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3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5/15/2018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30480"/>
            <a:ext cx="7772399" cy="537017"/>
          </a:xfrm>
          <a:noFill/>
        </p:spPr>
        <p:txBody>
          <a:bodyPr anchor="ctr">
            <a:normAutofit/>
          </a:bodyPr>
          <a:lstStyle/>
          <a:p>
            <a:r>
              <a:rPr lang="en-US" sz="2600" b="1" dirty="0">
                <a:solidFill>
                  <a:schemeClr val="bg1"/>
                </a:solidFill>
                <a:effectLst>
                  <a:outerShdw blurRad="38100" dist="38100" dir="2700000" algn="tl">
                    <a:srgbClr val="000000">
                      <a:alpha val="43137"/>
                    </a:srgbClr>
                  </a:outerShdw>
                </a:effectLst>
                <a:latin typeface="Century Gothic" panose="020B0502020202020204" pitchFamily="34" charset="0"/>
              </a:rPr>
              <a:t>Impeccably Maintained Golf Course Home</a:t>
            </a:r>
          </a:p>
        </p:txBody>
      </p:sp>
      <p:sp>
        <p:nvSpPr>
          <p:cNvPr id="3" name="Subtitle 2"/>
          <p:cNvSpPr>
            <a:spLocks noGrp="1"/>
          </p:cNvSpPr>
          <p:nvPr>
            <p:ph type="subTitle" idx="1"/>
          </p:nvPr>
        </p:nvSpPr>
        <p:spPr>
          <a:xfrm>
            <a:off x="1" y="4104354"/>
            <a:ext cx="7772399" cy="3950277"/>
          </a:xfrm>
        </p:spPr>
        <p:txBody>
          <a:bodyPr anchor="ctr">
            <a:noAutofit/>
          </a:bodyPr>
          <a:lstStyle/>
          <a:p>
            <a:pPr>
              <a:lnSpc>
                <a:spcPct val="100000"/>
              </a:lnSpc>
              <a:spcBef>
                <a:spcPts val="0"/>
              </a:spcBef>
            </a:pPr>
            <a:r>
              <a:rPr lang="en-US" sz="1400" dirty="0">
                <a:latin typeface="Century Gothic" panose="020B0502020202020204" pitchFamily="34" charset="0"/>
              </a:rPr>
              <a:t>From the moment you walk up, it is clear this one owner home is in pristine condition! The elevated lot is situated on the Black Robin Tee at Wescott golf course. Great views from the breakfast area, living room, master bedroom and screened porch! A two story foyer separates the dining room and front office. Large windows line the living room and foyer for plenty of natural light! Recent updates to the kitchen include granite and ss appliances. A downstairs bedroom and full bath are located off the living room. Beautiful Hardwoods downstairs and new carpet upstairs. The upstairs master suite includes an adjacent space for nursery or den and the walk in closest is finished with shelving and drawers. </a:t>
            </a:r>
            <a:r>
              <a:rPr lang="en-US" sz="1400" dirty="0" err="1">
                <a:latin typeface="Century Gothic" panose="020B0502020202020204" pitchFamily="34" charset="0"/>
              </a:rPr>
              <a:t>En</a:t>
            </a:r>
            <a:r>
              <a:rPr lang="en-US" sz="1400" dirty="0">
                <a:latin typeface="Century Gothic" panose="020B0502020202020204" pitchFamily="34" charset="0"/>
              </a:rPr>
              <a:t> suite is a spacious retreat with jetted tub and long double vanity. There are a total of five bedrooms plus a FROG. Abundant storage throughout, including a pantry and mud room off the kitchen. The sellers treat the private screened porch and patio as a second living area and the large lot has mature landscaping and shade trees. They have loved the home and neighborhood and but are ready to downsize. In addition to the two car garage, the driveway offers four additional parking spots, and boats may be parked in the driveway. Located a short bike or golf cart ride to the community pool, Fort Dorchester Elementary School, Harris Teeter, Lowes and other retail. Palmetto Commerce Parkway is three miles away, and Wescott is part of the acclaimed Dorchester II School District.</a:t>
            </a:r>
          </a:p>
        </p:txBody>
      </p:sp>
      <p:sp>
        <p:nvSpPr>
          <p:cNvPr id="5" name="Rectangle 4"/>
          <p:cNvSpPr/>
          <p:nvPr/>
        </p:nvSpPr>
        <p:spPr>
          <a:xfrm>
            <a:off x="0" y="9126577"/>
            <a:ext cx="3886200" cy="923330"/>
          </a:xfrm>
          <a:prstGeom prst="rect">
            <a:avLst/>
          </a:prstGeom>
        </p:spPr>
        <p:txBody>
          <a:bodyPr wrap="square" anchor="ctr">
            <a:spAutoFit/>
          </a:bodyPr>
          <a:lstStyle/>
          <a:p>
            <a:r>
              <a:rPr lang="it-IT" sz="1500" b="1" kern="1400" dirty="0">
                <a:latin typeface="Century Gothic" panose="020B0502020202020204" pitchFamily="34" charset="0"/>
              </a:rPr>
              <a:t>Behren Kittrell</a:t>
            </a:r>
          </a:p>
          <a:p>
            <a:r>
              <a:rPr lang="it-IT" sz="1300" kern="1400" dirty="0">
                <a:latin typeface="Century Gothic" panose="020B0502020202020204" pitchFamily="34" charset="0"/>
              </a:rPr>
              <a:t>(843) 870-3549</a:t>
            </a:r>
          </a:p>
          <a:p>
            <a:r>
              <a:rPr lang="it-IT" sz="1300" kern="1400" dirty="0">
                <a:latin typeface="Century Gothic" panose="020B0502020202020204" pitchFamily="34" charset="0"/>
              </a:rPr>
              <a:t>behrenk@scflatfeerealty.com</a:t>
            </a:r>
          </a:p>
          <a:p>
            <a:r>
              <a:rPr lang="it-IT" sz="1300" kern="1400" dirty="0">
                <a:latin typeface="Century Gothic" panose="020B0502020202020204" pitchFamily="34" charset="0"/>
              </a:rPr>
              <a:t>CharlestonFlatFeeRealEstate.com</a:t>
            </a:r>
            <a:endParaRPr lang="it-IT" sz="1300" kern="1400" dirty="0">
              <a:ln>
                <a:noFill/>
              </a:ln>
              <a:latin typeface="Century Gothic" panose="020B0502020202020204" pitchFamily="34" charset="0"/>
            </a:endParaRPr>
          </a:p>
        </p:txBody>
      </p:sp>
      <p:sp>
        <p:nvSpPr>
          <p:cNvPr id="7" name="Text Box 4"/>
          <p:cNvSpPr txBox="1">
            <a:spLocks noChangeArrowheads="1"/>
          </p:cNvSpPr>
          <p:nvPr/>
        </p:nvSpPr>
        <p:spPr bwMode="auto">
          <a:xfrm>
            <a:off x="3991609" y="9135070"/>
            <a:ext cx="3780791"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r" eaLnBrk="0" fontAlgn="base" hangingPunct="0">
              <a:spcBef>
                <a:spcPct val="0"/>
              </a:spcBef>
              <a:spcAft>
                <a:spcPct val="0"/>
              </a:spcAft>
            </a:pPr>
            <a:r>
              <a:rPr lang="en-US" altLang="en-US" sz="1400" dirty="0">
                <a:latin typeface="Century Gothic" panose="020B0502020202020204" pitchFamily="34" charset="0"/>
              </a:rPr>
              <a:t>Charleston Flat Fee Real Estate</a:t>
            </a:r>
          </a:p>
          <a:p>
            <a:pPr lvl="0" algn="r" eaLnBrk="0" fontAlgn="base" hangingPunct="0">
              <a:spcBef>
                <a:spcPct val="0"/>
              </a:spcBef>
              <a:spcAft>
                <a:spcPct val="0"/>
              </a:spcAft>
            </a:pPr>
            <a:r>
              <a:rPr lang="en-US" altLang="en-US" sz="1400" dirty="0">
                <a:latin typeface="Century Gothic" panose="020B0502020202020204" pitchFamily="34" charset="0"/>
              </a:rPr>
              <a:t>2024 Covey Lane</a:t>
            </a:r>
          </a:p>
          <a:p>
            <a:pPr lvl="0" algn="r" eaLnBrk="0" fontAlgn="base" hangingPunct="0">
              <a:spcBef>
                <a:spcPct val="0"/>
              </a:spcBef>
              <a:spcAft>
                <a:spcPct val="0"/>
              </a:spcAft>
            </a:pPr>
            <a:r>
              <a:rPr lang="en-US" altLang="en-US" sz="1400" dirty="0">
                <a:latin typeface="Century Gothic" panose="020B0502020202020204" pitchFamily="34" charset="0"/>
              </a:rPr>
              <a:t>Charleston, SC 29412</a:t>
            </a:r>
          </a:p>
        </p:txBody>
      </p:sp>
      <p:sp>
        <p:nvSpPr>
          <p:cNvPr id="8" name="Rectangle 7"/>
          <p:cNvSpPr/>
          <p:nvPr/>
        </p:nvSpPr>
        <p:spPr>
          <a:xfrm>
            <a:off x="1" y="3265484"/>
            <a:ext cx="7772399" cy="707886"/>
          </a:xfrm>
          <a:prstGeom prst="rect">
            <a:avLst/>
          </a:prstGeom>
        </p:spPr>
        <p:txBody>
          <a:bodyPr wrap="square">
            <a:spAutoFit/>
          </a:bodyPr>
          <a:lstStyle/>
          <a:p>
            <a:pPr algn="ctr"/>
            <a:r>
              <a:rPr lang="en-US" sz="2400" b="1" dirty="0">
                <a:effectLst>
                  <a:outerShdw blurRad="50800" dist="38100" dir="2700000" algn="tl" rotWithShape="0">
                    <a:prstClr val="black">
                      <a:alpha val="40000"/>
                    </a:prstClr>
                  </a:outerShdw>
                </a:effectLst>
                <a:latin typeface="Century Gothic" panose="020B0502020202020204" pitchFamily="34" charset="0"/>
              </a:rPr>
              <a:t>9488 Markley Boulevard</a:t>
            </a:r>
          </a:p>
          <a:p>
            <a:pPr algn="ctr"/>
            <a:r>
              <a:rPr lang="en-US" sz="1600" b="1" dirty="0">
                <a:effectLst>
                  <a:outerShdw blurRad="50800" dist="38100" dir="2700000" algn="tl" rotWithShape="0">
                    <a:prstClr val="black">
                      <a:alpha val="40000"/>
                    </a:prstClr>
                  </a:outerShdw>
                </a:effectLst>
                <a:latin typeface="Century Gothic" panose="020B0502020202020204" pitchFamily="34" charset="0"/>
              </a:rPr>
              <a:t>Wescott Plantation ~ Summerville, SC 29485 ~ MLS# 18012674 ~ $325,000</a:t>
            </a:r>
          </a:p>
        </p:txBody>
      </p:sp>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3278124" y="8166613"/>
            <a:ext cx="1216152" cy="809976"/>
          </a:xfrm>
          <a:prstGeom prst="rect">
            <a:avLst/>
          </a:prstGeom>
          <a:ln w="3175">
            <a:solidFill>
              <a:schemeClr val="bg1"/>
            </a:solidFill>
          </a:ln>
          <a:effectLst>
            <a:outerShdw blurRad="50800" dist="38100" dir="2700000" algn="tl" rotWithShape="0">
              <a:prstClr val="black">
                <a:alpha val="40000"/>
              </a:prstClr>
            </a:outerShdw>
          </a:effectLst>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100890" y="8166613"/>
            <a:ext cx="1216152" cy="809976"/>
          </a:xfrm>
          <a:prstGeom prst="rect">
            <a:avLst/>
          </a:prstGeom>
          <a:ln w="3175">
            <a:solidFill>
              <a:schemeClr val="bg1"/>
            </a:solidFill>
          </a:ln>
          <a:effectLst>
            <a:outerShdw blurRad="50800" dist="38100" dir="2700000" algn="tl" rotWithShape="0">
              <a:prstClr val="black">
                <a:alpha val="40000"/>
              </a:prstClr>
            </a:outerShdw>
          </a:effectLst>
        </p:spPr>
      </p:pic>
      <p:pic>
        <p:nvPicPr>
          <p:cNvPr id="14" name="Picture 13"/>
          <p:cNvPicPr>
            <a:picLocks/>
          </p:cNvPicPr>
          <p:nvPr/>
        </p:nvPicPr>
        <p:blipFill>
          <a:blip r:embed="rId6">
            <a:extLst>
              <a:ext uri="{28A0092B-C50C-407E-A947-70E740481C1C}">
                <a14:useLocalDpi xmlns:a14="http://schemas.microsoft.com/office/drawing/2010/main" val="0"/>
              </a:ext>
            </a:extLst>
          </a:blip>
          <a:stretch>
            <a:fillRect/>
          </a:stretch>
        </p:blipFill>
        <p:spPr>
          <a:xfrm>
            <a:off x="1689507" y="8166613"/>
            <a:ext cx="1216152" cy="809976"/>
          </a:xfrm>
          <a:prstGeom prst="rect">
            <a:avLst/>
          </a:prstGeom>
          <a:ln w="3175">
            <a:solidFill>
              <a:schemeClr val="bg1"/>
            </a:solidFill>
          </a:ln>
          <a:effectLst>
            <a:outerShdw blurRad="50800" dist="38100" dir="2700000" algn="tl" rotWithShape="0">
              <a:prstClr val="black">
                <a:alpha val="40000"/>
              </a:prstClr>
            </a:outerShdw>
          </a:effectLst>
        </p:spPr>
      </p:pic>
      <p:pic>
        <p:nvPicPr>
          <p:cNvPr id="21" name="Picture 20"/>
          <p:cNvPicPr>
            <a:picLocks/>
          </p:cNvPicPr>
          <p:nvPr/>
        </p:nvPicPr>
        <p:blipFill>
          <a:blip r:embed="rId7">
            <a:extLst>
              <a:ext uri="{28A0092B-C50C-407E-A947-70E740481C1C}">
                <a14:useLocalDpi xmlns:a14="http://schemas.microsoft.com/office/drawing/2010/main" val="0"/>
              </a:ext>
            </a:extLst>
          </a:blip>
          <a:stretch>
            <a:fillRect/>
          </a:stretch>
        </p:blipFill>
        <p:spPr>
          <a:xfrm>
            <a:off x="4866741" y="8166613"/>
            <a:ext cx="1216152" cy="809976"/>
          </a:xfrm>
          <a:prstGeom prst="rect">
            <a:avLst/>
          </a:prstGeom>
          <a:ln w="3175">
            <a:solidFill>
              <a:schemeClr val="bg1"/>
            </a:solidFill>
          </a:ln>
          <a:effectLst>
            <a:outerShdw blurRad="50800" dist="38100" dir="2700000" algn="tl" rotWithShape="0">
              <a:prstClr val="black">
                <a:alpha val="40000"/>
              </a:prstClr>
            </a:outerShdw>
          </a:effectLst>
        </p:spPr>
      </p:pic>
      <p:pic>
        <p:nvPicPr>
          <p:cNvPr id="23" name="Picture 22"/>
          <p:cNvPicPr>
            <a:picLocks/>
          </p:cNvPicPr>
          <p:nvPr/>
        </p:nvPicPr>
        <p:blipFill>
          <a:blip r:embed="rId8">
            <a:extLst>
              <a:ext uri="{28A0092B-C50C-407E-A947-70E740481C1C}">
                <a14:useLocalDpi xmlns:a14="http://schemas.microsoft.com/office/drawing/2010/main" val="0"/>
              </a:ext>
            </a:extLst>
          </a:blip>
          <a:stretch>
            <a:fillRect/>
          </a:stretch>
        </p:blipFill>
        <p:spPr>
          <a:xfrm>
            <a:off x="6455359" y="8166613"/>
            <a:ext cx="1216152" cy="809976"/>
          </a:xfrm>
          <a:prstGeom prst="rect">
            <a:avLst/>
          </a:prstGeom>
          <a:ln w="3175">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90" y="698481"/>
            <a:ext cx="3657600" cy="2436019"/>
          </a:xfrm>
          <a:prstGeom prst="rect">
            <a:avLst/>
          </a:prstGeom>
          <a:ln w="3175">
            <a:solidFill>
              <a:schemeClr val="bg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E35396A-C6B6-4CBA-A323-DF68134C86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3911" y="698481"/>
            <a:ext cx="3657600" cy="2436019"/>
          </a:xfrm>
          <a:prstGeom prst="rect">
            <a:avLst/>
          </a:prstGeom>
          <a:ln w="3175">
            <a:solidFill>
              <a:schemeClr val="bg1"/>
            </a:solidFill>
          </a:ln>
          <a:effectLst>
            <a:outerShdw blurRad="50800" dist="38100" dir="2700000" algn="tl" rotWithShape="0">
              <a:prstClr val="black">
                <a:alpha val="40000"/>
              </a:prstClr>
            </a:outerShdw>
          </a:effectLst>
        </p:spPr>
      </p:pic>
      <p:pic>
        <p:nvPicPr>
          <p:cNvPr id="22" name="Picture 21"/>
          <p:cNvPicPr>
            <a:picLocks/>
          </p:cNvPicPr>
          <p:nvPr/>
        </p:nvPicPr>
        <p:blipFill>
          <a:blip r:embed="rId11">
            <a:extLst>
              <a:ext uri="{28A0092B-C50C-407E-A947-70E740481C1C}">
                <a14:useLocalDpi xmlns:a14="http://schemas.microsoft.com/office/drawing/2010/main" val="0"/>
              </a:ext>
            </a:extLst>
          </a:blip>
          <a:stretch>
            <a:fillRect/>
          </a:stretch>
        </p:blipFill>
        <p:spPr>
          <a:xfrm>
            <a:off x="-7828411" y="30480"/>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9" name="Picture 8"/>
          <p:cNvPicPr>
            <a:picLocks/>
          </p:cNvPicPr>
          <p:nvPr/>
        </p:nvPicPr>
        <p:blipFill>
          <a:blip r:embed="rId12">
            <a:extLst>
              <a:ext uri="{28A0092B-C50C-407E-A947-70E740481C1C}">
                <a14:useLocalDpi xmlns:a14="http://schemas.microsoft.com/office/drawing/2010/main" val="0"/>
              </a:ext>
            </a:extLst>
          </a:blip>
          <a:stretch>
            <a:fillRect/>
          </a:stretch>
        </p:blipFill>
        <p:spPr>
          <a:xfrm>
            <a:off x="-4651177" y="30480"/>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0" name="Picture 9"/>
          <p:cNvPicPr>
            <a:picLocks/>
          </p:cNvPicPr>
          <p:nvPr/>
        </p:nvPicPr>
        <p:blipFill>
          <a:blip r:embed="rId13">
            <a:extLst>
              <a:ext uri="{28A0092B-C50C-407E-A947-70E740481C1C}">
                <a14:useLocalDpi xmlns:a14="http://schemas.microsoft.com/office/drawing/2010/main" val="0"/>
              </a:ext>
            </a:extLst>
          </a:blip>
          <a:stretch>
            <a:fillRect/>
          </a:stretch>
        </p:blipFill>
        <p:spPr>
          <a:xfrm>
            <a:off x="-3062560" y="30480"/>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9" name="Picture 18"/>
          <p:cNvPicPr>
            <a:picLocks/>
          </p:cNvPicPr>
          <p:nvPr/>
        </p:nvPicPr>
        <p:blipFill>
          <a:blip r:embed="rId14">
            <a:extLst>
              <a:ext uri="{28A0092B-C50C-407E-A947-70E740481C1C}">
                <a14:useLocalDpi xmlns:a14="http://schemas.microsoft.com/office/drawing/2010/main" val="0"/>
              </a:ext>
            </a:extLst>
          </a:blip>
          <a:stretch>
            <a:fillRect/>
          </a:stretch>
        </p:blipFill>
        <p:spPr>
          <a:xfrm>
            <a:off x="-1473942" y="30480"/>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58DB404-AFF1-4DD9-815A-15B2B61EDEE7}"/>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239794" y="30480"/>
            <a:ext cx="1216152" cy="813816"/>
          </a:xfrm>
          <a:prstGeom prst="rect">
            <a:avLst/>
          </a:prstGeom>
          <a:ln w="31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329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Impeccably Maintained Golf Course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35</cp:revision>
  <dcterms:created xsi:type="dcterms:W3CDTF">2016-07-25T11:31:03Z</dcterms:created>
  <dcterms:modified xsi:type="dcterms:W3CDTF">2018-05-15T12:41:51Z</dcterms:modified>
</cp:coreProperties>
</file>