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2477" y="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496484"/>
            <a:ext cx="6217920" cy="3183467"/>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4802717"/>
            <a:ext cx="5486400" cy="2207683"/>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022560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995149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486834"/>
            <a:ext cx="157734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814618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81161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279653"/>
            <a:ext cx="6309360" cy="3803649"/>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0" y="6119286"/>
            <a:ext cx="6309360" cy="2000249"/>
          </a:xfrm>
        </p:spPr>
        <p:txBody>
          <a:bodyPr/>
          <a:lstStyle>
            <a:lvl1pPr marL="0" indent="0">
              <a:buNone/>
              <a:defRPr sz="1920">
                <a:solidFill>
                  <a:schemeClr val="tx1"/>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EE1867-B3D7-4709-9A5D-B88D860BAE96}"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660191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EE1867-B3D7-4709-9A5D-B88D860BAE96}"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58727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486836"/>
            <a:ext cx="630936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2241551"/>
            <a:ext cx="3094672"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503874"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2241551"/>
            <a:ext cx="3109913"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EE1867-B3D7-4709-9A5D-B88D860BAE96}" type="datetimeFigureOut">
              <a:rPr lang="en-US" smtClean="0"/>
              <a:t>11/3/2022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022557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EE1867-B3D7-4709-9A5D-B88D860BAE96}" type="datetimeFigureOut">
              <a:rPr lang="en-US" smtClean="0"/>
              <a:t>11/3/2022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170230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E1867-B3D7-4709-9A5D-B88D860BAE96}" type="datetimeFigureOut">
              <a:rPr lang="en-US" smtClean="0"/>
              <a:t>11/3/2022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688178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1316569"/>
            <a:ext cx="3703320" cy="6498167"/>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126544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1316569"/>
            <a:ext cx="3703320" cy="6498167"/>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790069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486836"/>
            <a:ext cx="630936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8475136"/>
            <a:ext cx="1645920" cy="486833"/>
          </a:xfrm>
          <a:prstGeom prst="rect">
            <a:avLst/>
          </a:prstGeom>
        </p:spPr>
        <p:txBody>
          <a:bodyPr vert="horz" lIns="91440" tIns="45720" rIns="91440" bIns="45720" rtlCol="0" anchor="ctr"/>
          <a:lstStyle>
            <a:lvl1pPr algn="l">
              <a:defRPr sz="960">
                <a:solidFill>
                  <a:schemeClr val="tx1">
                    <a:tint val="75000"/>
                  </a:schemeClr>
                </a:solidFill>
              </a:defRPr>
            </a:lvl1pPr>
          </a:lstStyle>
          <a:p>
            <a:fld id="{1DEE1867-B3D7-4709-9A5D-B88D860BAE96}" type="datetimeFigureOut">
              <a:rPr lang="en-US" smtClean="0"/>
              <a:t>11/3/2022</a:t>
            </a:fld>
            <a:endParaRPr lang="en-US"/>
          </a:p>
        </p:txBody>
      </p:sp>
      <p:sp>
        <p:nvSpPr>
          <p:cNvPr id="5" name="Footer Placeholder 4"/>
          <p:cNvSpPr>
            <a:spLocks noGrp="1"/>
          </p:cNvSpPr>
          <p:nvPr>
            <p:ph type="ftr" sz="quarter" idx="3"/>
          </p:nvPr>
        </p:nvSpPr>
        <p:spPr>
          <a:xfrm>
            <a:off x="2423160" y="8475136"/>
            <a:ext cx="2468880" cy="486833"/>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66360" y="8475136"/>
            <a:ext cx="1645920" cy="486833"/>
          </a:xfrm>
          <a:prstGeom prst="rect">
            <a:avLst/>
          </a:prstGeom>
        </p:spPr>
        <p:txBody>
          <a:bodyPr vert="horz" lIns="91440" tIns="45720" rIns="91440" bIns="45720" rtlCol="0" anchor="ctr"/>
          <a:lstStyle>
            <a:lvl1pPr algn="r">
              <a:defRPr sz="960">
                <a:solidFill>
                  <a:schemeClr val="tx1">
                    <a:tint val="75000"/>
                  </a:schemeClr>
                </a:solidFill>
              </a:defRPr>
            </a:lvl1pPr>
          </a:lstStyle>
          <a:p>
            <a:fld id="{1A5635F7-D85F-439E-8C40-5FE5A28C9330}" type="slidenum">
              <a:rPr lang="en-US" smtClean="0"/>
              <a:t>‹#›</a:t>
            </a:fld>
            <a:endParaRPr lang="en-US"/>
          </a:p>
        </p:txBody>
      </p:sp>
    </p:spTree>
    <p:extLst>
      <p:ext uri="{BB962C8B-B14F-4D97-AF65-F5344CB8AC3E}">
        <p14:creationId xmlns:p14="http://schemas.microsoft.com/office/powerpoint/2010/main" val="2742211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4.jpg"/><Relationship Id="rId3" Type="http://schemas.openxmlformats.org/officeDocument/2006/relationships/hyperlink" Target="https://youtu.be/y7njoXYAdss" TargetMode="External"/><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3.jpeg"/><Relationship Id="rId2" Type="http://schemas.openxmlformats.org/officeDocument/2006/relationships/image" Target="../media/image1.jpeg"/><Relationship Id="rId16" Type="http://schemas.openxmlformats.org/officeDocument/2006/relationships/hyperlink" Target="mailto:conniesross@aol.com" TargetMode="Externa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hyperlink" Target="mailto:ronnienichols8@aol.com" TargetMode="External"/><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l="2466" r="2466"/>
          <a:stretch/>
        </p:blipFill>
        <p:spPr>
          <a:xfrm>
            <a:off x="1366378" y="0"/>
            <a:ext cx="5948822" cy="3519815"/>
          </a:xfrm>
          <a:prstGeom prst="rect">
            <a:avLst/>
          </a:prstGeom>
          <a:ln>
            <a:noFill/>
          </a:ln>
        </p:spPr>
      </p:pic>
      <p:sp>
        <p:nvSpPr>
          <p:cNvPr id="5" name="Rectangle 4"/>
          <p:cNvSpPr/>
          <p:nvPr/>
        </p:nvSpPr>
        <p:spPr>
          <a:xfrm>
            <a:off x="1300094" y="4130231"/>
            <a:ext cx="6015106" cy="4147289"/>
          </a:xfrm>
          <a:prstGeom prst="rect">
            <a:avLst/>
          </a:prstGeom>
        </p:spPr>
        <p:txBody>
          <a:bodyPr wrap="square" anchor="ctr">
            <a:spAutoFit/>
          </a:bodyPr>
          <a:lstStyle/>
          <a:p>
            <a:pPr algn="ctr"/>
            <a:r>
              <a:rPr lang="en-US" sz="850" dirty="0">
                <a:latin typeface="Adobe Caslon Pro" panose="0205050205050A020403" pitchFamily="18" charset="0"/>
              </a:rPr>
              <a:t>IMPRESSIVE, SINGULAR, NEARLY HALF-ACRE, SECLUDED LOT ON A PRIVATE CUL-DE-SAC AND A NATURAL, FREAH-WATER LAKE IN THE PREFERRED BLUFFS OF TIDEWATER PLANTATION RESORT! PERSONAL TOURS OF TIDEWATER AVAILABLE. Tidewater Plantation is a GATED golf/Intracoastal Waterway/beach community. The Bluffs Section adjoins the Cherry Grove Marsh and peaks at the Atlantic Ocean. This lot is situated on a pine and hardwood cul-de-sac, bordering the 14th hole of world-class Tidewater Golf Course, named recently as the best in South Carolina, with its picturesque, signature natural lake front and to buffered land with privacy. This large remarkable lot has many possibilities for enhanced enjoyment, including about 142 feet of mesmerizing lake front featuring abundant wildlife and much SECLUSION AND AMAZING PRIVACY, too! Long-term rentals only are allowed on the Bluffs side; so, at this compelling price, exciting building options and low HOAs and taxes, this amazing, rare residential lot is an excellent investment as well as being desirable for building a vacation or permanent home. No flooding ever! There is no time frame to build. Tidewater-approved contractor list available. Approximately 1/2-acre lot: This is a 17,424 sq. ft. lot with a depth of up to about 209 ft. THE BLUFFS OF TIDEWATER IS BEING RAPIDLY BUILT OUT. You must view! THIS MAY BE THE LAST TRURLY LUXURY LAKE LOT AVAILABLE, AND IT IS STUNNING. In addition to golf and being in an ICW community, Tidewater boasts many other rich, upscale amenities, including owners' beach cabana on the Cherry Grove Beach named the 11th best in the nation, pools &amp; spas, clay &amp; hard-surface tennis courts, pickle ball, bocce, horseshoes, amenities center, fitness center, driving range and putting green, 24-hour gated manned security, and clubhouse with bar &amp; restaurants. There is even a complimentary gated storage yard for boats, campers, recreational vehicles and the like. The on-site, convenient HOA building has rooms for business and other meetings and events and a lending library. There are many clubs and activities year round. In Tidewater, you can do it all, or just relax in the luxurious Tidewater lifestyle. The Bluffs of Tidewater is contiguous along the Cherry Grove Inlet where the Atlantic Ocean rolls into the marsh. This lot, therefore, is highly sought after by the builder, investor or soon-to-be home-owner who desire to acquire an extraordinary golf/ICW/beach property at today's market prices to be built later. Tidewater itself is on a tree-lined road to oceanfront Anne Tilghman Boyce Coastal Reserve, a nature conservancy, including </a:t>
            </a:r>
            <a:r>
              <a:rPr lang="en-US" sz="850" dirty="0" err="1">
                <a:latin typeface="Adobe Caslon Pro" panose="0205050205050A020403" pitchFamily="18" charset="0"/>
              </a:rPr>
              <a:t>Waties</a:t>
            </a:r>
            <a:r>
              <a:rPr lang="en-US" sz="850" dirty="0">
                <a:latin typeface="Adobe Caslon Pro" panose="0205050205050A020403" pitchFamily="18" charset="0"/>
              </a:rPr>
              <a:t> Island, with access for managed recreational use. Tidewater, a historic plantation, is on an elevated peninsula of live oaks and southern pines between the </a:t>
            </a:r>
            <a:r>
              <a:rPr lang="en-US" sz="850" dirty="0" err="1">
                <a:latin typeface="Adobe Caslon Pro" panose="0205050205050A020403" pitchFamily="18" charset="0"/>
              </a:rPr>
              <a:t>Intracoatal</a:t>
            </a:r>
            <a:r>
              <a:rPr lang="en-US" sz="850" dirty="0">
                <a:latin typeface="Adobe Caslon Pro" panose="0205050205050A020403" pitchFamily="18" charset="0"/>
              </a:rPr>
              <a:t> Waterway and the Cherry Grove Inlet to the Atlantic Ocean. The plantation also preserves the unique look of its own origins. It is close to the beach, shopping, entertainment, medical services, outstanding schools and parks and access to major highways. The jewel in the crown of the development is that private owners' beach cabana on the wide, white sands of the Cherry Grove Beach, just a few minutes drive. This charming lot enjoys a lovely, indigenous peaceful environment, along with the excellent reputation of the Tidewater Golf Course, the Pebble Beach of the East. Tidewater Plantation, in one of the U.S.'s top-5 beach towns, North Myrtle Beach, truly reflects a "way of life." Do not let this singular lot get away. Welcome to the </a:t>
            </a:r>
            <a:r>
              <a:rPr lang="en-US" sz="850" dirty="0" err="1">
                <a:latin typeface="Adobe Caslon Pro" panose="0205050205050A020403" pitchFamily="18" charset="0"/>
              </a:rPr>
              <a:t>the</a:t>
            </a:r>
            <a:r>
              <a:rPr lang="en-US" sz="850" dirty="0">
                <a:latin typeface="Adobe Caslon Pro" panose="0205050205050A020403" pitchFamily="18" charset="0"/>
              </a:rPr>
              <a:t> best of the beach in the Bluffs of Tidewater Resort. </a:t>
            </a:r>
          </a:p>
          <a:p>
            <a:pPr algn="ctr"/>
            <a:endParaRPr lang="en-US" sz="850" dirty="0">
              <a:latin typeface="Adobe Caslon Pro" panose="0205050205050A020403" pitchFamily="18" charset="0"/>
            </a:endParaRPr>
          </a:p>
          <a:p>
            <a:pPr algn="ctr"/>
            <a:r>
              <a:rPr lang="en-US" sz="850" b="1" dirty="0">
                <a:latin typeface="Adobe Caslon Pro" panose="0205050205050A020403" pitchFamily="18" charset="0"/>
              </a:rPr>
              <a:t>Video Tour: </a:t>
            </a:r>
            <a:r>
              <a:rPr lang="en-US" sz="850" b="1" dirty="0">
                <a:latin typeface="Adobe Caslon Pro" panose="0205050205050A020403" pitchFamily="18" charset="0"/>
                <a:hlinkClick r:id="rId3"/>
              </a:rPr>
              <a:t>https://youtu.be/y7njoXYAdss</a:t>
            </a:r>
            <a:r>
              <a:rPr lang="en-US" sz="850" b="1" dirty="0">
                <a:latin typeface="Adobe Caslon Pro" panose="0205050205050A020403" pitchFamily="18" charset="0"/>
              </a:rPr>
              <a:t> </a:t>
            </a:r>
          </a:p>
        </p:txBody>
      </p:sp>
      <p:sp>
        <p:nvSpPr>
          <p:cNvPr id="23" name="Rectangle 22"/>
          <p:cNvSpPr/>
          <p:nvPr/>
        </p:nvSpPr>
        <p:spPr>
          <a:xfrm>
            <a:off x="1366378" y="3530092"/>
            <a:ext cx="5948821" cy="569387"/>
          </a:xfrm>
          <a:prstGeom prst="rect">
            <a:avLst/>
          </a:prstGeom>
          <a:noFill/>
        </p:spPr>
        <p:txBody>
          <a:bodyPr wrap="square" anchor="ctr">
            <a:spAutoFit/>
          </a:bodyPr>
          <a:lstStyle/>
          <a:p>
            <a:pPr algn="ctr"/>
            <a:r>
              <a:rPr lang="pt-BR" dirty="0">
                <a:ln w="3175">
                  <a:noFill/>
                </a:ln>
                <a:solidFill>
                  <a:sysClr val="windowText" lastClr="000000"/>
                </a:solidFill>
                <a:latin typeface="Adobe Caslon Pro Bold" panose="0205070206050A020403" pitchFamily="18" charset="0"/>
              </a:rPr>
              <a:t>949 Morrall Dr</a:t>
            </a:r>
          </a:p>
          <a:p>
            <a:pPr algn="ctr"/>
            <a:r>
              <a:rPr lang="en-US" sz="1300" b="1" dirty="0">
                <a:ln w="3175">
                  <a:noFill/>
                </a:ln>
                <a:solidFill>
                  <a:sysClr val="windowText" lastClr="000000"/>
                </a:solidFill>
                <a:latin typeface="Adobe Caslon Pro" panose="0205050205050A020403" pitchFamily="18" charset="0"/>
              </a:rPr>
              <a:t>Tidewater Plantation | North Myrtle Beach SC 29582 | MLS# 2224052 | $179,000</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0" y="320"/>
            <a:ext cx="1300094" cy="730879"/>
          </a:xfrm>
          <a:prstGeom prst="rect">
            <a:avLst/>
          </a:prstGeom>
          <a:ln>
            <a:solidFill>
              <a:schemeClr val="bg1"/>
            </a:solidFill>
          </a:ln>
          <a:effec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78" y="5835304"/>
            <a:ext cx="1300076" cy="731293"/>
          </a:xfrm>
          <a:prstGeom prst="rect">
            <a:avLst/>
          </a:prstGeom>
          <a:ln>
            <a:solidFill>
              <a:schemeClr val="bg1"/>
            </a:solidFill>
          </a:ln>
          <a:effectLst/>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03" y="833647"/>
            <a:ext cx="1301231" cy="731519"/>
          </a:xfrm>
          <a:prstGeom prst="rect">
            <a:avLst/>
          </a:prstGeom>
          <a:ln>
            <a:solidFill>
              <a:schemeClr val="bg1"/>
            </a:solidFill>
          </a:ln>
          <a:effectLst/>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0" y="2501050"/>
            <a:ext cx="1300094" cy="731302"/>
          </a:xfrm>
          <a:prstGeom prst="rect">
            <a:avLst/>
          </a:prstGeom>
          <a:ln>
            <a:solidFill>
              <a:schemeClr val="bg1"/>
            </a:solidFill>
          </a:ln>
          <a:effectLst/>
        </p:spPr>
      </p:pic>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02" y="5001883"/>
            <a:ext cx="1300829" cy="731293"/>
          </a:xfrm>
          <a:prstGeom prst="rect">
            <a:avLst/>
          </a:prstGeom>
          <a:ln>
            <a:solidFill>
              <a:schemeClr val="bg1"/>
            </a:solidFill>
          </a:ln>
          <a:effectLst/>
        </p:spPr>
      </p:pic>
      <p:pic>
        <p:nvPicPr>
          <p:cNvPr id="37" name="Picture 36"/>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79" y="4168236"/>
            <a:ext cx="1300478" cy="731519"/>
          </a:xfrm>
          <a:prstGeom prst="rect">
            <a:avLst/>
          </a:prstGeom>
          <a:ln>
            <a:solidFill>
              <a:schemeClr val="bg1"/>
            </a:solidFill>
          </a:ln>
          <a:effectLst/>
        </p:spPr>
      </p:pic>
      <p:pic>
        <p:nvPicPr>
          <p:cNvPr id="40" name="Picture 39"/>
          <p:cNvPicPr>
            <a:picLocks noChangeAspect="1"/>
          </p:cNvPicPr>
          <p:nvPr/>
        </p:nvPicPr>
        <p:blipFill>
          <a:blip r:embed="rId10" cstate="print">
            <a:extLst>
              <a:ext uri="{28A0092B-C50C-407E-A947-70E740481C1C}">
                <a14:useLocalDpi xmlns:a14="http://schemas.microsoft.com/office/drawing/2010/main" val="0"/>
              </a:ext>
            </a:extLst>
          </a:blip>
          <a:srcRect t="5024" b="5024"/>
          <a:stretch/>
        </p:blipFill>
        <p:spPr>
          <a:xfrm>
            <a:off x="0" y="6668725"/>
            <a:ext cx="1300480" cy="731520"/>
          </a:xfrm>
          <a:prstGeom prst="rect">
            <a:avLst/>
          </a:prstGeom>
          <a:ln>
            <a:solidFill>
              <a:schemeClr val="bg1"/>
            </a:solidFill>
          </a:ln>
          <a:effectLst/>
        </p:spPr>
      </p:pic>
      <p:pic>
        <p:nvPicPr>
          <p:cNvPr id="41" name="Picture 40"/>
          <p:cNvPicPr>
            <a:picLocks noChangeAspect="1"/>
          </p:cNvPicPr>
          <p:nvPr/>
        </p:nvPicPr>
        <p:blipFill>
          <a:blip r:embed="rId11" cstate="print">
            <a:extLst>
              <a:ext uri="{28A0092B-C50C-407E-A947-70E740481C1C}">
                <a14:useLocalDpi xmlns:a14="http://schemas.microsoft.com/office/drawing/2010/main" val="0"/>
              </a:ext>
            </a:extLst>
          </a:blip>
          <a:srcRect t="9894" b="9894"/>
          <a:stretch/>
        </p:blipFill>
        <p:spPr>
          <a:xfrm>
            <a:off x="0" y="7502373"/>
            <a:ext cx="1300480" cy="731520"/>
          </a:xfrm>
          <a:prstGeom prst="rect">
            <a:avLst/>
          </a:prstGeom>
          <a:ln>
            <a:solidFill>
              <a:schemeClr val="bg1"/>
            </a:solidFill>
          </a:ln>
          <a:effectLst/>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579" y="1667294"/>
            <a:ext cx="1300478" cy="731519"/>
          </a:xfrm>
          <a:prstGeom prst="rect">
            <a:avLst/>
          </a:prstGeom>
          <a:ln>
            <a:solidFill>
              <a:schemeClr val="bg1"/>
            </a:solidFill>
          </a:ln>
          <a:effectLst/>
        </p:spPr>
      </p:pic>
      <p:sp>
        <p:nvSpPr>
          <p:cNvPr id="2" name="Rectangle 1"/>
          <p:cNvSpPr/>
          <p:nvPr/>
        </p:nvSpPr>
        <p:spPr>
          <a:xfrm>
            <a:off x="1366378" y="2878878"/>
            <a:ext cx="5948229" cy="646331"/>
          </a:xfrm>
          <a:prstGeom prst="rect">
            <a:avLst/>
          </a:prstGeom>
        </p:spPr>
        <p:txBody>
          <a:bodyPr wrap="square">
            <a:spAutoFit/>
          </a:bodyPr>
          <a:lstStyle/>
          <a:p>
            <a:pPr algn="ctr"/>
            <a:r>
              <a:rPr lang="en-US" b="1" i="1" dirty="0">
                <a:ln w="3175">
                  <a:solidFill>
                    <a:sysClr val="windowText" lastClr="000000"/>
                  </a:solidFill>
                </a:ln>
                <a:solidFill>
                  <a:schemeClr val="bg1"/>
                </a:solidFill>
                <a:latin typeface="Gisha" panose="020B0604020202020204" pitchFamily="34" charset="-79"/>
                <a:cs typeface="Gisha" panose="020B0604020202020204" pitchFamily="34" charset="-79"/>
              </a:rPr>
              <a:t>142 FT. OF PICTURESQUE NATURAL LAKEFRONT ON THE 14TH HOLE</a:t>
            </a:r>
          </a:p>
        </p:txBody>
      </p:sp>
      <p:pic>
        <p:nvPicPr>
          <p:cNvPr id="24" name="Picture 23">
            <a:extLst>
              <a:ext uri="{FF2B5EF4-FFF2-40B4-BE49-F238E27FC236}">
                <a16:creationId xmlns:a16="http://schemas.microsoft.com/office/drawing/2014/main" id="{F98CE27F-2322-493E-83B7-C82A8252018E}"/>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579" y="3334589"/>
            <a:ext cx="1300478" cy="731519"/>
          </a:xfrm>
          <a:prstGeom prst="rect">
            <a:avLst/>
          </a:prstGeom>
          <a:ln>
            <a:solidFill>
              <a:schemeClr val="bg1"/>
            </a:solidFill>
          </a:ln>
          <a:effectLst/>
        </p:spPr>
      </p:pic>
      <p:sp>
        <p:nvSpPr>
          <p:cNvPr id="6" name="Arrow: Right 5">
            <a:extLst>
              <a:ext uri="{FF2B5EF4-FFF2-40B4-BE49-F238E27FC236}">
                <a16:creationId xmlns:a16="http://schemas.microsoft.com/office/drawing/2014/main" id="{3A8C887A-A173-4341-80E6-CC29841C7ED2}"/>
              </a:ext>
            </a:extLst>
          </p:cNvPr>
          <p:cNvSpPr/>
          <p:nvPr/>
        </p:nvSpPr>
        <p:spPr>
          <a:xfrm rot="8627667">
            <a:off x="7552440" y="1719637"/>
            <a:ext cx="516616" cy="185393"/>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0A37C436-1F62-44E9-BC7F-7CA0D5E325E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74362" y="8383652"/>
            <a:ext cx="714374" cy="586807"/>
          </a:xfrm>
          <a:prstGeom prst="rect">
            <a:avLst/>
          </a:prstGeom>
        </p:spPr>
      </p:pic>
      <p:sp>
        <p:nvSpPr>
          <p:cNvPr id="29" name="Rectangle 28">
            <a:extLst>
              <a:ext uri="{FF2B5EF4-FFF2-40B4-BE49-F238E27FC236}">
                <a16:creationId xmlns:a16="http://schemas.microsoft.com/office/drawing/2014/main" id="{3004C19A-23B3-4E87-93E1-00C78DE20036}"/>
              </a:ext>
            </a:extLst>
          </p:cNvPr>
          <p:cNvSpPr/>
          <p:nvPr/>
        </p:nvSpPr>
        <p:spPr>
          <a:xfrm>
            <a:off x="4274764" y="8353890"/>
            <a:ext cx="1931374" cy="646331"/>
          </a:xfrm>
          <a:prstGeom prst="rect">
            <a:avLst/>
          </a:prstGeom>
        </p:spPr>
        <p:txBody>
          <a:bodyPr wrap="square">
            <a:spAutoFit/>
          </a:bodyPr>
          <a:lstStyle/>
          <a:p>
            <a:pPr algn="ctr"/>
            <a:r>
              <a:rPr lang="en-US" sz="1400" dirty="0">
                <a:solidFill>
                  <a:srgbClr val="000000"/>
                </a:solidFill>
                <a:latin typeface="Arial" panose="020B0604020202020204" pitchFamily="34" charset="0"/>
              </a:rPr>
              <a:t>Ronnie Nichols</a:t>
            </a:r>
          </a:p>
          <a:p>
            <a:pPr algn="ctr"/>
            <a:r>
              <a:rPr lang="en-US" sz="1100" dirty="0">
                <a:solidFill>
                  <a:srgbClr val="000000"/>
                </a:solidFill>
                <a:latin typeface="Arial" panose="020B0604020202020204" pitchFamily="34" charset="0"/>
              </a:rPr>
              <a:t>Realtor / BIC</a:t>
            </a:r>
          </a:p>
          <a:p>
            <a:pPr algn="ctr"/>
            <a:r>
              <a:rPr lang="en-US" sz="1100" dirty="0">
                <a:solidFill>
                  <a:srgbClr val="000000"/>
                </a:solidFill>
                <a:latin typeface="Arial" panose="020B0604020202020204" pitchFamily="34" charset="0"/>
                <a:hlinkClick r:id="rId15"/>
              </a:rPr>
              <a:t>ronnienichols8@aol.com</a:t>
            </a:r>
            <a:r>
              <a:rPr lang="en-US" sz="1100" dirty="0">
                <a:solidFill>
                  <a:srgbClr val="000000"/>
                </a:solidFill>
                <a:latin typeface="Arial" panose="020B0604020202020204" pitchFamily="34" charset="0"/>
              </a:rPr>
              <a:t> </a:t>
            </a:r>
            <a:endParaRPr lang="en-US" sz="1100" b="0" i="0" dirty="0">
              <a:solidFill>
                <a:srgbClr val="000000"/>
              </a:solidFill>
              <a:effectLst/>
              <a:latin typeface="Arial" panose="020B0604020202020204" pitchFamily="34" charset="0"/>
            </a:endParaRPr>
          </a:p>
        </p:txBody>
      </p:sp>
      <p:sp>
        <p:nvSpPr>
          <p:cNvPr id="31" name="Rectangle 30">
            <a:extLst>
              <a:ext uri="{FF2B5EF4-FFF2-40B4-BE49-F238E27FC236}">
                <a16:creationId xmlns:a16="http://schemas.microsoft.com/office/drawing/2014/main" id="{0BE24EAF-07F1-4CC7-B9F1-1F1114D9B69C}"/>
              </a:ext>
            </a:extLst>
          </p:cNvPr>
          <p:cNvSpPr/>
          <p:nvPr/>
        </p:nvSpPr>
        <p:spPr>
          <a:xfrm>
            <a:off x="874578" y="8353890"/>
            <a:ext cx="1913756" cy="646331"/>
          </a:xfrm>
          <a:prstGeom prst="rect">
            <a:avLst/>
          </a:prstGeom>
        </p:spPr>
        <p:txBody>
          <a:bodyPr wrap="square">
            <a:spAutoFit/>
          </a:bodyPr>
          <a:lstStyle/>
          <a:p>
            <a:pPr algn="ctr"/>
            <a:r>
              <a:rPr lang="en-US" sz="1400" dirty="0">
                <a:solidFill>
                  <a:srgbClr val="000000"/>
                </a:solidFill>
                <a:latin typeface="Arial" panose="020B0604020202020204" pitchFamily="34" charset="0"/>
              </a:rPr>
              <a:t>Connie Ross-Karl</a:t>
            </a:r>
          </a:p>
          <a:p>
            <a:pPr algn="ctr"/>
            <a:r>
              <a:rPr lang="en-US" sz="1100" dirty="0">
                <a:solidFill>
                  <a:srgbClr val="000000"/>
                </a:solidFill>
                <a:latin typeface="Arial" panose="020B0604020202020204" pitchFamily="34" charset="0"/>
              </a:rPr>
              <a:t>702-306-2643</a:t>
            </a:r>
          </a:p>
          <a:p>
            <a:pPr algn="ctr"/>
            <a:r>
              <a:rPr lang="en-US" sz="1100" dirty="0">
                <a:solidFill>
                  <a:srgbClr val="093E6E"/>
                </a:solidFill>
                <a:latin typeface="Arial" panose="020B0604020202020204" pitchFamily="34" charset="0"/>
                <a:hlinkClick r:id="rId16"/>
              </a:rPr>
              <a:t>conniesross@aol.com</a:t>
            </a:r>
            <a:endParaRPr lang="en-US" sz="1100" b="0" i="0" dirty="0">
              <a:solidFill>
                <a:srgbClr val="000000"/>
              </a:solidFill>
              <a:effectLst/>
              <a:latin typeface="Arial" panose="020B0604020202020204" pitchFamily="34" charset="0"/>
            </a:endParaRPr>
          </a:p>
        </p:txBody>
      </p:sp>
      <p:sp>
        <p:nvSpPr>
          <p:cNvPr id="32" name="Rectangle 31">
            <a:extLst>
              <a:ext uri="{FF2B5EF4-FFF2-40B4-BE49-F238E27FC236}">
                <a16:creationId xmlns:a16="http://schemas.microsoft.com/office/drawing/2014/main" id="{1BEA9928-1BB2-4DA9-8BE9-2358656CABA4}"/>
              </a:ext>
            </a:extLst>
          </p:cNvPr>
          <p:cNvSpPr/>
          <p:nvPr/>
        </p:nvSpPr>
        <p:spPr>
          <a:xfrm>
            <a:off x="0" y="8928556"/>
            <a:ext cx="7315199" cy="200055"/>
          </a:xfrm>
          <a:prstGeom prst="rect">
            <a:avLst/>
          </a:prstGeom>
        </p:spPr>
        <p:txBody>
          <a:bodyPr wrap="square">
            <a:spAutoFit/>
          </a:bodyPr>
          <a:lstStyle/>
          <a:p>
            <a:pPr algn="ctr"/>
            <a:r>
              <a:rPr lang="en-US" sz="700" dirty="0">
                <a:solidFill>
                  <a:srgbClr val="000000"/>
                </a:solidFill>
                <a:latin typeface="Arial" panose="020B0604020202020204" pitchFamily="34" charset="0"/>
              </a:rPr>
              <a:t>NEW WAY PROPERTIES MYRTLE BEACH</a:t>
            </a:r>
            <a:r>
              <a:rPr lang="en-US" sz="700" dirty="0">
                <a:solidFill>
                  <a:srgbClr val="093E6E"/>
                </a:solidFill>
                <a:latin typeface="Arial" panose="020B0604020202020204" pitchFamily="34" charset="0"/>
              </a:rPr>
              <a:t> </a:t>
            </a:r>
            <a:endParaRPr lang="en-US" sz="700" dirty="0"/>
          </a:p>
        </p:txBody>
      </p:sp>
      <p:pic>
        <p:nvPicPr>
          <p:cNvPr id="33" name="Picture 32">
            <a:extLst>
              <a:ext uri="{FF2B5EF4-FFF2-40B4-BE49-F238E27FC236}">
                <a16:creationId xmlns:a16="http://schemas.microsoft.com/office/drawing/2014/main" id="{F5B8CFE9-50A7-429E-A622-754C953C0FB0}"/>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p:blipFill>
        <p:spPr>
          <a:xfrm>
            <a:off x="34514" y="8335974"/>
            <a:ext cx="454036" cy="682162"/>
          </a:xfrm>
          <a:prstGeom prst="rect">
            <a:avLst/>
          </a:prstGeom>
        </p:spPr>
      </p:pic>
      <p:pic>
        <p:nvPicPr>
          <p:cNvPr id="36" name="Picture 35">
            <a:extLst>
              <a:ext uri="{FF2B5EF4-FFF2-40B4-BE49-F238E27FC236}">
                <a16:creationId xmlns:a16="http://schemas.microsoft.com/office/drawing/2014/main" id="{6E87CC5F-4F27-4BC9-9A55-E783C46AC40E}"/>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p:blipFill>
        <p:spPr>
          <a:xfrm>
            <a:off x="6592166" y="8335974"/>
            <a:ext cx="688520" cy="688520"/>
          </a:xfrm>
          <a:prstGeom prst="rect">
            <a:avLst/>
          </a:prstGeom>
        </p:spPr>
      </p:pic>
    </p:spTree>
    <p:extLst>
      <p:ext uri="{BB962C8B-B14F-4D97-AF65-F5344CB8AC3E}">
        <p14:creationId xmlns:p14="http://schemas.microsoft.com/office/powerpoint/2010/main" val="2703024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395</TotalTime>
  <Words>733</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Adobe Caslon Pro</vt:lpstr>
      <vt:lpstr>Adobe Caslon Pro Bold</vt:lpstr>
      <vt:lpstr>Arial</vt:lpstr>
      <vt:lpstr>Calibri</vt:lpstr>
      <vt:lpstr>Calibri Light</vt:lpstr>
      <vt:lpstr>Gisha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52</cp:revision>
  <dcterms:created xsi:type="dcterms:W3CDTF">2016-01-18T21:52:04Z</dcterms:created>
  <dcterms:modified xsi:type="dcterms:W3CDTF">2022-11-03T10:50:36Z</dcterms:modified>
</cp:coreProperties>
</file>