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912" y="3258"/>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smtClean="0"/>
              <a:t>Click to edit Master title style</a:t>
            </a:r>
            <a:endParaRPr lang="en-US"/>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smtClean="0"/>
              <a:t>Click to edit Master title style</a:t>
            </a:r>
            <a:endParaRPr lang="en-US"/>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8/12/2014</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38658" y="5691188"/>
            <a:ext cx="7095084" cy="2061953"/>
          </a:xfrm>
        </p:spPr>
        <p:txBody>
          <a:bodyPr anchor="ctr">
            <a:normAutofit fontScale="40000" lnSpcReduction="20000"/>
          </a:bodyPr>
          <a:lstStyle/>
          <a:p>
            <a:r>
              <a:rPr lang="en-US" dirty="0"/>
              <a:t>This beautiful, fully furnished 3BR / 3</a:t>
            </a:r>
            <a:r>
              <a:rPr lang="en-US" dirty="0" smtClean="0"/>
              <a:t>½ </a:t>
            </a:r>
            <a:r>
              <a:rPr lang="en-US" dirty="0"/>
              <a:t>BA private luxury residence has dual balconies which overlook the Atlantic Ocean and Dunes Golf and Beach Club. Located on the 1st floor which gives you easy access to amenities such as the owners lounge with billiards room, full Viking kitchen and HDTV, fitness center and indoor heated pool which are also located on the first floor level. 2700 SF with spacious living area with natural gas fireplace and wet bar, open kitchen and dining area. Appointments include a gourmet kitchen with granite counters, Viking stainless appliances, including a natural gas range and custom cabinets. Master suite has balcony and Jacuzzi tub. Separate laundry room with washer and dryer. Roof top sun terrace for those gorgeous days you just want to relax and bask in the sun and enjoy the view</a:t>
            </a:r>
            <a:r>
              <a:rPr lang="en-US" dirty="0" smtClean="0"/>
              <a:t>.</a:t>
            </a:r>
          </a:p>
          <a:p>
            <a:r>
              <a:rPr lang="en-US" b="1" i="1" dirty="0">
                <a:solidFill>
                  <a:schemeClr val="tx1"/>
                </a:solidFill>
              </a:rPr>
              <a:t>**MOTIVATED SELLERS, BRING ALL OFFERS!!**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7772400" cy="51067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0" y="3124201"/>
            <a:ext cx="7772400" cy="1982510"/>
          </a:xfrm>
          <a:gradFill>
            <a:gsLst>
              <a:gs pos="0">
                <a:schemeClr val="bg1">
                  <a:alpha val="0"/>
                </a:schemeClr>
              </a:gs>
              <a:gs pos="100000">
                <a:schemeClr val="bg1"/>
              </a:gs>
            </a:gsLst>
            <a:lin ang="5400000" scaled="0"/>
          </a:gradFill>
        </p:spPr>
        <p:txBody>
          <a:bodyPr>
            <a:normAutofit/>
          </a:bodyPr>
          <a:lstStyle/>
          <a:p>
            <a:r>
              <a:rPr lang="en-US" sz="3600" i="1" dirty="0" smtClean="0">
                <a:solidFill>
                  <a:srgbClr val="FF0000"/>
                </a:solidFill>
                <a:effectLst>
                  <a:outerShdw blurRad="38100" dist="38100" dir="2700000" algn="tl">
                    <a:srgbClr val="000000">
                      <a:alpha val="43137"/>
                    </a:srgbClr>
                  </a:outerShdw>
                </a:effectLst>
                <a:latin typeface="Adobe Caslon Pro" pitchFamily="18" charset="0"/>
                <a:cs typeface="Times New Roman" panose="02020603050405020304" pitchFamily="18" charset="0"/>
              </a:rPr>
              <a:t>$3,000 </a:t>
            </a:r>
            <a:r>
              <a:rPr lang="en-US" sz="3600" i="1" dirty="0" smtClean="0">
                <a:solidFill>
                  <a:srgbClr val="FF0000"/>
                </a:solidFill>
                <a:effectLst>
                  <a:outerShdw blurRad="38100" dist="38100" dir="2700000" algn="tl">
                    <a:srgbClr val="000000">
                      <a:alpha val="43137"/>
                    </a:srgbClr>
                  </a:outerShdw>
                </a:effectLst>
                <a:latin typeface="Adobe Caslon Pro" pitchFamily="18" charset="0"/>
                <a:cs typeface="Times New Roman" panose="02020603050405020304" pitchFamily="18" charset="0"/>
              </a:rPr>
              <a:t>Buyer’s Agent Bonus</a:t>
            </a:r>
            <a:br>
              <a:rPr lang="en-US" sz="3600" i="1" dirty="0" smtClean="0">
                <a:solidFill>
                  <a:srgbClr val="FF0000"/>
                </a:solidFill>
                <a:effectLst>
                  <a:outerShdw blurRad="38100" dist="38100" dir="2700000" algn="tl">
                    <a:srgbClr val="000000">
                      <a:alpha val="43137"/>
                    </a:srgbClr>
                  </a:outerShdw>
                </a:effectLst>
                <a:latin typeface="Adobe Caslon Pro" pitchFamily="18" charset="0"/>
                <a:cs typeface="Times New Roman" panose="02020603050405020304" pitchFamily="18" charset="0"/>
              </a:rPr>
            </a:br>
            <a:r>
              <a:rPr lang="en-US" sz="1800" i="1" dirty="0" smtClean="0">
                <a:effectLst>
                  <a:outerShdw blurRad="38100" dist="38100" dir="2700000" algn="tl">
                    <a:srgbClr val="000000">
                      <a:alpha val="43137"/>
                    </a:srgbClr>
                  </a:outerShdw>
                </a:effectLst>
                <a:latin typeface="Adobe Caslon Pro" pitchFamily="18" charset="0"/>
                <a:cs typeface="Times New Roman" panose="02020603050405020304" pitchFamily="18" charset="0"/>
              </a:rPr>
              <a:t>with </a:t>
            </a:r>
            <a:r>
              <a:rPr lang="en-US" sz="1800" i="1" dirty="0">
                <a:effectLst>
                  <a:outerShdw blurRad="38100" dist="38100" dir="2700000" algn="tl">
                    <a:srgbClr val="000000">
                      <a:alpha val="43137"/>
                    </a:srgbClr>
                  </a:outerShdw>
                </a:effectLst>
                <a:latin typeface="Adobe Caslon Pro" pitchFamily="18" charset="0"/>
                <a:cs typeface="Times New Roman" panose="02020603050405020304" pitchFamily="18" charset="0"/>
              </a:rPr>
              <a:t>an accepted contract by </a:t>
            </a:r>
            <a:r>
              <a:rPr lang="en-US" sz="1800" i="1" dirty="0" smtClean="0">
                <a:effectLst>
                  <a:outerShdw blurRad="38100" dist="38100" dir="2700000" algn="tl">
                    <a:srgbClr val="000000">
                      <a:alpha val="43137"/>
                    </a:srgbClr>
                  </a:outerShdw>
                </a:effectLst>
                <a:latin typeface="Adobe Caslon Pro" pitchFamily="18" charset="0"/>
                <a:cs typeface="Times New Roman" panose="02020603050405020304" pitchFamily="18" charset="0"/>
              </a:rPr>
              <a:t>August 30, </a:t>
            </a:r>
            <a:r>
              <a:rPr lang="en-US" sz="1800" i="1" dirty="0">
                <a:effectLst>
                  <a:outerShdw blurRad="38100" dist="38100" dir="2700000" algn="tl">
                    <a:srgbClr val="000000">
                      <a:alpha val="43137"/>
                    </a:srgbClr>
                  </a:outerShdw>
                </a:effectLst>
                <a:latin typeface="Adobe Caslon Pro" pitchFamily="18" charset="0"/>
                <a:cs typeface="Times New Roman" panose="02020603050405020304" pitchFamily="18" charset="0"/>
              </a:rPr>
              <a:t>2014. </a:t>
            </a:r>
          </a:p>
        </p:txBody>
      </p:sp>
      <p:grpSp>
        <p:nvGrpSpPr>
          <p:cNvPr id="9" name="Group 8"/>
          <p:cNvGrpSpPr/>
          <p:nvPr/>
        </p:nvGrpSpPr>
        <p:grpSpPr>
          <a:xfrm>
            <a:off x="338658" y="4539616"/>
            <a:ext cx="7095084" cy="1143000"/>
            <a:chOff x="266777" y="4539616"/>
            <a:chExt cx="7095084" cy="114300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77" y="4539616"/>
              <a:ext cx="1524000" cy="11430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3374" y="4539616"/>
              <a:ext cx="1760316" cy="11430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36287" y="4539616"/>
              <a:ext cx="1525574" cy="11430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4" name="Rectangle 3"/>
          <p:cNvSpPr/>
          <p:nvPr/>
        </p:nvSpPr>
        <p:spPr>
          <a:xfrm>
            <a:off x="0" y="1"/>
            <a:ext cx="3886200" cy="1384995"/>
          </a:xfrm>
          <a:prstGeom prst="rect">
            <a:avLst/>
          </a:prstGeom>
        </p:spPr>
        <p:txBody>
          <a:bodyPr>
            <a:spAutoFit/>
          </a:bodyPr>
          <a:lstStyle/>
          <a:p>
            <a:r>
              <a:rPr lang="en-US" dirty="0">
                <a:solidFill>
                  <a:schemeClr val="bg1"/>
                </a:solidFill>
                <a:effectLst>
                  <a:outerShdw blurRad="38100" dist="38100" dir="2700000" algn="tl">
                    <a:srgbClr val="000000">
                      <a:alpha val="43137"/>
                    </a:srgbClr>
                  </a:outerShdw>
                </a:effectLst>
                <a:latin typeface="Imprint MT Shadow" panose="04020605060303030202" pitchFamily="82" charset="0"/>
                <a:cs typeface="Times New Roman" panose="02020603050405020304" pitchFamily="18" charset="0"/>
              </a:rPr>
              <a:t>9547 </a:t>
            </a:r>
            <a:r>
              <a:rPr lang="en-US" dirty="0" smtClean="0">
                <a:solidFill>
                  <a:schemeClr val="bg1"/>
                </a:solidFill>
                <a:effectLst>
                  <a:outerShdw blurRad="38100" dist="38100" dir="2700000" algn="tl">
                    <a:srgbClr val="000000">
                      <a:alpha val="43137"/>
                    </a:srgbClr>
                  </a:outerShdw>
                </a:effectLst>
                <a:latin typeface="Imprint MT Shadow" panose="04020605060303030202" pitchFamily="82" charset="0"/>
                <a:cs typeface="Times New Roman" panose="02020603050405020304" pitchFamily="18" charset="0"/>
              </a:rPr>
              <a:t>Edgerton </a:t>
            </a:r>
            <a:r>
              <a:rPr lang="en-US" dirty="0">
                <a:solidFill>
                  <a:schemeClr val="bg1"/>
                </a:solidFill>
                <a:effectLst>
                  <a:outerShdw blurRad="38100" dist="38100" dir="2700000" algn="tl">
                    <a:srgbClr val="000000">
                      <a:alpha val="43137"/>
                    </a:srgbClr>
                  </a:outerShdw>
                </a:effectLst>
                <a:latin typeface="Imprint MT Shadow" panose="04020605060303030202" pitchFamily="82" charset="0"/>
                <a:cs typeface="Times New Roman" panose="02020603050405020304" pitchFamily="18" charset="0"/>
              </a:rPr>
              <a:t>Drive #</a:t>
            </a:r>
            <a:r>
              <a:rPr lang="en-US" dirty="0" smtClean="0">
                <a:solidFill>
                  <a:schemeClr val="bg1"/>
                </a:solidFill>
                <a:effectLst>
                  <a:outerShdw blurRad="38100" dist="38100" dir="2700000" algn="tl">
                    <a:srgbClr val="000000">
                      <a:alpha val="43137"/>
                    </a:srgbClr>
                  </a:outerShdw>
                </a:effectLst>
                <a:latin typeface="Imprint MT Shadow" panose="04020605060303030202" pitchFamily="82" charset="0"/>
                <a:cs typeface="Times New Roman" panose="02020603050405020304" pitchFamily="18" charset="0"/>
              </a:rPr>
              <a:t>102</a:t>
            </a:r>
          </a:p>
          <a:p>
            <a:r>
              <a:rPr lang="en-US" sz="1600" dirty="0" smtClean="0">
                <a:solidFill>
                  <a:schemeClr val="bg1"/>
                </a:solidFill>
                <a:effectLst>
                  <a:outerShdw blurRad="38100" dist="38100" dir="2700000" algn="tl">
                    <a:srgbClr val="000000">
                      <a:alpha val="43137"/>
                    </a:srgbClr>
                  </a:outerShdw>
                </a:effectLst>
                <a:latin typeface="Imprint MT Shadow" panose="04020605060303030202" pitchFamily="82" charset="0"/>
                <a:cs typeface="Times New Roman" panose="02020603050405020304" pitchFamily="18" charset="0"/>
              </a:rPr>
              <a:t>The </a:t>
            </a:r>
            <a:r>
              <a:rPr lang="en-US" sz="1600" dirty="0">
                <a:solidFill>
                  <a:schemeClr val="bg1"/>
                </a:solidFill>
                <a:effectLst>
                  <a:outerShdw blurRad="38100" dist="38100" dir="2700000" algn="tl">
                    <a:srgbClr val="000000">
                      <a:alpha val="43137"/>
                    </a:srgbClr>
                  </a:outerShdw>
                </a:effectLst>
                <a:latin typeface="Imprint MT Shadow" panose="04020605060303030202" pitchFamily="82" charset="0"/>
                <a:cs typeface="Times New Roman" panose="02020603050405020304" pitchFamily="18" charset="0"/>
              </a:rPr>
              <a:t>Pointe </a:t>
            </a:r>
            <a:endParaRPr lang="en-US" sz="1600" dirty="0" smtClean="0">
              <a:solidFill>
                <a:schemeClr val="bg1"/>
              </a:solidFill>
              <a:effectLst>
                <a:outerShdw blurRad="38100" dist="38100" dir="2700000" algn="tl">
                  <a:srgbClr val="000000">
                    <a:alpha val="43137"/>
                  </a:srgbClr>
                </a:outerShdw>
              </a:effectLst>
              <a:latin typeface="Imprint MT Shadow" panose="04020605060303030202" pitchFamily="82" charset="0"/>
              <a:cs typeface="Times New Roman" panose="02020603050405020304" pitchFamily="18" charset="0"/>
            </a:endParaRPr>
          </a:p>
          <a:p>
            <a:r>
              <a:rPr lang="en-US" sz="1600" dirty="0">
                <a:solidFill>
                  <a:schemeClr val="bg1"/>
                </a:solidFill>
                <a:effectLst>
                  <a:outerShdw blurRad="38100" dist="38100" dir="2700000" algn="tl">
                    <a:srgbClr val="000000">
                      <a:alpha val="43137"/>
                    </a:srgbClr>
                  </a:outerShdw>
                </a:effectLst>
                <a:latin typeface="Imprint MT Shadow" panose="04020605060303030202" pitchFamily="82" charset="0"/>
                <a:cs typeface="Times New Roman" panose="02020603050405020304" pitchFamily="18" charset="0"/>
              </a:rPr>
              <a:t>Myrtle Beach, SC 29572 </a:t>
            </a:r>
            <a:endParaRPr lang="en-US" sz="1600" dirty="0" smtClean="0">
              <a:solidFill>
                <a:schemeClr val="bg1"/>
              </a:solidFill>
              <a:effectLst>
                <a:outerShdw blurRad="38100" dist="38100" dir="2700000" algn="tl">
                  <a:srgbClr val="000000">
                    <a:alpha val="43137"/>
                  </a:srgbClr>
                </a:outerShdw>
              </a:effectLst>
              <a:latin typeface="Imprint MT Shadow" panose="04020605060303030202" pitchFamily="82" charset="0"/>
              <a:cs typeface="Times New Roman" panose="02020603050405020304" pitchFamily="18" charset="0"/>
            </a:endParaRPr>
          </a:p>
          <a:p>
            <a:r>
              <a:rPr lang="en-US" sz="1600" dirty="0">
                <a:solidFill>
                  <a:schemeClr val="bg1"/>
                </a:solidFill>
                <a:effectLst>
                  <a:outerShdw blurRad="38100" dist="38100" dir="2700000" algn="tl">
                    <a:srgbClr val="000000">
                      <a:alpha val="43137"/>
                    </a:srgbClr>
                  </a:outerShdw>
                </a:effectLst>
                <a:latin typeface="Imprint MT Shadow" panose="04020605060303030202" pitchFamily="82" charset="0"/>
                <a:cs typeface="Times New Roman" panose="02020603050405020304" pitchFamily="18" charset="0"/>
              </a:rPr>
              <a:t>MLS# 1316827 </a:t>
            </a:r>
            <a:endParaRPr lang="en-US" sz="1600" dirty="0" smtClean="0">
              <a:solidFill>
                <a:schemeClr val="bg1"/>
              </a:solidFill>
              <a:effectLst>
                <a:outerShdw blurRad="38100" dist="38100" dir="2700000" algn="tl">
                  <a:srgbClr val="000000">
                    <a:alpha val="43137"/>
                  </a:srgbClr>
                </a:outerShdw>
              </a:effectLst>
              <a:latin typeface="Imprint MT Shadow" panose="04020605060303030202" pitchFamily="82" charset="0"/>
              <a:cs typeface="Times New Roman" panose="02020603050405020304" pitchFamily="18" charset="0"/>
            </a:endParaRPr>
          </a:p>
          <a:p>
            <a:r>
              <a:rPr lang="en-US" sz="1600" dirty="0" smtClean="0">
                <a:solidFill>
                  <a:srgbClr val="FFFF00"/>
                </a:solidFill>
                <a:effectLst>
                  <a:outerShdw blurRad="38100" dist="38100" dir="2700000" algn="tl">
                    <a:srgbClr val="000000">
                      <a:alpha val="43137"/>
                    </a:srgbClr>
                  </a:outerShdw>
                </a:effectLst>
                <a:latin typeface="Imprint MT Shadow" panose="04020605060303030202" pitchFamily="82" charset="0"/>
                <a:cs typeface="Times New Roman" panose="02020603050405020304" pitchFamily="18" charset="0"/>
              </a:rPr>
              <a:t>Reduced to $</a:t>
            </a:r>
            <a:r>
              <a:rPr lang="en-US" sz="1600" dirty="0" smtClean="0">
                <a:solidFill>
                  <a:srgbClr val="FFFF00"/>
                </a:solidFill>
                <a:effectLst>
                  <a:outerShdw blurRad="38100" dist="38100" dir="2700000" algn="tl">
                    <a:srgbClr val="000000">
                      <a:alpha val="43137"/>
                    </a:srgbClr>
                  </a:outerShdw>
                </a:effectLst>
                <a:latin typeface="Imprint MT Shadow" panose="04020605060303030202" pitchFamily="82" charset="0"/>
                <a:cs typeface="Times New Roman" panose="02020603050405020304" pitchFamily="18" charset="0"/>
              </a:rPr>
              <a:t>519,900</a:t>
            </a:r>
            <a:endParaRPr lang="en-US" sz="1600" dirty="0">
              <a:solidFill>
                <a:srgbClr val="FFFF00"/>
              </a:solidFill>
              <a:effectLst>
                <a:outerShdw blurRad="38100" dist="38100" dir="2700000" algn="tl">
                  <a:srgbClr val="000000">
                    <a:alpha val="43137"/>
                  </a:srgbClr>
                </a:outerShdw>
              </a:effectLst>
              <a:latin typeface="Imprint MT Shadow" panose="04020605060303030202" pitchFamily="82" charset="0"/>
              <a:cs typeface="Times New Roman" panose="02020603050405020304" pitchFamily="18" charset="0"/>
            </a:endParaRPr>
          </a:p>
        </p:txBody>
      </p:sp>
      <p:grpSp>
        <p:nvGrpSpPr>
          <p:cNvPr id="10" name="Group 9"/>
          <p:cNvGrpSpPr/>
          <p:nvPr/>
        </p:nvGrpSpPr>
        <p:grpSpPr>
          <a:xfrm>
            <a:off x="290353" y="7751027"/>
            <a:ext cx="7191694" cy="1164373"/>
            <a:chOff x="238280" y="7751027"/>
            <a:chExt cx="7191694" cy="1164373"/>
          </a:xfrm>
        </p:grpSpPr>
        <p:pic>
          <p:nvPicPr>
            <p:cNvPr id="1032"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8280" y="7751027"/>
              <a:ext cx="1552498" cy="116437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79232" y="7761713"/>
              <a:ext cx="1524000" cy="11430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4"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91686" y="7756951"/>
              <a:ext cx="1538288" cy="115252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035" name="Picture 11"/>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57150" y="9726539"/>
            <a:ext cx="914400" cy="221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8" name="Table 7"/>
          <p:cNvGraphicFramePr>
            <a:graphicFrameLocks noGrp="1"/>
          </p:cNvGraphicFramePr>
          <p:nvPr>
            <p:extLst>
              <p:ext uri="{D42A27DB-BD31-4B8C-83A1-F6EECF244321}">
                <p14:modId xmlns:p14="http://schemas.microsoft.com/office/powerpoint/2010/main" val="820833043"/>
              </p:ext>
            </p:extLst>
          </p:nvPr>
        </p:nvGraphicFramePr>
        <p:xfrm>
          <a:off x="1093986" y="9316720"/>
          <a:ext cx="5584428" cy="741680"/>
        </p:xfrm>
        <a:graphic>
          <a:graphicData uri="http://schemas.openxmlformats.org/drawingml/2006/table">
            <a:tbl>
              <a:tblPr firstRow="1" bandRow="1">
                <a:tableStyleId>{5C22544A-7EE6-4342-B048-85BDC9FD1C3A}</a:tableStyleId>
              </a:tblPr>
              <a:tblGrid>
                <a:gridCol w="1313983"/>
                <a:gridCol w="2956462"/>
                <a:gridCol w="1313983"/>
              </a:tblGrid>
              <a:tr h="370840">
                <a:tc>
                  <a:txBody>
                    <a:bodyPr/>
                    <a:lstStyle/>
                    <a:p>
                      <a:pPr algn="l"/>
                      <a:r>
                        <a:rPr lang="en-US" sz="1200" b="1" dirty="0" smtClean="0">
                          <a:solidFill>
                            <a:schemeClr val="tx1"/>
                          </a:solidFill>
                        </a:rPr>
                        <a:t>M.A. Peedin</a:t>
                      </a:r>
                      <a:endParaRPr lang="en-US" sz="1200" b="1"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US" sz="1200" b="1" dirty="0" smtClean="0">
                          <a:solidFill>
                            <a:schemeClr val="tx1"/>
                          </a:solidFill>
                        </a:rPr>
                        <a:t>builderpeedin@wmconnect.com</a:t>
                      </a:r>
                      <a:endParaRPr lang="en-US" sz="1200" b="1"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marL="0" marR="0" indent="0" algn="r" defTabSz="1018824"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rPr>
                        <a:t>843-385-3931</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r>
              <a:tr h="370840">
                <a:tc gridSpan="3">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000" b="0" i="1" dirty="0" smtClean="0">
                          <a:solidFill>
                            <a:schemeClr val="tx1"/>
                          </a:solidFill>
                        </a:rPr>
                        <a:t>Wilkinson &amp; Associates ERA Powered, 9652 North Kings Highway, Myrtle Beach, SC, 29572</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hMerge="1">
                  <a:txBody>
                    <a:bodyPr/>
                    <a:lstStyle/>
                    <a:p>
                      <a:endParaRPr lang="en-US" sz="1200" dirty="0"/>
                    </a:p>
                  </a:txBody>
                  <a:tcPr/>
                </a:tc>
                <a:tc hMerge="1">
                  <a:txBody>
                    <a:bodyPr/>
                    <a:lstStyle/>
                    <a:p>
                      <a:endParaRPr lang="en-US" sz="1200" dirty="0"/>
                    </a:p>
                  </a:txBody>
                  <a:tcPr/>
                </a:tc>
              </a:tr>
            </a:tbl>
          </a:graphicData>
        </a:graphic>
      </p:graphicFrame>
      <p:pic>
        <p:nvPicPr>
          <p:cNvPr id="17" name="Picture 11"/>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6774295" y="9724285"/>
            <a:ext cx="914400" cy="221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608692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TotalTime>
  <Words>206</Words>
  <Application>Microsoft Office PowerPoint</Application>
  <PresentationFormat>Custom</PresentationFormat>
  <Paragraphs>12</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$3,000 Buyer’s Agent Bonus with an accepted contract by August 30, 2014.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$7,500 Buyer’s Agent Bonus with an accepted contract by June 30, 2014.</dc:title>
  <dc:creator>CVH360</dc:creator>
  <cp:lastModifiedBy>atp1313@gmail.com</cp:lastModifiedBy>
  <cp:revision>5</cp:revision>
  <dcterms:created xsi:type="dcterms:W3CDTF">2006-08-16T00:00:00Z</dcterms:created>
  <dcterms:modified xsi:type="dcterms:W3CDTF">2014-08-12T11:28:26Z</dcterms:modified>
</cp:coreProperties>
</file>