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3" d="100"/>
          <a:sy n="53" d="100"/>
        </p:scale>
        <p:origin x="1896" y="78"/>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5/28/2016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5/28/2016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5/28/2016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5/28/2016</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gif"/><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8" name="Picture 14"/>
          <p:cNvPicPr>
            <a:picLocks noChangeAspect="1" noChangeArrowheads="1"/>
          </p:cNvPicPr>
          <p:nvPr/>
        </p:nvPicPr>
        <p:blipFill rotWithShape="1">
          <a:blip r:embed="rId2">
            <a:extLst>
              <a:ext uri="{28A0092B-C50C-407E-A947-70E740481C1C}">
                <a14:useLocalDpi xmlns:a14="http://schemas.microsoft.com/office/drawing/2010/main" val="0"/>
              </a:ext>
            </a:extLst>
          </a:blip>
          <a:srcRect t="3748"/>
          <a:stretch/>
        </p:blipFill>
        <p:spPr bwMode="auto">
          <a:xfrm>
            <a:off x="0" y="0"/>
            <a:ext cx="9142124" cy="5870911"/>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5" name="Text Box 3"/>
          <p:cNvSpPr txBox="1">
            <a:spLocks noChangeArrowheads="1" noChangeShapeType="1"/>
          </p:cNvSpPr>
          <p:nvPr/>
        </p:nvSpPr>
        <p:spPr bwMode="auto">
          <a:xfrm>
            <a:off x="0" y="-2"/>
            <a:ext cx="9144000" cy="141103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ctr" anchorCtr="0" compatLnSpc="1">
            <a:prstTxWarp prst="textNoShape">
              <a:avLst/>
            </a:prstTxWarp>
          </a:bodyPr>
          <a:lstStyle/>
          <a:p>
            <a:pPr lvl="0" fontAlgn="base">
              <a:spcBef>
                <a:spcPct val="0"/>
              </a:spcBef>
              <a:spcAft>
                <a:spcPct val="0"/>
              </a:spcAft>
            </a:pPr>
            <a:r>
              <a:rPr lang="en-US" sz="2800" dirty="0" smtClean="0">
                <a:latin typeface="Trajan Pro" panose="02020502050506020301" pitchFamily="18" charset="0"/>
                <a:cs typeface="Arial" pitchFamily="34" charset="0"/>
              </a:rPr>
              <a:t>Must See!</a:t>
            </a:r>
          </a:p>
          <a:p>
            <a:pPr lvl="0" fontAlgn="base">
              <a:spcBef>
                <a:spcPct val="0"/>
              </a:spcBef>
              <a:spcAft>
                <a:spcPct val="0"/>
              </a:spcAft>
            </a:pPr>
            <a:r>
              <a:rPr lang="en-US" i="1" dirty="0" smtClean="0">
                <a:latin typeface="Trajan Pro" panose="02020502050506020301" pitchFamily="18" charset="0"/>
                <a:cs typeface="Arial" pitchFamily="34" charset="0"/>
              </a:rPr>
              <a:t>Location…</a:t>
            </a:r>
          </a:p>
          <a:p>
            <a:pPr lvl="0" fontAlgn="base">
              <a:spcBef>
                <a:spcPct val="0"/>
              </a:spcBef>
              <a:spcAft>
                <a:spcPct val="0"/>
              </a:spcAft>
            </a:pPr>
            <a:r>
              <a:rPr lang="en-US" i="1" dirty="0">
                <a:latin typeface="Trajan Pro" panose="02020502050506020301" pitchFamily="18" charset="0"/>
                <a:cs typeface="Arial" pitchFamily="34" charset="0"/>
              </a:rPr>
              <a:t>	</a:t>
            </a:r>
            <a:r>
              <a:rPr lang="en-US" i="1" dirty="0" smtClean="0">
                <a:latin typeface="Trajan Pro" panose="02020502050506020301" pitchFamily="18" charset="0"/>
                <a:cs typeface="Arial" pitchFamily="34" charset="0"/>
              </a:rPr>
              <a:t>location…</a:t>
            </a:r>
          </a:p>
          <a:p>
            <a:pPr lvl="0" fontAlgn="base">
              <a:spcBef>
                <a:spcPct val="0"/>
              </a:spcBef>
              <a:spcAft>
                <a:spcPct val="0"/>
              </a:spcAft>
            </a:pPr>
            <a:r>
              <a:rPr lang="en-US" i="1" dirty="0">
                <a:latin typeface="Trajan Pro" panose="02020502050506020301" pitchFamily="18" charset="0"/>
                <a:cs typeface="Arial" pitchFamily="34" charset="0"/>
              </a:rPr>
              <a:t>	</a:t>
            </a:r>
            <a:r>
              <a:rPr lang="en-US" i="1" dirty="0" smtClean="0">
                <a:latin typeface="Trajan Pro" panose="02020502050506020301" pitchFamily="18" charset="0"/>
                <a:cs typeface="Arial" pitchFamily="34" charset="0"/>
              </a:rPr>
              <a:t>	location</a:t>
            </a:r>
            <a:r>
              <a:rPr lang="en-US" i="1" dirty="0">
                <a:latin typeface="Trajan Pro" panose="02020502050506020301" pitchFamily="18" charset="0"/>
                <a:cs typeface="Arial" pitchFamily="34" charset="0"/>
              </a:rPr>
              <a:t>!!</a:t>
            </a: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0" y="6781800"/>
            <a:ext cx="7232613" cy="22817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fontAlgn="base">
              <a:spcBef>
                <a:spcPct val="0"/>
              </a:spcBef>
              <a:spcAft>
                <a:spcPct val="0"/>
              </a:spcAft>
            </a:pPr>
            <a:r>
              <a:rPr lang="en-US" sz="1600" dirty="0">
                <a:latin typeface="Tw Cen MT" pitchFamily="34" charset="0"/>
                <a:cs typeface="Arial" pitchFamily="34" charset="0"/>
              </a:rPr>
              <a:t>Beautiful, well maintained 3 bedroom 2.5 bath located in highly sought after area of James Island. Bayfield Manor is nestled between Lawton Harbor and Harbor Woods. Eat in kitchen with granite counter tops. Lovely great room with gas or wood burning fireplace. Formal dining. Florida room. Room above the garage. Plenty of space!!! Back deck with gas line for grill overlooking large back yard. There is also a 16x14 shed for additional storage. </a:t>
            </a:r>
            <a:r>
              <a:rPr lang="en-US" sz="1600" dirty="0" err="1">
                <a:latin typeface="Tw Cen MT" pitchFamily="34" charset="0"/>
                <a:cs typeface="Arial" pitchFamily="34" charset="0"/>
              </a:rPr>
              <a:t>Hardiplank</a:t>
            </a:r>
            <a:r>
              <a:rPr lang="en-US" sz="1600" dirty="0">
                <a:latin typeface="Tw Cen MT" pitchFamily="34" charset="0"/>
                <a:cs typeface="Arial" pitchFamily="34" charset="0"/>
              </a:rPr>
              <a:t> exterior installed 2010. Freshly painted. New high impact windows installed 2008. High efficiency </a:t>
            </a:r>
            <a:r>
              <a:rPr lang="en-US" sz="1600" dirty="0" err="1">
                <a:latin typeface="Tw Cen MT" pitchFamily="34" charset="0"/>
                <a:cs typeface="Arial" pitchFamily="34" charset="0"/>
              </a:rPr>
              <a:t>Heil</a:t>
            </a:r>
            <a:r>
              <a:rPr lang="en-US" sz="1600" dirty="0">
                <a:latin typeface="Tw Cen MT" pitchFamily="34" charset="0"/>
                <a:cs typeface="Arial" pitchFamily="34" charset="0"/>
              </a:rPr>
              <a:t> variable speed HVAC installed downstairs in 2016 with </a:t>
            </a:r>
            <a:r>
              <a:rPr lang="en-US" sz="1600" dirty="0" err="1">
                <a:latin typeface="Tw Cen MT" pitchFamily="34" charset="0"/>
                <a:cs typeface="Arial" pitchFamily="34" charset="0"/>
              </a:rPr>
              <a:t>wi</a:t>
            </a:r>
            <a:r>
              <a:rPr lang="en-US" sz="1600" dirty="0">
                <a:latin typeface="Tw Cen MT" pitchFamily="34" charset="0"/>
                <a:cs typeface="Arial" pitchFamily="34" charset="0"/>
              </a:rPr>
              <a:t> fi t-stat. All new duct work and insulation. X flood zone. Must see! Convenient to schools, downtown shopping and Folly Beach!!!</a:t>
            </a:r>
            <a:endParaRPr kumimoji="0" lang="en-US" sz="1600" b="0" i="0" u="none" strike="noStrike" cap="none" normalizeH="0" baseline="0" dirty="0" smtClean="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232614" y="6097384"/>
            <a:ext cx="1909510" cy="1065416"/>
          </a:xfrm>
          <a:prstGeom prst="rect">
            <a:avLst/>
          </a:prstGeom>
          <a:noFill/>
          <a:ln w="0" algn="in">
            <a:noFill/>
            <a:miter lim="800000"/>
            <a:headEnd/>
            <a:tailEnd/>
          </a:ln>
          <a:effectLs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smtClean="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 870-7000</a:t>
            </a:r>
          </a:p>
          <a:p>
            <a:pPr lvl="0" algn="ctr" fontAlgn="base">
              <a:spcBef>
                <a:spcPct val="0"/>
              </a:spcBef>
              <a:spcAft>
                <a:spcPct val="0"/>
              </a:spcAft>
            </a:pPr>
            <a:r>
              <a:rPr lang="pt-BR" sz="1100" dirty="0">
                <a:latin typeface="Tw Cen MT" pitchFamily="34" charset="0"/>
                <a:cs typeface="Arial" pitchFamily="34" charset="0"/>
              </a:rPr>
              <a:t>M (843) 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smtClean="0">
              <a:ln>
                <a:noFill/>
              </a:ln>
              <a:effectLst/>
              <a:latin typeface="Arial" pitchFamily="34" charset="0"/>
              <a:cs typeface="Arial" pitchFamily="34" charset="0"/>
            </a:endParaRPr>
          </a:p>
        </p:txBody>
      </p:sp>
      <p:grpSp>
        <p:nvGrpSpPr>
          <p:cNvPr id="4" name="Group 3"/>
          <p:cNvGrpSpPr/>
          <p:nvPr/>
        </p:nvGrpSpPr>
        <p:grpSpPr>
          <a:xfrm>
            <a:off x="7426439" y="7275412"/>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232614" y="8084876"/>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a:t>
            </a:r>
            <a:r>
              <a:rPr lang="en-US" sz="1100" dirty="0" smtClean="0">
                <a:effectLst>
                  <a:outerShdw blurRad="38100" dist="38100" dir="2700000" algn="tl">
                    <a:srgbClr val="000000">
                      <a:alpha val="43137"/>
                    </a:srgbClr>
                  </a:outerShdw>
                </a:effectLst>
                <a:latin typeface="Tw Cen MT" pitchFamily="34" charset="0"/>
                <a:cs typeface="Arial" pitchFamily="34" charset="0"/>
              </a:rPr>
              <a:t>29407</a:t>
            </a:r>
          </a:p>
          <a:p>
            <a:pPr lvl="0" algn="ctr" fontAlgn="base">
              <a:spcBef>
                <a:spcPct val="0"/>
              </a:spcBef>
              <a:spcAft>
                <a:spcPct val="0"/>
              </a:spcAft>
            </a:pPr>
            <a:r>
              <a:rPr lang="en-US" sz="900" dirty="0" smtClean="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smtClean="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smtClean="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smtClean="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9" name="Picture 1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7620002" y="2474168"/>
            <a:ext cx="1368706" cy="913183"/>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18" name="Picture 15"/>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7620000" y="152400"/>
            <a:ext cx="1368708" cy="913741"/>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
        <p:nvSpPr>
          <p:cNvPr id="21" name="Text Box 3"/>
          <p:cNvSpPr txBox="1">
            <a:spLocks noChangeArrowheads="1" noChangeShapeType="1"/>
          </p:cNvSpPr>
          <p:nvPr/>
        </p:nvSpPr>
        <p:spPr bwMode="auto">
          <a:xfrm>
            <a:off x="6468" y="6019800"/>
            <a:ext cx="7226145" cy="685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2800" b="1" dirty="0">
                <a:effectLst>
                  <a:outerShdw blurRad="38100" dist="38100" dir="2700000" algn="tl">
                    <a:srgbClr val="000000">
                      <a:alpha val="43137"/>
                    </a:srgbClr>
                  </a:outerShdw>
                </a:effectLst>
                <a:latin typeface="Tw Cen MT" pitchFamily="34" charset="0"/>
                <a:cs typeface="Arial" pitchFamily="34" charset="0"/>
              </a:rPr>
              <a:t>960 Mooring </a:t>
            </a:r>
            <a:r>
              <a:rPr lang="en-US" sz="2800" b="1" dirty="0" smtClean="0">
                <a:effectLst>
                  <a:outerShdw blurRad="38100" dist="38100" dir="2700000" algn="tl">
                    <a:srgbClr val="000000">
                      <a:alpha val="43137"/>
                    </a:srgbClr>
                  </a:outerShdw>
                </a:effectLst>
                <a:latin typeface="Tw Cen MT" pitchFamily="34" charset="0"/>
                <a:cs typeface="Arial" pitchFamily="34" charset="0"/>
              </a:rPr>
              <a:t>Drive</a:t>
            </a:r>
          </a:p>
          <a:p>
            <a:pPr lvl="0" algn="ctr" fontAlgn="base">
              <a:spcBef>
                <a:spcPct val="0"/>
              </a:spcBef>
              <a:spcAft>
                <a:spcPct val="0"/>
              </a:spcAft>
            </a:pPr>
            <a:r>
              <a:rPr lang="en-US" b="1" dirty="0">
                <a:effectLst>
                  <a:outerShdw blurRad="38100" dist="38100" dir="2700000" algn="tl">
                    <a:srgbClr val="000000">
                      <a:alpha val="43137"/>
                    </a:srgbClr>
                  </a:outerShdw>
                </a:effectLst>
                <a:latin typeface="Tw Cen MT" pitchFamily="34" charset="0"/>
                <a:cs typeface="Arial" pitchFamily="34" charset="0"/>
              </a:rPr>
              <a:t>Bayfield </a:t>
            </a:r>
            <a:r>
              <a:rPr lang="en-US" b="1" dirty="0" smtClean="0">
                <a:effectLst>
                  <a:outerShdw blurRad="38100" dist="38100" dir="2700000" algn="tl">
                    <a:srgbClr val="000000">
                      <a:alpha val="43137"/>
                    </a:srgbClr>
                  </a:outerShdw>
                </a:effectLst>
                <a:latin typeface="Tw Cen MT" pitchFamily="34" charset="0"/>
                <a:cs typeface="Arial" pitchFamily="34" charset="0"/>
              </a:rPr>
              <a:t>Manor </a:t>
            </a:r>
            <a:r>
              <a:rPr lang="en-US"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b="1" dirty="0">
                <a:effectLst>
                  <a:outerShdw blurRad="38100" dist="38100" dir="2700000" algn="tl">
                    <a:srgbClr val="000000">
                      <a:alpha val="43137"/>
                    </a:srgbClr>
                  </a:outerShdw>
                </a:effectLst>
                <a:latin typeface="Tw Cen MT" pitchFamily="34" charset="0"/>
                <a:cs typeface="Arial" pitchFamily="34" charset="0"/>
              </a:rPr>
              <a:t> Charleston </a:t>
            </a:r>
            <a:r>
              <a:rPr lang="en-US"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b="1" dirty="0" smtClean="0">
                <a:effectLst>
                  <a:outerShdw blurRad="38100" dist="38100" dir="2700000" algn="tl">
                    <a:srgbClr val="000000">
                      <a:alpha val="43137"/>
                    </a:srgbClr>
                  </a:outerShdw>
                </a:effectLst>
                <a:latin typeface="Tw Cen MT" pitchFamily="34" charset="0"/>
                <a:cs typeface="Arial" pitchFamily="34" charset="0"/>
              </a:rPr>
              <a:t> MLS</a:t>
            </a:r>
            <a:r>
              <a:rPr lang="en-US" b="1" dirty="0">
                <a:effectLst>
                  <a:outerShdw blurRad="38100" dist="38100" dir="2700000" algn="tl">
                    <a:srgbClr val="000000">
                      <a:alpha val="43137"/>
                    </a:srgbClr>
                  </a:outerShdw>
                </a:effectLst>
                <a:latin typeface="Tw Cen MT" pitchFamily="34" charset="0"/>
                <a:cs typeface="Arial" pitchFamily="34" charset="0"/>
              </a:rPr>
              <a:t># </a:t>
            </a:r>
            <a:r>
              <a:rPr lang="en-US" b="1" dirty="0" smtClean="0">
                <a:effectLst>
                  <a:outerShdw blurRad="38100" dist="38100" dir="2700000" algn="tl">
                    <a:srgbClr val="000000">
                      <a:alpha val="43137"/>
                    </a:srgbClr>
                  </a:outerShdw>
                </a:effectLst>
                <a:latin typeface="Tw Cen MT" pitchFamily="34" charset="0"/>
                <a:cs typeface="Arial" pitchFamily="34" charset="0"/>
              </a:rPr>
              <a:t>16012179 </a:t>
            </a:r>
            <a:r>
              <a:rPr lang="en-US"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b="1" dirty="0">
                <a:effectLst>
                  <a:outerShdw blurRad="38100" dist="38100" dir="2700000" algn="tl">
                    <a:srgbClr val="000000">
                      <a:alpha val="43137"/>
                    </a:srgbClr>
                  </a:outerShdw>
                </a:effectLst>
                <a:latin typeface="Tw Cen MT" pitchFamily="34" charset="0"/>
                <a:cs typeface="Arial" pitchFamily="34" charset="0"/>
              </a:rPr>
              <a:t> </a:t>
            </a:r>
            <a:r>
              <a:rPr lang="en-US" b="1">
                <a:effectLst>
                  <a:outerShdw blurRad="38100" dist="38100" dir="2700000" algn="tl">
                    <a:srgbClr val="000000">
                      <a:alpha val="43137"/>
                    </a:srgbClr>
                  </a:outerShdw>
                </a:effectLst>
                <a:latin typeface="Tw Cen MT" pitchFamily="34" charset="0"/>
                <a:cs typeface="Arial" pitchFamily="34" charset="0"/>
              </a:rPr>
              <a:t>$</a:t>
            </a:r>
            <a:r>
              <a:rPr lang="en-US" b="1" smtClean="0">
                <a:effectLst>
                  <a:outerShdw blurRad="38100" dist="38100" dir="2700000" algn="tl">
                    <a:srgbClr val="000000">
                      <a:alpha val="43137"/>
                    </a:srgbClr>
                  </a:outerShdw>
                </a:effectLst>
                <a:latin typeface="Tw Cen MT" pitchFamily="34" charset="0"/>
                <a:cs typeface="Arial" pitchFamily="34" charset="0"/>
              </a:rPr>
              <a:t>419,500</a:t>
            </a:r>
            <a:endParaRPr kumimoji="0" lang="en-US" sz="1050" b="1" i="0" u="none" strike="noStrike" cap="none" normalizeH="0" baseline="0" dirty="0" smtClean="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24" name="Picture 1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7620002" y="1313424"/>
            <a:ext cx="1368706" cy="913183"/>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28" name="Picture 15"/>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7620000" y="3634912"/>
            <a:ext cx="1368708" cy="913184"/>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29" name="Picture 1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7620000" y="4795658"/>
            <a:ext cx="1368708" cy="913184"/>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20" name="Picture 15"/>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119422" y="4795660"/>
            <a:ext cx="1368706" cy="913183"/>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22" name="Picture 15"/>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17114" y="4795380"/>
            <a:ext cx="1368708" cy="913741"/>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23" name="Picture 15"/>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3118270" y="4795660"/>
            <a:ext cx="1368706" cy="913183"/>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25" name="Picture 15"/>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1617692" y="4795380"/>
            <a:ext cx="1368708" cy="913741"/>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26" name="Picture 15"/>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4618846" y="4795660"/>
            <a:ext cx="1368706" cy="913183"/>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901676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74</TotalTime>
  <Words>185</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Book Antiqua</vt:lpstr>
      <vt:lpstr>Lucida Sans</vt:lpstr>
      <vt:lpstr>Trajan Pro</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22</cp:revision>
  <dcterms:created xsi:type="dcterms:W3CDTF">2006-08-16T00:00:00Z</dcterms:created>
  <dcterms:modified xsi:type="dcterms:W3CDTF">2016-05-28T21:08:12Z</dcterms:modified>
</cp:coreProperties>
</file>