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2316" y="9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a:t>Click to edit Master title style</a:t>
            </a:r>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7/3/2017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7/3/2017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7/3/2017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7/3/2017</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microsoft.com/office/2007/relationships/hdphoto" Target="../media/hdphoto1.wdp"/><Relationship Id="rId7" Type="http://schemas.openxmlformats.org/officeDocument/2006/relationships/image" Target="../media/image5.jpeg"/><Relationship Id="rId12" Type="http://schemas.openxmlformats.org/officeDocument/2006/relationships/image" Target="../media/image10.jpeg"/><Relationship Id="rId17" Type="http://schemas.openxmlformats.org/officeDocument/2006/relationships/image" Target="../media/image15.jpeg"/><Relationship Id="rId2" Type="http://schemas.openxmlformats.org/officeDocument/2006/relationships/image" Target="../media/image1.png"/><Relationship Id="rId16" Type="http://schemas.openxmlformats.org/officeDocument/2006/relationships/image" Target="../media/image14.jpe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png"/><Relationship Id="rId15" Type="http://schemas.openxmlformats.org/officeDocument/2006/relationships/image" Target="../media/image13.jpeg"/><Relationship Id="rId10" Type="http://schemas.openxmlformats.org/officeDocument/2006/relationships/image" Target="../media/image8.jpeg"/><Relationship Id="rId4" Type="http://schemas.openxmlformats.org/officeDocument/2006/relationships/image" Target="../media/image2.jpg"/><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extLst>
              <a:ext uri="{BEBA8EAE-BF5A-486C-A8C5-ECC9F3942E4B}">
                <a14:imgProps xmlns:a14="http://schemas.microsoft.com/office/drawing/2010/main">
                  <a14:imgLayer r:embed="rId3">
                    <a14:imgEffect>
                      <a14:artisticBlur/>
                    </a14:imgEffect>
                  </a14:imgLayer>
                </a14:imgProps>
              </a:ext>
            </a:extLst>
          </a:blip>
          <a:srcRect/>
          <a:stretch>
            <a:fillRect t="-6000" b="-6000"/>
          </a:stretch>
        </a:blip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7150" y="531894"/>
            <a:ext cx="3336351" cy="2224234"/>
          </a:xfrm>
          <a:prstGeom prst="rect">
            <a:avLst/>
          </a:prstGeom>
          <a:ln>
            <a:noFill/>
          </a:ln>
          <a:effectLst>
            <a:outerShdw blurRad="50800" dist="38100" dir="2700000" algn="tl" rotWithShape="0">
              <a:prstClr val="black">
                <a:alpha val="40000"/>
              </a:prstClr>
            </a:outerShdw>
          </a:effectLst>
        </p:spPr>
      </p:pic>
      <p:sp>
        <p:nvSpPr>
          <p:cNvPr id="2" name="Title 1"/>
          <p:cNvSpPr>
            <a:spLocks noGrp="1"/>
          </p:cNvSpPr>
          <p:nvPr>
            <p:ph type="ctrTitle"/>
          </p:nvPr>
        </p:nvSpPr>
        <p:spPr>
          <a:xfrm>
            <a:off x="-1" y="-10612"/>
            <a:ext cx="6858000" cy="485953"/>
          </a:xfrm>
          <a:noFill/>
        </p:spPr>
        <p:txBody>
          <a:bodyPr anchor="ctr">
            <a:noAutofit/>
          </a:bodyPr>
          <a:lstStyle/>
          <a:p>
            <a:r>
              <a:rPr lang="en-US" sz="2800" i="1" dirty="0">
                <a:ln>
                  <a:solidFill>
                    <a:schemeClr val="bg2">
                      <a:lumMod val="90000"/>
                    </a:schemeClr>
                  </a:solidFill>
                </a:ln>
                <a:solidFill>
                  <a:schemeClr val="bg1"/>
                </a:solidFill>
                <a:effectLst>
                  <a:outerShdw blurRad="38100" dist="38100" dir="2700000" algn="tl">
                    <a:srgbClr val="000000">
                      <a:alpha val="43137"/>
                    </a:srgbClr>
                  </a:outerShdw>
                </a:effectLst>
                <a:latin typeface="Bodoni MT" panose="02070603080606020203" pitchFamily="18" charset="0"/>
                <a:cs typeface="Arial" panose="020B0604020202020204" pitchFamily="34" charset="0"/>
              </a:rPr>
              <a:t>Wonderful Home on 3.8 Acres in Ladson, SC!</a:t>
            </a:r>
            <a:endParaRPr lang="en-US" sz="2800" dirty="0">
              <a:ln>
                <a:solidFill>
                  <a:schemeClr val="bg2">
                    <a:lumMod val="90000"/>
                  </a:schemeClr>
                </a:solidFill>
              </a:ln>
              <a:solidFill>
                <a:schemeClr val="bg1"/>
              </a:solidFill>
              <a:latin typeface="Bodoni MT" panose="02070603080606020203" pitchFamily="18" charset="0"/>
              <a:cs typeface="Arial" panose="020B0604020202020204" pitchFamily="34" charset="0"/>
            </a:endParaRPr>
          </a:p>
        </p:txBody>
      </p:sp>
      <p:sp>
        <p:nvSpPr>
          <p:cNvPr id="3" name="Subtitle 2"/>
          <p:cNvSpPr>
            <a:spLocks noGrp="1"/>
          </p:cNvSpPr>
          <p:nvPr>
            <p:ph type="subTitle" idx="1"/>
          </p:nvPr>
        </p:nvSpPr>
        <p:spPr>
          <a:xfrm>
            <a:off x="-2" y="3621546"/>
            <a:ext cx="6858001" cy="3664434"/>
          </a:xfrm>
        </p:spPr>
        <p:txBody>
          <a:bodyPr anchor="ctr">
            <a:noAutofit/>
          </a:bodyPr>
          <a:lstStyle/>
          <a:p>
            <a:r>
              <a:rPr lang="en-US" sz="1200" dirty="0">
                <a:solidFill>
                  <a:schemeClr val="bg1"/>
                </a:solidFill>
                <a:effectLst>
                  <a:outerShdw blurRad="50800" dist="38100" dir="8100000" algn="tr" rotWithShape="0">
                    <a:prstClr val="black">
                      <a:alpha val="40000"/>
                    </a:prstClr>
                  </a:outerShdw>
                </a:effectLst>
                <a:latin typeface="Arial Narrow" panose="020B0606020202030204" pitchFamily="34" charset="0"/>
                <a:cs typeface="Arial" panose="020B0604020202020204" pitchFamily="34" charset="0"/>
              </a:rPr>
              <a:t>A rare find tucked away with 3.8 acres of privacy, yet conveniently located within minutes to restaurants and shopping. This one of a kind home has been meticulously maintained by the owners since home was originally built. As you drive up the gravel driveway, you will find home perfectly situated among hardwood trees and lush landscaping. Property has been cleared around the home and beautifully landscaped with walking garden trails, koi pond, small green space and irrigated greenhouse. Paver walkway leads to large back deck overlooking this incredibly landscaped yard... perfect for grilling and gatherings. As you enter the home from deck, you will walk into bright open kitchen complete with white cabinets and appliances, and granite countertops.</a:t>
            </a:r>
          </a:p>
          <a:p>
            <a:r>
              <a:rPr lang="en-US" sz="1200" dirty="0">
                <a:solidFill>
                  <a:schemeClr val="bg1"/>
                </a:solidFill>
                <a:effectLst>
                  <a:outerShdw blurRad="50800" dist="38100" dir="8100000" algn="tr" rotWithShape="0">
                    <a:prstClr val="black">
                      <a:alpha val="40000"/>
                    </a:prstClr>
                  </a:outerShdw>
                </a:effectLst>
                <a:latin typeface="Arial Narrow" panose="020B0606020202030204" pitchFamily="34" charset="0"/>
                <a:cs typeface="Arial" panose="020B0604020202020204" pitchFamily="34" charset="0"/>
              </a:rPr>
              <a:t>Kitchen has bar area for casual dining and opens up to living room. Living room has wood burning fireplace with marble surround and plenty of windows for natural light. Front door which leads to front porch is located in living room as well. A separate dining area is also located off of kitchen along with closet pantry. (Dining room could potentially be converted to a third bedroom if need be). Down the hall from living room are two bedrooms and two bathrooms. Master bedroom has walk-in closet and private bathroom with cultured marble vanity with bathtub/shower combo with multiple shower heads. Guest bathroom is located in hall and is complete with unique solid surface shower and vanity. Guest bedroom is across from master and has large closet. Hardwood flooring is throughout entire home including both bedrooms and bathrooms. In addition to greenhouse, this home offers storage shed and large cleared area with plenty of room for parking and boat or RV storage. Pride of ownership is quite evident both inside and outside of this wonderful home. Be sure to walk the trails around home to discover both the beauty and privacy this unique property has to offer. Seller offering one year AHS- </a:t>
            </a:r>
            <a:r>
              <a:rPr lang="en-US" sz="1200" dirty="0" err="1">
                <a:solidFill>
                  <a:schemeClr val="bg1"/>
                </a:solidFill>
                <a:effectLst>
                  <a:outerShdw blurRad="50800" dist="38100" dir="8100000" algn="tr" rotWithShape="0">
                    <a:prstClr val="black">
                      <a:alpha val="40000"/>
                    </a:prstClr>
                  </a:outerShdw>
                </a:effectLst>
                <a:latin typeface="Arial Narrow" panose="020B0606020202030204" pitchFamily="34" charset="0"/>
                <a:cs typeface="Arial" panose="020B0604020202020204" pitchFamily="34" charset="0"/>
              </a:rPr>
              <a:t>ShieldPlus</a:t>
            </a:r>
            <a:r>
              <a:rPr lang="en-US" sz="1200" dirty="0">
                <a:solidFill>
                  <a:schemeClr val="bg1"/>
                </a:solidFill>
                <a:effectLst>
                  <a:outerShdw blurRad="50800" dist="38100" dir="8100000" algn="tr" rotWithShape="0">
                    <a:prstClr val="black">
                      <a:alpha val="40000"/>
                    </a:prstClr>
                  </a:outerShdw>
                </a:effectLst>
                <a:latin typeface="Arial Narrow" panose="020B0606020202030204" pitchFamily="34" charset="0"/>
                <a:cs typeface="Arial" panose="020B0604020202020204" pitchFamily="34" charset="0"/>
              </a:rPr>
              <a:t> Home Warranty with acceptable offer.</a:t>
            </a:r>
          </a:p>
          <a:p>
            <a:r>
              <a:rPr lang="en-US" sz="1200" b="1" dirty="0">
                <a:solidFill>
                  <a:schemeClr val="bg1"/>
                </a:solidFill>
                <a:effectLst>
                  <a:outerShdw blurRad="50800" dist="38100" dir="8100000" algn="tr" rotWithShape="0">
                    <a:prstClr val="black">
                      <a:alpha val="40000"/>
                    </a:prstClr>
                  </a:outerShdw>
                </a:effectLst>
                <a:latin typeface="Arial Narrow" panose="020B0606020202030204" pitchFamily="34" charset="0"/>
                <a:cs typeface="Arial" panose="020B0604020202020204" pitchFamily="34" charset="0"/>
              </a:rPr>
              <a:t>For additional photos and information, text "17018286" to 1-855-880-6113.</a:t>
            </a:r>
          </a:p>
        </p:txBody>
      </p:sp>
      <p:sp>
        <p:nvSpPr>
          <p:cNvPr id="16" name="Rectangle 15"/>
          <p:cNvSpPr/>
          <p:nvPr/>
        </p:nvSpPr>
        <p:spPr>
          <a:xfrm>
            <a:off x="1295400" y="8301861"/>
            <a:ext cx="4267199" cy="523220"/>
          </a:xfrm>
          <a:prstGeom prst="rect">
            <a:avLst/>
          </a:prstGeom>
        </p:spPr>
        <p:txBody>
          <a:bodyPr wrap="square">
            <a:spAutoFit/>
          </a:bodyPr>
          <a:lstStyle/>
          <a:p>
            <a:pPr algn="ctr"/>
            <a:r>
              <a:rPr lang="en-US" sz="16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Megan Schwerin</a:t>
            </a:r>
          </a:p>
          <a:p>
            <a:pPr algn="ctr"/>
            <a:r>
              <a:rPr lang="en-US" sz="12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(843) 478-5867 | mkschwerin@gmail.com</a:t>
            </a:r>
          </a:p>
        </p:txBody>
      </p:sp>
      <p:sp>
        <p:nvSpPr>
          <p:cNvPr id="21" name="Rectangle 20"/>
          <p:cNvSpPr/>
          <p:nvPr/>
        </p:nvSpPr>
        <p:spPr>
          <a:xfrm>
            <a:off x="0" y="2929048"/>
            <a:ext cx="6858000" cy="692497"/>
          </a:xfrm>
          <a:prstGeom prst="rect">
            <a:avLst/>
          </a:prstGeom>
          <a:solidFill>
            <a:schemeClr val="bg2">
              <a:lumMod val="75000"/>
            </a:schemeClr>
          </a:solidFill>
          <a:ln>
            <a:solidFill>
              <a:schemeClr val="bg2">
                <a:lumMod val="75000"/>
              </a:schemeClr>
            </a:solidFill>
          </a:ln>
          <a:effectLst>
            <a:outerShdw blurRad="63500" sx="102000" sy="102000" algn="ctr" rotWithShape="0">
              <a:prstClr val="black">
                <a:alpha val="40000"/>
              </a:prstClr>
            </a:outerShdw>
          </a:effectLst>
        </p:spPr>
        <p:txBody>
          <a:bodyPr wrap="square">
            <a:spAutoFit/>
          </a:bodyPr>
          <a:lstStyle/>
          <a:p>
            <a:pPr algn="ctr"/>
            <a:r>
              <a:rPr lang="en-US" sz="24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9654 Hoot Owl Avenue</a:t>
            </a:r>
          </a:p>
          <a:p>
            <a:pPr algn="ctr"/>
            <a:r>
              <a:rPr lang="en-US" sz="15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Pt Dowling Tract </a:t>
            </a:r>
            <a:r>
              <a:rPr lang="en-US" sz="1500" dirty="0">
                <a:solidFill>
                  <a:schemeClr val="bg2">
                    <a:lumMod val="50000"/>
                  </a:schemeClr>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n-US" sz="1500" dirty="0">
                <a:solidFill>
                  <a:schemeClr val="bg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Ladson, SC 29456 </a:t>
            </a:r>
            <a:r>
              <a:rPr lang="en-US" sz="1500" dirty="0">
                <a:solidFill>
                  <a:schemeClr val="bg2">
                    <a:lumMod val="50000"/>
                  </a:schemeClr>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n-US" sz="1500" dirty="0">
                <a:solidFill>
                  <a:schemeClr val="bg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MLS# 17018286 </a:t>
            </a:r>
            <a:r>
              <a:rPr lang="en-US" sz="1500" dirty="0">
                <a:solidFill>
                  <a:schemeClr val="bg2">
                    <a:lumMod val="50000"/>
                  </a:schemeClr>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n-US" sz="1500" dirty="0">
                <a:solidFill>
                  <a:schemeClr val="bg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$295,000</a:t>
            </a:r>
          </a:p>
        </p:txBody>
      </p:sp>
      <p:sp>
        <p:nvSpPr>
          <p:cNvPr id="23" name="Rectangle 22"/>
          <p:cNvSpPr/>
          <p:nvPr/>
        </p:nvSpPr>
        <p:spPr>
          <a:xfrm>
            <a:off x="-2" y="8946177"/>
            <a:ext cx="6858002" cy="215444"/>
          </a:xfrm>
          <a:prstGeom prst="rect">
            <a:avLst/>
          </a:prstGeom>
        </p:spPr>
        <p:txBody>
          <a:bodyPr wrap="square" anchor="b">
            <a:spAutoFit/>
          </a:bodyPr>
          <a:lstStyle/>
          <a:p>
            <a:pPr algn="ctr"/>
            <a:r>
              <a:rPr lang="en-US" sz="800" dirty="0">
                <a:solidFill>
                  <a:schemeClr val="bg2">
                    <a:lumMod val="90000"/>
                  </a:schemeClr>
                </a:solidFill>
                <a:latin typeface="Arial Narrow" panose="020B0606020202030204" pitchFamily="34" charset="0"/>
                <a:cs typeface="Arial" panose="020B0604020202020204" pitchFamily="34" charset="0"/>
              </a:rPr>
              <a:t>Elaine Brabham and Associates, LLC • 1890 Sam </a:t>
            </a:r>
            <a:r>
              <a:rPr lang="en-US" sz="800" dirty="0" err="1">
                <a:solidFill>
                  <a:schemeClr val="bg2">
                    <a:lumMod val="90000"/>
                  </a:schemeClr>
                </a:solidFill>
                <a:latin typeface="Arial Narrow" panose="020B0606020202030204" pitchFamily="34" charset="0"/>
                <a:cs typeface="Arial" panose="020B0604020202020204" pitchFamily="34" charset="0"/>
              </a:rPr>
              <a:t>Rittenberg</a:t>
            </a:r>
            <a:r>
              <a:rPr lang="en-US" sz="800" dirty="0">
                <a:solidFill>
                  <a:schemeClr val="bg2">
                    <a:lumMod val="90000"/>
                  </a:schemeClr>
                </a:solidFill>
                <a:latin typeface="Arial Narrow" panose="020B0606020202030204" pitchFamily="34" charset="0"/>
                <a:cs typeface="Arial" panose="020B0604020202020204" pitchFamily="34" charset="0"/>
              </a:rPr>
              <a:t> Boulevard, Suite 217 • Charleston, SC 29407</a:t>
            </a:r>
          </a:p>
        </p:txBody>
      </p:sp>
      <p:pic>
        <p:nvPicPr>
          <p:cNvPr id="24" name="Picture 2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23850" y="8305800"/>
            <a:ext cx="647700" cy="781050"/>
          </a:xfrm>
          <a:prstGeom prst="rect">
            <a:avLst/>
          </a:prstGeom>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007490" y="8358188"/>
            <a:ext cx="404478" cy="709612"/>
          </a:xfrm>
          <a:prstGeom prst="ellipse">
            <a:avLst/>
          </a:prstGeom>
        </p:spPr>
      </p:pic>
      <p:pic>
        <p:nvPicPr>
          <p:cNvPr id="4" name="Picture 3"/>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613393" y="531894"/>
            <a:ext cx="1485900" cy="990600"/>
          </a:xfrm>
          <a:prstGeom prst="rect">
            <a:avLst/>
          </a:prstGeom>
          <a:ln>
            <a:noFill/>
          </a:ln>
          <a:effectLst>
            <a:outerShdw blurRad="50800" dist="38100" dir="2700000" algn="tl" rotWithShape="0">
              <a:prstClr val="black">
                <a:alpha val="40000"/>
              </a:prstClr>
            </a:outerShdw>
          </a:effectLst>
        </p:spPr>
      </p:pic>
      <p:pic>
        <p:nvPicPr>
          <p:cNvPr id="6" name="Picture 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319186" y="531894"/>
            <a:ext cx="1485900" cy="990600"/>
          </a:xfrm>
          <a:prstGeom prst="rect">
            <a:avLst/>
          </a:prstGeom>
          <a:ln>
            <a:noFill/>
          </a:ln>
          <a:effectLst>
            <a:outerShdw blurRad="50800" dist="38100" dir="2700000" algn="tl" rotWithShape="0">
              <a:prstClr val="black">
                <a:alpha val="40000"/>
              </a:prstClr>
            </a:outerShdw>
          </a:effectLst>
        </p:spPr>
      </p:pic>
      <p:pic>
        <p:nvPicPr>
          <p:cNvPr id="11" name="Picture 10"/>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613393" y="1765528"/>
            <a:ext cx="1485900" cy="990600"/>
          </a:xfrm>
          <a:prstGeom prst="rect">
            <a:avLst/>
          </a:prstGeom>
          <a:ln>
            <a:noFill/>
          </a:ln>
          <a:effectLst>
            <a:outerShdw blurRad="50800" dist="38100" dir="2700000" algn="tl" rotWithShape="0">
              <a:prstClr val="black">
                <a:alpha val="40000"/>
              </a:prstClr>
            </a:outerShdw>
          </a:effectLst>
        </p:spPr>
      </p:pic>
      <p:pic>
        <p:nvPicPr>
          <p:cNvPr id="13" name="Picture 1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319186" y="1765528"/>
            <a:ext cx="1485900" cy="990600"/>
          </a:xfrm>
          <a:prstGeom prst="rect">
            <a:avLst/>
          </a:prstGeom>
          <a:ln>
            <a:noFill/>
          </a:ln>
          <a:effectLst>
            <a:outerShdw blurRad="50800" dist="38100" dir="2700000" algn="tl" rotWithShape="0">
              <a:prstClr val="black">
                <a:alpha val="40000"/>
              </a:prstClr>
            </a:outerShdw>
          </a:effectLst>
        </p:spPr>
      </p:pic>
      <p:pic>
        <p:nvPicPr>
          <p:cNvPr id="14" name="Picture 13"/>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042032" y="7285979"/>
            <a:ext cx="1371600" cy="914400"/>
          </a:xfrm>
          <a:prstGeom prst="rect">
            <a:avLst/>
          </a:prstGeom>
        </p:spPr>
      </p:pic>
      <p:pic>
        <p:nvPicPr>
          <p:cNvPr id="15" name="Picture 14"/>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39698" y="7285979"/>
            <a:ext cx="1371600" cy="914400"/>
          </a:xfrm>
          <a:prstGeom prst="rect">
            <a:avLst/>
          </a:prstGeom>
        </p:spPr>
      </p:pic>
      <p:pic>
        <p:nvPicPr>
          <p:cNvPr id="22" name="Picture 21"/>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3444366" y="7285979"/>
            <a:ext cx="1371600" cy="914400"/>
          </a:xfrm>
          <a:prstGeom prst="rect">
            <a:avLst/>
          </a:prstGeom>
        </p:spPr>
      </p:pic>
      <p:pic>
        <p:nvPicPr>
          <p:cNvPr id="25" name="Picture 24"/>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0" y="7285979"/>
            <a:ext cx="608964" cy="914400"/>
          </a:xfrm>
          <a:prstGeom prst="rect">
            <a:avLst/>
          </a:prstGeom>
        </p:spPr>
      </p:pic>
      <p:pic>
        <p:nvPicPr>
          <p:cNvPr id="26" name="Picture 25"/>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6249036" y="7285979"/>
            <a:ext cx="608964" cy="914400"/>
          </a:xfrm>
          <a:prstGeom prst="rect">
            <a:avLst/>
          </a:prstGeom>
        </p:spPr>
      </p:pic>
      <p:pic>
        <p:nvPicPr>
          <p:cNvPr id="27" name="Picture 26"/>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7605269" y="6856708"/>
            <a:ext cx="1371600" cy="914400"/>
          </a:xfrm>
          <a:prstGeom prst="rect">
            <a:avLst/>
          </a:prstGeom>
        </p:spPr>
      </p:pic>
      <p:pic>
        <p:nvPicPr>
          <p:cNvPr id="20" name="Picture 19"/>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4846700" y="7285979"/>
            <a:ext cx="1371600" cy="914400"/>
          </a:xfrm>
          <a:prstGeom prst="rect">
            <a:avLst/>
          </a:prstGeom>
        </p:spPr>
      </p:pic>
    </p:spTree>
    <p:extLst>
      <p:ext uri="{BB962C8B-B14F-4D97-AF65-F5344CB8AC3E}">
        <p14:creationId xmlns:p14="http://schemas.microsoft.com/office/powerpoint/2010/main" val="18298168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144</TotalTime>
  <Words>424</Words>
  <Application>Microsoft Office PowerPoint</Application>
  <PresentationFormat>On-screen Show (4:3)</PresentationFormat>
  <Paragraphs>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Arial Narrow</vt:lpstr>
      <vt:lpstr>Bodoni MT</vt:lpstr>
      <vt:lpstr>Calibri</vt:lpstr>
      <vt:lpstr>Office Theme</vt:lpstr>
      <vt:lpstr>Wonderful Home on 3.8 Acres in Ladson, SC!</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30</cp:revision>
  <dcterms:created xsi:type="dcterms:W3CDTF">2006-08-16T00:00:00Z</dcterms:created>
  <dcterms:modified xsi:type="dcterms:W3CDTF">2017-07-03T16:47:37Z</dcterms:modified>
</cp:coreProperties>
</file>