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10058400" cy="7772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1446" y="-126"/>
      </p:cViewPr>
      <p:guideLst>
        <p:guide orient="horz" pos="2448"/>
        <p:guide pos="31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64233" y="1554480"/>
            <a:ext cx="9052560" cy="2072640"/>
          </a:xfrm>
        </p:spPr>
        <p:txBody>
          <a:bodyPr vert="horz" lIns="50941" tIns="0" rIns="50941" bIns="0" anchor="b">
            <a:normAutofit/>
            <a:scene3d>
              <a:camera prst="orthographicFront"/>
              <a:lightRig rig="soft" dir="t">
                <a:rot lat="0" lon="0" rev="17220000"/>
              </a:lightRig>
            </a:scene3d>
            <a:sp3d prstMaterial="softEdge">
              <a:bevelT w="38100" h="38100"/>
            </a:sp3d>
          </a:bodyPr>
          <a:lstStyle>
            <a:lvl1pPr>
              <a:defRPr sz="53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8/29/2014</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508760" y="3775924"/>
            <a:ext cx="7040880" cy="1986280"/>
          </a:xfrm>
        </p:spPr>
        <p:txBody>
          <a:bodyPr/>
          <a:lstStyle>
            <a:lvl1pPr marL="0" indent="0" algn="ctr">
              <a:buNone/>
              <a:defRPr>
                <a:solidFill>
                  <a:schemeClr val="tx1"/>
                </a:solidFill>
              </a:defRPr>
            </a:lvl1pPr>
            <a:lvl2pPr marL="509412" indent="0" algn="ctr">
              <a:buNone/>
            </a:lvl2pPr>
            <a:lvl3pPr marL="1018824" indent="0" algn="ctr">
              <a:buNone/>
            </a:lvl3pPr>
            <a:lvl4pPr marL="1528237" indent="0" algn="ctr">
              <a:buNone/>
            </a:lvl4pPr>
            <a:lvl5pPr marL="2037649" indent="0" algn="ctr">
              <a:buNone/>
            </a:lvl5pPr>
            <a:lvl6pPr marL="2547061" indent="0" algn="ctr">
              <a:buNone/>
            </a:lvl6pPr>
            <a:lvl7pPr marL="3056473" indent="0" algn="ctr">
              <a:buNone/>
            </a:lvl7pPr>
            <a:lvl8pPr marL="3565886" indent="0" algn="ctr">
              <a:buNone/>
            </a:lvl8pPr>
            <a:lvl9pPr marL="4075298"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92340" y="311257"/>
            <a:ext cx="2263140" cy="6631728"/>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311257"/>
            <a:ext cx="6621780" cy="6631728"/>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60220" y="690880"/>
            <a:ext cx="7795260" cy="20726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53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760220" y="2842157"/>
            <a:ext cx="7795260" cy="1711007"/>
          </a:xfrm>
        </p:spPr>
        <p:txBody>
          <a:bodyPr anchor="t"/>
          <a:lstStyle>
            <a:lvl1pPr marL="81506" indent="0" algn="l">
              <a:buNone/>
              <a:defRPr sz="2200">
                <a:solidFill>
                  <a:schemeClr val="tx1"/>
                </a:solidFill>
              </a:defRPr>
            </a:lvl1pPr>
            <a:lvl2pPr>
              <a:buNone/>
              <a:defRPr sz="2000">
                <a:solidFill>
                  <a:schemeClr val="tx1">
                    <a:tint val="75000"/>
                  </a:schemeClr>
                </a:solidFill>
              </a:defRPr>
            </a:lvl2pPr>
            <a:lvl3pPr>
              <a:buNone/>
              <a:defRPr sz="1800">
                <a:solidFill>
                  <a:schemeClr val="tx1">
                    <a:tint val="75000"/>
                  </a:schemeClr>
                </a:solidFill>
              </a:defRPr>
            </a:lvl3pPr>
            <a:lvl4pPr>
              <a:buNone/>
              <a:defRPr sz="1600">
                <a:solidFill>
                  <a:schemeClr val="tx1">
                    <a:tint val="75000"/>
                  </a:schemeClr>
                </a:solidFill>
              </a:defRPr>
            </a:lvl4pPr>
            <a:lvl5pPr>
              <a:buNone/>
              <a:defRPr sz="16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717280" y="7272232"/>
            <a:ext cx="838200" cy="413808"/>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5029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1130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309457"/>
            <a:ext cx="9052560" cy="1295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02920" y="1739794"/>
            <a:ext cx="4444207"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5109528" y="1739794"/>
            <a:ext cx="4445953"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502920" y="2677160"/>
            <a:ext cx="4444207"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5109528" y="2677160"/>
            <a:ext cx="4445953"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8/29/2014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8/29/2014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8/29/2014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1" y="309457"/>
            <a:ext cx="3309144" cy="1316990"/>
          </a:xfrm>
        </p:spPr>
        <p:txBody>
          <a:bodyPr vert="horz" anchor="b">
            <a:normAutofit/>
            <a:sp3d prstMaterial="softEdge"/>
          </a:bodyPr>
          <a:lstStyle>
            <a:lvl1pPr algn="l">
              <a:buNone/>
              <a:defRPr sz="25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02921" y="1727200"/>
            <a:ext cx="3309144" cy="5215785"/>
          </a:xfrm>
        </p:spPr>
        <p:txBody>
          <a:bodyPr/>
          <a:lstStyle>
            <a:lvl1pPr marL="0" indent="0">
              <a:buNone/>
              <a:defRPr sz="1600"/>
            </a:lvl1pPr>
            <a:lvl2pPr>
              <a:buNone/>
              <a:defRPr sz="1300"/>
            </a:lvl2pPr>
            <a:lvl3pPr>
              <a:buNone/>
              <a:defRPr sz="1100"/>
            </a:lvl3pPr>
            <a:lvl4pPr>
              <a:buNone/>
              <a:defRPr sz="1000"/>
            </a:lvl4pPr>
            <a:lvl5pPr>
              <a:buNone/>
              <a:defRPr sz="10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932555" y="309457"/>
            <a:ext cx="5622925" cy="6633528"/>
          </a:xfrm>
        </p:spPr>
        <p:txBody>
          <a:bodyPr/>
          <a:lstStyle>
            <a:lvl1pPr>
              <a:defRPr sz="2900"/>
            </a:lvl1pPr>
            <a:lvl2pPr>
              <a:defRPr sz="2700"/>
            </a:lvl2pPr>
            <a:lvl3pPr>
              <a:defRPr sz="2500"/>
            </a:lvl3pPr>
            <a:lvl4pPr>
              <a:defRPr sz="22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1680" y="690880"/>
            <a:ext cx="6035040" cy="591926"/>
          </a:xfrm>
        </p:spPr>
        <p:txBody>
          <a:bodyPr lIns="50941" rIns="50941" bIns="0" anchor="b">
            <a:sp3d prstMaterial="softEdge"/>
          </a:bodyPr>
          <a:lstStyle>
            <a:lvl1pPr algn="ctr">
              <a:buNone/>
              <a:defRPr sz="22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2011680" y="2076238"/>
            <a:ext cx="6035040" cy="44907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6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2011680" y="1322358"/>
            <a:ext cx="6035040" cy="601066"/>
          </a:xfrm>
        </p:spPr>
        <p:txBody>
          <a:bodyPr lIns="50941" tIns="50941" rIns="50941" anchor="t"/>
          <a:lstStyle>
            <a:lvl1pPr marL="0" indent="0" algn="ctr">
              <a:buNone/>
              <a:defRPr sz="1600"/>
            </a:lvl1pPr>
            <a:lvl2pPr>
              <a:defRPr sz="1300"/>
            </a:lvl2pPr>
            <a:lvl3pPr>
              <a:defRPr sz="1100"/>
            </a:lvl3pPr>
            <a:lvl4pPr>
              <a:defRPr sz="1000"/>
            </a:lvl4pPr>
            <a:lvl5pPr>
              <a:defRPr sz="10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502920" y="311256"/>
            <a:ext cx="9052560" cy="1295400"/>
          </a:xfrm>
          <a:prstGeom prst="rect">
            <a:avLst/>
          </a:prstGeom>
        </p:spPr>
        <p:txBody>
          <a:bodyPr vert="horz" lIns="101882" tIns="50941" rIns="101882" bIns="50941"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502920" y="1813560"/>
            <a:ext cx="9052560" cy="5337048"/>
          </a:xfrm>
          <a:prstGeom prst="rect">
            <a:avLst/>
          </a:prstGeom>
        </p:spPr>
        <p:txBody>
          <a:bodyPr vert="horz" lIns="101882" tIns="50941" rIns="101882" bIns="50941">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502920" y="7272232"/>
            <a:ext cx="2346960" cy="413808"/>
          </a:xfrm>
          <a:prstGeom prst="rect">
            <a:avLst/>
          </a:prstGeom>
        </p:spPr>
        <p:txBody>
          <a:bodyPr vert="horz" lIns="101882" tIns="50941" rIns="101882" bIns="50941" anchor="b"/>
          <a:lstStyle>
            <a:lvl1pPr algn="l" eaLnBrk="1" latinLnBrk="0" hangingPunct="1">
              <a:defRPr kumimoji="0" sz="1300">
                <a:solidFill>
                  <a:schemeClr val="tx1">
                    <a:shade val="50000"/>
                  </a:schemeClr>
                </a:solidFill>
              </a:defRPr>
            </a:lvl1pPr>
          </a:lstStyle>
          <a:p>
            <a:fld id="{1D8BD707-D9CF-40AE-B4C6-C98DA3205C09}" type="datetimeFigureOut">
              <a:rPr lang="en-US" smtClean="0"/>
              <a:pPr/>
              <a:t>8/29/2014</a:t>
            </a:fld>
            <a:endParaRPr lang="en-US"/>
          </a:p>
        </p:txBody>
      </p:sp>
      <p:sp>
        <p:nvSpPr>
          <p:cNvPr id="3" name="Footer Placeholder 2"/>
          <p:cNvSpPr>
            <a:spLocks noGrp="1"/>
          </p:cNvSpPr>
          <p:nvPr>
            <p:ph type="ftr" sz="quarter" idx="3"/>
          </p:nvPr>
        </p:nvSpPr>
        <p:spPr>
          <a:xfrm>
            <a:off x="3436620" y="7272232"/>
            <a:ext cx="3185160" cy="413808"/>
          </a:xfrm>
          <a:prstGeom prst="rect">
            <a:avLst/>
          </a:prstGeom>
        </p:spPr>
        <p:txBody>
          <a:bodyPr vert="horz" lIns="101882" tIns="50941" rIns="101882" bIns="50941" anchor="b"/>
          <a:lstStyle>
            <a:lvl1pPr algn="ctr" eaLnBrk="1" latinLnBrk="0" hangingPunct="1">
              <a:defRPr kumimoji="0" sz="13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8717280" y="7272232"/>
            <a:ext cx="838200" cy="413808"/>
          </a:xfrm>
          <a:prstGeom prst="rect">
            <a:avLst/>
          </a:prstGeom>
        </p:spPr>
        <p:txBody>
          <a:bodyPr vert="horz" lIns="0" tIns="50941" rIns="0" bIns="50941" anchor="b"/>
          <a:lstStyle>
            <a:lvl1pPr algn="r" eaLnBrk="1" latinLnBrk="0" hangingPunct="1">
              <a:defRPr kumimoji="0" sz="13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6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611295" indent="-458471" algn="l" rtl="0" eaLnBrk="1" latinLnBrk="0" hangingPunct="1">
        <a:spcBef>
          <a:spcPct val="20000"/>
        </a:spcBef>
        <a:buClr>
          <a:schemeClr val="tx1">
            <a:shade val="95000"/>
          </a:schemeClr>
        </a:buClr>
        <a:buSzPct val="65000"/>
        <a:buFont typeface="Wingdings 2"/>
        <a:buChar char=""/>
        <a:defRPr kumimoji="0" sz="3100" kern="1200">
          <a:solidFill>
            <a:schemeClr val="tx1"/>
          </a:solidFill>
          <a:latin typeface="+mn-lt"/>
          <a:ea typeface="+mn-ea"/>
          <a:cs typeface="+mn-cs"/>
        </a:defRPr>
      </a:lvl1pPr>
      <a:lvl2pPr marL="967883" indent="-315836" algn="l" rtl="0" eaLnBrk="1" latinLnBrk="0" hangingPunct="1">
        <a:spcBef>
          <a:spcPct val="20000"/>
        </a:spcBef>
        <a:buClr>
          <a:schemeClr val="tx1"/>
        </a:buClr>
        <a:buSzPct val="80000"/>
        <a:buFont typeface="Wingdings 2"/>
        <a:buChar char=""/>
        <a:defRPr kumimoji="0" sz="2700" kern="1200">
          <a:solidFill>
            <a:schemeClr val="tx1"/>
          </a:solidFill>
          <a:latin typeface="+mn-lt"/>
          <a:ea typeface="+mn-ea"/>
          <a:cs typeface="+mn-cs"/>
        </a:defRPr>
      </a:lvl2pPr>
      <a:lvl3pPr marL="1263342" indent="-254706" algn="l" rtl="0" eaLnBrk="1" latinLnBrk="0" hangingPunct="1">
        <a:spcBef>
          <a:spcPct val="20000"/>
        </a:spcBef>
        <a:buClr>
          <a:schemeClr val="tx1"/>
        </a:buClr>
        <a:buSzPct val="95000"/>
        <a:buFont typeface="Wingdings"/>
        <a:buChar char=""/>
        <a:defRPr kumimoji="0" sz="2500" kern="1200">
          <a:solidFill>
            <a:schemeClr val="tx1"/>
          </a:solidFill>
          <a:latin typeface="+mn-lt"/>
          <a:ea typeface="+mn-ea"/>
          <a:cs typeface="+mn-cs"/>
        </a:defRPr>
      </a:lvl3pPr>
      <a:lvl4pPr marL="1507860" indent="-203765" algn="l" rtl="0" eaLnBrk="1" latinLnBrk="0" hangingPunct="1">
        <a:spcBef>
          <a:spcPct val="20000"/>
        </a:spcBef>
        <a:buClr>
          <a:schemeClr val="tx1"/>
        </a:buClr>
        <a:buSzPct val="100000"/>
        <a:buFont typeface="Wingdings 3"/>
        <a:buChar char=""/>
        <a:defRPr kumimoji="0" sz="2200" kern="1200">
          <a:solidFill>
            <a:schemeClr val="tx1"/>
          </a:solidFill>
          <a:latin typeface="+mn-lt"/>
          <a:ea typeface="+mn-ea"/>
          <a:cs typeface="+mn-cs"/>
        </a:defRPr>
      </a:lvl4pPr>
      <a:lvl5pPr marL="1721813" indent="-203765" algn="l" rtl="0" eaLnBrk="1" latinLnBrk="0" hangingPunct="1">
        <a:spcBef>
          <a:spcPct val="20000"/>
        </a:spcBef>
        <a:buClr>
          <a:schemeClr val="tx1"/>
        </a:buClr>
        <a:buFont typeface="Wingdings 2"/>
        <a:buChar char=""/>
        <a:defRPr kumimoji="0" sz="2200" kern="1200">
          <a:solidFill>
            <a:schemeClr val="tx1"/>
          </a:solidFill>
          <a:latin typeface="+mn-lt"/>
          <a:ea typeface="+mn-ea"/>
          <a:cs typeface="+mn-cs"/>
        </a:defRPr>
      </a:lvl5pPr>
      <a:lvl6pPr marL="1966331" indent="-203765" algn="l" rtl="0" eaLnBrk="1" latinLnBrk="0" hangingPunct="1">
        <a:spcBef>
          <a:spcPct val="20000"/>
        </a:spcBef>
        <a:buClr>
          <a:schemeClr val="tx1"/>
        </a:buClr>
        <a:buFont typeface="Wingdings 3"/>
        <a:buChar char=""/>
        <a:defRPr kumimoji="0" sz="2000" kern="1200">
          <a:solidFill>
            <a:schemeClr val="tx1"/>
          </a:solidFill>
          <a:latin typeface="+mn-lt"/>
          <a:ea typeface="+mn-ea"/>
          <a:cs typeface="+mn-cs"/>
        </a:defRPr>
      </a:lvl6pPr>
      <a:lvl7pPr marL="2190473" indent="-203765" algn="l" rtl="0" eaLnBrk="1" latinLnBrk="0" hangingPunct="1">
        <a:spcBef>
          <a:spcPct val="20000"/>
        </a:spcBef>
        <a:buClr>
          <a:schemeClr val="tx1"/>
        </a:buClr>
        <a:buFont typeface="Wingdings 2"/>
        <a:buChar char=""/>
        <a:defRPr kumimoji="0" sz="1800" kern="1200">
          <a:solidFill>
            <a:schemeClr val="tx1"/>
          </a:solidFill>
          <a:latin typeface="+mn-lt"/>
          <a:ea typeface="+mn-ea"/>
          <a:cs typeface="+mn-cs"/>
        </a:defRPr>
      </a:lvl7pPr>
      <a:lvl8pPr marL="2414614" indent="-203765"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8pPr>
      <a:lvl9pPr marL="2638755" indent="-203765" algn="l" rtl="0" eaLnBrk="1" latinLnBrk="0" hangingPunct="1">
        <a:spcBef>
          <a:spcPct val="20000"/>
        </a:spcBef>
        <a:buClr>
          <a:schemeClr val="tx1"/>
        </a:buClr>
        <a:buFont typeface="Wingdings 2"/>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509412" algn="l" rtl="0" eaLnBrk="1" latinLnBrk="0" hangingPunct="1">
        <a:defRPr kumimoji="0" kern="1200">
          <a:solidFill>
            <a:schemeClr val="tx1"/>
          </a:solidFill>
          <a:latin typeface="+mn-lt"/>
          <a:ea typeface="+mn-ea"/>
          <a:cs typeface="+mn-cs"/>
        </a:defRPr>
      </a:lvl2pPr>
      <a:lvl3pPr marL="1018824" algn="l" rtl="0" eaLnBrk="1" latinLnBrk="0" hangingPunct="1">
        <a:defRPr kumimoji="0" kern="1200">
          <a:solidFill>
            <a:schemeClr val="tx1"/>
          </a:solidFill>
          <a:latin typeface="+mn-lt"/>
          <a:ea typeface="+mn-ea"/>
          <a:cs typeface="+mn-cs"/>
        </a:defRPr>
      </a:lvl3pPr>
      <a:lvl4pPr marL="1528237" algn="l" rtl="0" eaLnBrk="1" latinLnBrk="0" hangingPunct="1">
        <a:defRPr kumimoji="0" kern="1200">
          <a:solidFill>
            <a:schemeClr val="tx1"/>
          </a:solidFill>
          <a:latin typeface="+mn-lt"/>
          <a:ea typeface="+mn-ea"/>
          <a:cs typeface="+mn-cs"/>
        </a:defRPr>
      </a:lvl4pPr>
      <a:lvl5pPr marL="2037649" algn="l" rtl="0" eaLnBrk="1" latinLnBrk="0" hangingPunct="1">
        <a:defRPr kumimoji="0" kern="1200">
          <a:solidFill>
            <a:schemeClr val="tx1"/>
          </a:solidFill>
          <a:latin typeface="+mn-lt"/>
          <a:ea typeface="+mn-ea"/>
          <a:cs typeface="+mn-cs"/>
        </a:defRPr>
      </a:lvl5pPr>
      <a:lvl6pPr marL="2547061" algn="l" rtl="0" eaLnBrk="1" latinLnBrk="0" hangingPunct="1">
        <a:defRPr kumimoji="0" kern="1200">
          <a:solidFill>
            <a:schemeClr val="tx1"/>
          </a:solidFill>
          <a:latin typeface="+mn-lt"/>
          <a:ea typeface="+mn-ea"/>
          <a:cs typeface="+mn-cs"/>
        </a:defRPr>
      </a:lvl6pPr>
      <a:lvl7pPr marL="3056473" algn="l" rtl="0" eaLnBrk="1" latinLnBrk="0" hangingPunct="1">
        <a:defRPr kumimoji="0" kern="1200">
          <a:solidFill>
            <a:schemeClr val="tx1"/>
          </a:solidFill>
          <a:latin typeface="+mn-lt"/>
          <a:ea typeface="+mn-ea"/>
          <a:cs typeface="+mn-cs"/>
        </a:defRPr>
      </a:lvl7pPr>
      <a:lvl8pPr marL="3565886" algn="l" rtl="0" eaLnBrk="1" latinLnBrk="0" hangingPunct="1">
        <a:defRPr kumimoji="0" kern="1200">
          <a:solidFill>
            <a:schemeClr val="tx1"/>
          </a:solidFill>
          <a:latin typeface="+mn-lt"/>
          <a:ea typeface="+mn-ea"/>
          <a:cs typeface="+mn-cs"/>
        </a:defRPr>
      </a:lvl8pPr>
      <a:lvl9pPr marL="4075298"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microsoft.com/office/2007/relationships/hdphoto" Target="../media/hdphoto5.wdp"/><Relationship Id="rId3" Type="http://schemas.openxmlformats.org/officeDocument/2006/relationships/image" Target="../media/image3.jpg"/><Relationship Id="rId7" Type="http://schemas.microsoft.com/office/2007/relationships/hdphoto" Target="../media/hdphoto2.wdp"/><Relationship Id="rId12" Type="http://schemas.openxmlformats.org/officeDocument/2006/relationships/image" Target="../media/image8.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5.jpeg"/><Relationship Id="rId11" Type="http://schemas.microsoft.com/office/2007/relationships/hdphoto" Target="../media/hdphoto4.wdp"/><Relationship Id="rId5" Type="http://schemas.microsoft.com/office/2007/relationships/hdphoto" Target="../media/hdphoto1.wdp"/><Relationship Id="rId10" Type="http://schemas.openxmlformats.org/officeDocument/2006/relationships/image" Target="../media/image7.jpeg"/><Relationship Id="rId4" Type="http://schemas.openxmlformats.org/officeDocument/2006/relationships/image" Target="../media/image4.jpeg"/><Relationship Id="rId9" Type="http://schemas.microsoft.com/office/2007/relationships/hdphoto" Target="../media/hdphoto3.wdp"/><Relationship Id="rId14"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 y="0"/>
            <a:ext cx="10058401" cy="609600"/>
          </a:xfrm>
        </p:spPr>
        <p:txBody>
          <a:bodyPr anchor="t">
            <a:normAutofit fontScale="90000"/>
          </a:bodyPr>
          <a:lstStyle/>
          <a:p>
            <a:r>
              <a:rPr lang="en-US" sz="3000" dirty="0">
                <a:solidFill>
                  <a:srgbClr val="92D050"/>
                </a:solidFill>
                <a:effectLst>
                  <a:outerShdw blurRad="38100" dist="38100" dir="2700000" algn="tl">
                    <a:srgbClr val="000000">
                      <a:alpha val="43137"/>
                    </a:srgbClr>
                  </a:outerShdw>
                </a:effectLst>
              </a:rPr>
              <a:t>Amazing single story in Wescott Plantation!</a:t>
            </a:r>
            <a:endParaRPr lang="en-US" sz="3000" i="1" dirty="0">
              <a:solidFill>
                <a:srgbClr val="92D050"/>
              </a:solidFill>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10510" y="4038600"/>
            <a:ext cx="10068910" cy="2057400"/>
          </a:xfrm>
        </p:spPr>
        <p:txBody>
          <a:bodyPr anchor="ctr">
            <a:noAutofit/>
          </a:bodyPr>
          <a:lstStyle/>
          <a:p>
            <a:r>
              <a:rPr lang="en-US" sz="1200" dirty="0">
                <a:effectLst>
                  <a:outerShdw blurRad="38100" dist="38100" dir="2700000" algn="tl">
                    <a:srgbClr val="000000">
                      <a:alpha val="43137"/>
                    </a:srgbClr>
                  </a:outerShdw>
                </a:effectLst>
              </a:rPr>
              <a:t>Amazing Ranch Style home located in the convenient Wescott Plantation Golf Course Community. Open floor plan offers a bright foyer with hardwood floors. Formal Dining room also offers hardwood floors, tray ceiling and beautiful crown molding. Enjoy cooking in your large kitchen with Corian counter tops, an island and black appliances. Kitchen and Eat in offer hardwood floors and an area to place bar stools. Living room is very large and open to kitchen. You won't be cold this winter while enjoying your fireplace. Split floor plan offers privacy for the Master bedroom from the second and third bedrooms. Home offers a study off of the living room, great for a at home office. The study is currently being used as a guest bedroom. Master bedroom is tucked away in the back of the home. It offers tray ceilings, ceiling fan, and walk in closet. Master Bathroom offers dual his and her sinks, stand up shower and garden tub. Second and Third bedrooms are located on the front and side of home. Both offer excellent space and wonderful outdoor lighting. Hall bathroom is located in the middle of the home and can be accessed from both hallways. Hall bathroom offer dual sinks. Large laundry room gives you plenty of extra space for storage. Get away from it all and escape to your room over the garage. The FROG offers plenty of space to use as an entertainment room or children's playroom! Relax on your wonderful quiet screen porch after a hard day's work. Very private backyard backs up to wetlands and small pond. </a:t>
            </a:r>
            <a:endParaRPr lang="en-US" sz="1200" dirty="0">
              <a:effectLst>
                <a:outerShdw blurRad="38100" dist="38100" dir="2700000" algn="tl">
                  <a:srgbClr val="000000">
                    <a:alpha val="43137"/>
                  </a:srgbClr>
                </a:outerShdw>
              </a:effectLst>
            </a:endParaRPr>
          </a:p>
        </p:txBody>
      </p:sp>
      <p:sp>
        <p:nvSpPr>
          <p:cNvPr id="4" name="Rectangle 3"/>
          <p:cNvSpPr/>
          <p:nvPr/>
        </p:nvSpPr>
        <p:spPr>
          <a:xfrm>
            <a:off x="0" y="3222248"/>
            <a:ext cx="10058400" cy="892552"/>
          </a:xfrm>
          <a:prstGeom prst="rect">
            <a:avLst/>
          </a:prstGeom>
        </p:spPr>
        <p:txBody>
          <a:bodyPr wrap="square">
            <a:spAutoFit/>
          </a:bodyPr>
          <a:lstStyle/>
          <a:p>
            <a:pPr algn="ctr"/>
            <a:r>
              <a:rPr lang="en-US" sz="2800" dirty="0">
                <a:solidFill>
                  <a:schemeClr val="accent1"/>
                </a:solidFill>
                <a:effectLst>
                  <a:outerShdw blurRad="38100" dist="38100" dir="2700000" algn="tl">
                    <a:srgbClr val="000000">
                      <a:alpha val="43137"/>
                    </a:srgbClr>
                  </a:outerShdw>
                </a:effectLst>
              </a:rPr>
              <a:t>9671 Pebble Creek Blvd</a:t>
            </a:r>
            <a:endParaRPr lang="en-US" sz="2400" dirty="0" smtClean="0">
              <a:solidFill>
                <a:schemeClr val="accent1"/>
              </a:solidFill>
              <a:effectLst>
                <a:outerShdw blurRad="38100" dist="38100" dir="2700000" algn="tl">
                  <a:srgbClr val="000000">
                    <a:alpha val="43137"/>
                  </a:srgbClr>
                </a:outerShdw>
              </a:effectLst>
            </a:endParaRPr>
          </a:p>
          <a:p>
            <a:pPr algn="ctr"/>
            <a:r>
              <a:rPr lang="en-US" sz="2400" dirty="0" smtClean="0">
                <a:solidFill>
                  <a:schemeClr val="accent1"/>
                </a:solidFill>
                <a:effectLst>
                  <a:outerShdw blurRad="38100" dist="38100" dir="2700000" algn="tl">
                    <a:srgbClr val="000000">
                      <a:alpha val="43137"/>
                    </a:srgbClr>
                  </a:outerShdw>
                </a:effectLst>
              </a:rPr>
              <a:t>Summerville | MLS</a:t>
            </a:r>
            <a:r>
              <a:rPr lang="en-US" sz="2400" dirty="0">
                <a:solidFill>
                  <a:schemeClr val="accent1"/>
                </a:solidFill>
                <a:effectLst>
                  <a:outerShdw blurRad="38100" dist="38100" dir="2700000" algn="tl">
                    <a:srgbClr val="000000">
                      <a:alpha val="43137"/>
                    </a:srgbClr>
                  </a:outerShdw>
                </a:effectLst>
              </a:rPr>
              <a:t># </a:t>
            </a:r>
            <a:r>
              <a:rPr lang="en-US" sz="2400" dirty="0" smtClean="0">
                <a:solidFill>
                  <a:schemeClr val="accent1"/>
                </a:solidFill>
                <a:effectLst>
                  <a:outerShdw blurRad="38100" dist="38100" dir="2700000" algn="tl">
                    <a:srgbClr val="000000">
                      <a:alpha val="43137"/>
                    </a:srgbClr>
                  </a:outerShdw>
                </a:effectLst>
              </a:rPr>
              <a:t>1414098 | </a:t>
            </a:r>
            <a:r>
              <a:rPr lang="en-US" sz="2400" dirty="0" smtClean="0">
                <a:solidFill>
                  <a:schemeClr val="accent1"/>
                </a:solidFill>
                <a:effectLst>
                  <a:outerShdw blurRad="38100" dist="38100" dir="2700000" algn="tl">
                    <a:srgbClr val="000000">
                      <a:alpha val="43137"/>
                    </a:srgbClr>
                  </a:outerShdw>
                </a:effectLst>
              </a:rPr>
              <a:t>$219,900</a:t>
            </a:r>
            <a:endParaRPr lang="en-US" sz="2400" dirty="0" smtClean="0">
              <a:solidFill>
                <a:schemeClr val="accent1"/>
              </a:solidFill>
              <a:effectLst>
                <a:outerShdw blurRad="38100" dist="38100" dir="2700000" algn="tl">
                  <a:srgbClr val="000000">
                    <a:alpha val="43137"/>
                  </a:srgbClr>
                </a:outerShdw>
              </a:effectLst>
            </a:endParaRPr>
          </a:p>
        </p:txBody>
      </p:sp>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l="2033" t="14539" r="721" b="10436"/>
          <a:stretch/>
        </p:blipFill>
        <p:spPr>
          <a:xfrm>
            <a:off x="2546788" y="533400"/>
            <a:ext cx="4964824" cy="2752344"/>
          </a:xfrm>
          <a:prstGeom prst="rect">
            <a:avLst/>
          </a:prstGeom>
        </p:spPr>
      </p:pic>
      <p:sp>
        <p:nvSpPr>
          <p:cNvPr id="6" name="Rectangle 5"/>
          <p:cNvSpPr/>
          <p:nvPr/>
        </p:nvSpPr>
        <p:spPr>
          <a:xfrm>
            <a:off x="6512910" y="6110407"/>
            <a:ext cx="3563881" cy="1661993"/>
          </a:xfrm>
          <a:prstGeom prst="rect">
            <a:avLst/>
          </a:prstGeom>
        </p:spPr>
        <p:txBody>
          <a:bodyPr wrap="square">
            <a:spAutoFit/>
          </a:bodyPr>
          <a:lstStyle/>
          <a:p>
            <a:pPr algn="r"/>
            <a:r>
              <a:rPr lang="en-US" sz="1800" b="1" dirty="0"/>
              <a:t>Jennifer </a:t>
            </a:r>
            <a:r>
              <a:rPr lang="en-US" sz="1800" b="1" dirty="0" err="1"/>
              <a:t>Laffey</a:t>
            </a:r>
            <a:r>
              <a:rPr lang="en-US" sz="1800" b="1" dirty="0"/>
              <a:t>-Foster, MRP</a:t>
            </a:r>
          </a:p>
          <a:p>
            <a:pPr algn="r"/>
            <a:r>
              <a:rPr lang="en-US" sz="1400" b="1" dirty="0"/>
              <a:t>Real Estate Agent</a:t>
            </a:r>
          </a:p>
          <a:p>
            <a:pPr algn="r"/>
            <a:r>
              <a:rPr lang="en-US" sz="1400" b="1" dirty="0"/>
              <a:t>Miler Properties</a:t>
            </a:r>
          </a:p>
          <a:p>
            <a:pPr algn="r"/>
            <a:r>
              <a:rPr lang="en-US" sz="1400" b="1" dirty="0" smtClean="0"/>
              <a:t>Office: </a:t>
            </a:r>
            <a:r>
              <a:rPr lang="en-US" sz="1400" b="1" dirty="0"/>
              <a:t>843-821-1111</a:t>
            </a:r>
          </a:p>
          <a:p>
            <a:pPr algn="r"/>
            <a:r>
              <a:rPr lang="en-US" sz="1400" b="1" dirty="0" smtClean="0"/>
              <a:t>Cell: 843-708-1582</a:t>
            </a:r>
          </a:p>
          <a:p>
            <a:pPr algn="r"/>
            <a:r>
              <a:rPr lang="en-US" sz="1400" b="1" dirty="0"/>
              <a:t>jlfoster86@gmail.com</a:t>
            </a:r>
            <a:br>
              <a:rPr lang="en-US" sz="1400" b="1" dirty="0"/>
            </a:br>
            <a:r>
              <a:rPr lang="en-US" sz="1400" b="1" dirty="0"/>
              <a:t>www.milerproperties.com</a:t>
            </a: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229600" y="533400"/>
            <a:ext cx="1828800" cy="1371600"/>
          </a:xfrm>
          <a:prstGeom prst="rect">
            <a:avLst/>
          </a:prstGeom>
        </p:spPr>
      </p:pic>
      <p:pic>
        <p:nvPicPr>
          <p:cNvPr id="8" name="Picture 7"/>
          <p:cNvPicPr>
            <a:picLocks noChangeAspect="1"/>
          </p:cNvPicPr>
          <p:nvPr/>
        </p:nvPicPr>
        <p:blipFill>
          <a:blip r:embed="rId4" cstate="print">
            <a:extLst>
              <a:ext uri="{BEBA8EAE-BF5A-486C-A8C5-ECC9F3942E4B}">
                <a14:imgProps xmlns:a14="http://schemas.microsoft.com/office/drawing/2010/main">
                  <a14:imgLayer r:embed="rId5">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0" y="533400"/>
            <a:ext cx="1828800" cy="1371600"/>
          </a:xfrm>
          <a:prstGeom prst="rect">
            <a:avLst/>
          </a:prstGeom>
        </p:spPr>
      </p:pic>
      <p:pic>
        <p:nvPicPr>
          <p:cNvPr id="9" name="Picture 8"/>
          <p:cNvPicPr>
            <a:picLocks noChangeAspect="1"/>
          </p:cNvPicPr>
          <p:nvPr/>
        </p:nvPicPr>
        <p:blipFill>
          <a:blip r:embed="rId6" cstate="print">
            <a:extLst>
              <a:ext uri="{BEBA8EAE-BF5A-486C-A8C5-ECC9F3942E4B}">
                <a14:imgProps xmlns:a14="http://schemas.microsoft.com/office/drawing/2010/main">
                  <a14:imgLayer r:embed="rId7">
                    <a14:imgEffect>
                      <a14:brightnessContrast bright="40000" contrast="-20000"/>
                    </a14:imgEffect>
                  </a14:imgLayer>
                </a14:imgProps>
              </a:ext>
              <a:ext uri="{28A0092B-C50C-407E-A947-70E740481C1C}">
                <a14:useLocalDpi xmlns:a14="http://schemas.microsoft.com/office/drawing/2010/main" val="0"/>
              </a:ext>
            </a:extLst>
          </a:blip>
          <a:stretch>
            <a:fillRect/>
          </a:stretch>
        </p:blipFill>
        <p:spPr>
          <a:xfrm>
            <a:off x="0" y="6158899"/>
            <a:ext cx="2151334" cy="1613500"/>
          </a:xfrm>
          <a:prstGeom prst="rect">
            <a:avLst/>
          </a:prstGeom>
        </p:spPr>
      </p:pic>
      <p:pic>
        <p:nvPicPr>
          <p:cNvPr id="10" name="Picture 9"/>
          <p:cNvPicPr>
            <a:picLocks noChangeAspect="1"/>
          </p:cNvPicPr>
          <p:nvPr/>
        </p:nvPicPr>
        <p:blipFill>
          <a:blip r:embed="rId8" cstate="print">
            <a:extLst>
              <a:ext uri="{BEBA8EAE-BF5A-486C-A8C5-ECC9F3942E4B}">
                <a14:imgProps xmlns:a14="http://schemas.microsoft.com/office/drawing/2010/main">
                  <a14:imgLayer r:embed="rId9">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0" y="1914145"/>
            <a:ext cx="1828800" cy="1371600"/>
          </a:xfrm>
          <a:prstGeom prst="rect">
            <a:avLst/>
          </a:prstGeom>
        </p:spPr>
      </p:pic>
      <p:pic>
        <p:nvPicPr>
          <p:cNvPr id="11" name="Picture 10"/>
          <p:cNvPicPr>
            <a:picLocks noChangeAspect="1"/>
          </p:cNvPicPr>
          <p:nvPr/>
        </p:nvPicPr>
        <p:blipFill>
          <a:blip r:embed="rId10" cstate="print">
            <a:extLst>
              <a:ext uri="{BEBA8EAE-BF5A-486C-A8C5-ECC9F3942E4B}">
                <a14:imgProps xmlns:a14="http://schemas.microsoft.com/office/drawing/2010/main">
                  <a14:imgLayer r:embed="rId11">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8229600" y="1914145"/>
            <a:ext cx="1828800" cy="1371600"/>
          </a:xfrm>
          <a:prstGeom prst="rect">
            <a:avLst/>
          </a:prstGeom>
        </p:spPr>
      </p:pic>
      <p:pic>
        <p:nvPicPr>
          <p:cNvPr id="12" name="Picture 11"/>
          <p:cNvPicPr>
            <a:picLocks noChangeAspect="1"/>
          </p:cNvPicPr>
          <p:nvPr/>
        </p:nvPicPr>
        <p:blipFill>
          <a:blip r:embed="rId12" cstate="print">
            <a:extLst>
              <a:ext uri="{BEBA8EAE-BF5A-486C-A8C5-ECC9F3942E4B}">
                <a14:imgProps xmlns:a14="http://schemas.microsoft.com/office/drawing/2010/main">
                  <a14:imgLayer r:embed="rId13">
                    <a14:imgEffect>
                      <a14:brightnessContrast bright="40000" contrast="-20000"/>
                    </a14:imgEffect>
                  </a14:imgLayer>
                </a14:imgProps>
              </a:ext>
              <a:ext uri="{28A0092B-C50C-407E-A947-70E740481C1C}">
                <a14:useLocalDpi xmlns:a14="http://schemas.microsoft.com/office/drawing/2010/main" val="0"/>
              </a:ext>
            </a:extLst>
          </a:blip>
          <a:stretch>
            <a:fillRect/>
          </a:stretch>
        </p:blipFill>
        <p:spPr>
          <a:xfrm>
            <a:off x="2170970" y="6158899"/>
            <a:ext cx="2151334" cy="1613500"/>
          </a:xfrm>
          <a:prstGeom prst="rect">
            <a:avLst/>
          </a:prstGeom>
        </p:spPr>
      </p:pic>
      <p:pic>
        <p:nvPicPr>
          <p:cNvPr id="13" name="Picture 12"/>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341940" y="6158899"/>
            <a:ext cx="2151334" cy="1613500"/>
          </a:xfrm>
          <a:prstGeom prst="rect">
            <a:avLst/>
          </a:prstGeom>
        </p:spPr>
      </p:pic>
    </p:spTree>
    <p:extLst>
      <p:ext uri="{BB962C8B-B14F-4D97-AF65-F5344CB8AC3E}">
        <p14:creationId xmlns:p14="http://schemas.microsoft.com/office/powerpoint/2010/main" val="39670890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26</TotalTime>
  <Words>326</Words>
  <Application>Microsoft Office PowerPoint</Application>
  <PresentationFormat>Custom</PresentationFormat>
  <Paragraphs>10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Apex</vt:lpstr>
      <vt:lpstr>Amazing single story in Wescott Plantation!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HOUSE!!  Sunday 8/24, 1-4</dc:title>
  <dc:creator>CVH360</dc:creator>
  <cp:lastModifiedBy>atp1313@gmail.com</cp:lastModifiedBy>
  <cp:revision>6</cp:revision>
  <dcterms:created xsi:type="dcterms:W3CDTF">2006-08-16T00:00:00Z</dcterms:created>
  <dcterms:modified xsi:type="dcterms:W3CDTF">2014-08-29T14:33:22Z</dcterms:modified>
</cp:coreProperties>
</file>