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63D"/>
    <a:srgbClr val="4E67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4" d="100"/>
          <a:sy n="54" d="100"/>
        </p:scale>
        <p:origin x="2604" y="66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4105" y="2745349"/>
            <a:ext cx="7317401" cy="2438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455" y="2888488"/>
            <a:ext cx="6882939" cy="2319129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4800" spc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293754"/>
            <a:ext cx="5486400" cy="1745673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365760" indent="0" algn="ctr">
              <a:buNone/>
              <a:defRPr sz="1600"/>
            </a:lvl2pPr>
            <a:lvl3pPr marL="731520" indent="0" algn="ctr">
              <a:buNone/>
              <a:defRPr sz="1600"/>
            </a:lvl3pPr>
            <a:lvl4pPr marL="1097280" indent="0" algn="ctr">
              <a:buNone/>
              <a:defRPr sz="1600"/>
            </a:lvl4pPr>
            <a:lvl5pPr marL="1463040" indent="0" algn="ctr">
              <a:buNone/>
              <a:defRPr sz="1600"/>
            </a:lvl5pPr>
            <a:lvl6pPr marL="1828800" indent="0" algn="ctr">
              <a:buNone/>
              <a:defRPr sz="1600"/>
            </a:lvl6pPr>
            <a:lvl7pPr marL="2194560" indent="0" algn="ctr">
              <a:buNone/>
              <a:defRPr sz="1600"/>
            </a:lvl7pPr>
            <a:lvl8pPr marL="2560320" indent="0" algn="ctr">
              <a:buNone/>
              <a:defRPr sz="1600"/>
            </a:lvl8pPr>
            <a:lvl9pPr marL="292608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846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486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411587" y="0"/>
            <a:ext cx="1645920" cy="9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96375" y="812800"/>
            <a:ext cx="1441428" cy="751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812800"/>
            <a:ext cx="4783974" cy="751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20" y="8563808"/>
            <a:ext cx="1645918" cy="486833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65681" y="8563808"/>
            <a:ext cx="2567802" cy="486833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830" y="8563808"/>
            <a:ext cx="527855" cy="4868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503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424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4105" y="2745349"/>
            <a:ext cx="7317401" cy="2438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914" y="2945172"/>
            <a:ext cx="6309360" cy="22352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4800" b="0" spc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914" y="5312534"/>
            <a:ext cx="6309360" cy="1566185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2"/>
                </a:solidFill>
              </a:defRPr>
            </a:lvl1pPr>
            <a:lvl2pPr marL="3657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2pPr>
            <a:lvl3pPr marL="73152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3pPr>
            <a:lvl4pPr marL="109728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4pPr>
            <a:lvl5pPr marL="146304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5pPr>
            <a:lvl6pPr marL="182880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6pPr>
            <a:lvl7pPr marL="219456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7pPr>
            <a:lvl8pPr marL="256032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8pPr>
            <a:lvl9pPr marL="292608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819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8638" y="2682240"/>
            <a:ext cx="2926080" cy="5608320"/>
          </a:xfrm>
        </p:spPr>
        <p:txBody>
          <a:bodyPr/>
          <a:lstStyle>
            <a:lvl1pPr>
              <a:defRPr sz="1760"/>
            </a:lvl1pPr>
            <a:lvl2pPr>
              <a:defRPr sz="1600"/>
            </a:lvl2pPr>
            <a:lvl3pPr>
              <a:defRPr sz="1440"/>
            </a:lvl3pPr>
            <a:lvl4pPr>
              <a:defRPr sz="1280"/>
            </a:lvl4pPr>
            <a:lvl5pPr>
              <a:defRPr sz="1280"/>
            </a:lvl5pPr>
            <a:lvl6pPr>
              <a:defRPr sz="1280"/>
            </a:lvl6pPr>
            <a:lvl7pPr>
              <a:defRPr sz="1280"/>
            </a:lvl7pPr>
            <a:lvl8pPr>
              <a:defRPr sz="1280"/>
            </a:lvl8pPr>
            <a:lvl9pPr>
              <a:defRPr sz="12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0480" y="2682240"/>
            <a:ext cx="2926080" cy="5608320"/>
          </a:xfrm>
        </p:spPr>
        <p:txBody>
          <a:bodyPr/>
          <a:lstStyle>
            <a:lvl1pPr>
              <a:defRPr sz="1760"/>
            </a:lvl1pPr>
            <a:lvl2pPr>
              <a:defRPr sz="1600"/>
            </a:lvl2pPr>
            <a:lvl3pPr>
              <a:defRPr sz="1440"/>
            </a:lvl3pPr>
            <a:lvl4pPr>
              <a:defRPr sz="1280"/>
            </a:lvl4pPr>
            <a:lvl5pPr>
              <a:defRPr sz="1280"/>
            </a:lvl5pPr>
            <a:lvl6pPr>
              <a:defRPr sz="1280"/>
            </a:lvl6pPr>
            <a:lvl7pPr>
              <a:defRPr sz="1280"/>
            </a:lvl7pPr>
            <a:lvl8pPr>
              <a:defRPr sz="1280"/>
            </a:lvl8pPr>
            <a:lvl9pPr>
              <a:defRPr sz="12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045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640" y="2551293"/>
            <a:ext cx="2926080" cy="990792"/>
          </a:xfrm>
        </p:spPr>
        <p:txBody>
          <a:bodyPr anchor="ctr">
            <a:normAutofit/>
          </a:bodyPr>
          <a:lstStyle>
            <a:lvl1pPr marL="0" indent="0">
              <a:buNone/>
              <a:defRPr sz="160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" y="3542088"/>
            <a:ext cx="2926080" cy="4754880"/>
          </a:xfrm>
        </p:spPr>
        <p:txBody>
          <a:bodyPr/>
          <a:lstStyle>
            <a:lvl1pPr>
              <a:defRPr sz="1760"/>
            </a:lvl1pPr>
            <a:lvl2pPr>
              <a:defRPr sz="1600"/>
            </a:lvl2pPr>
            <a:lvl3pPr>
              <a:defRPr sz="1440"/>
            </a:lvl3pPr>
            <a:lvl4pPr>
              <a:defRPr sz="1280"/>
            </a:lvl4pPr>
            <a:lvl5pPr>
              <a:defRPr sz="1280"/>
            </a:lvl5pPr>
            <a:lvl6pPr>
              <a:defRPr sz="1280"/>
            </a:lvl6pPr>
            <a:lvl7pPr>
              <a:defRPr sz="1280"/>
            </a:lvl7pPr>
            <a:lvl8pPr>
              <a:defRPr sz="1280"/>
            </a:lvl8pPr>
            <a:lvl9pPr>
              <a:defRPr sz="12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40342" y="2551293"/>
            <a:ext cx="2926080" cy="990792"/>
          </a:xfrm>
        </p:spPr>
        <p:txBody>
          <a:bodyPr anchor="ctr">
            <a:normAutofit/>
          </a:bodyPr>
          <a:lstStyle>
            <a:lvl1pPr marL="0" indent="0">
              <a:buNone/>
              <a:defRPr sz="160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40342" y="3542085"/>
            <a:ext cx="2926080" cy="4754880"/>
          </a:xfrm>
        </p:spPr>
        <p:txBody>
          <a:bodyPr/>
          <a:lstStyle>
            <a:lvl1pPr>
              <a:defRPr sz="1760"/>
            </a:lvl1pPr>
            <a:lvl2pPr>
              <a:defRPr sz="1600"/>
            </a:lvl2pPr>
            <a:lvl3pPr>
              <a:defRPr sz="1440"/>
            </a:lvl3pPr>
            <a:lvl4pPr>
              <a:defRPr sz="1280"/>
            </a:lvl4pPr>
            <a:lvl5pPr>
              <a:defRPr sz="1280"/>
            </a:lvl5pPr>
            <a:lvl6pPr>
              <a:defRPr sz="1280"/>
            </a:lvl6pPr>
            <a:lvl7pPr>
              <a:defRPr sz="1280"/>
            </a:lvl7pPr>
            <a:lvl8pPr>
              <a:defRPr sz="1280"/>
            </a:lvl8pPr>
            <a:lvl9pPr>
              <a:defRPr sz="12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55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07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094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640" y="2865120"/>
            <a:ext cx="3657600" cy="5120640"/>
          </a:xfrm>
        </p:spPr>
        <p:txBody>
          <a:bodyPr/>
          <a:lstStyle>
            <a:lvl1pPr>
              <a:defRPr sz="1760"/>
            </a:lvl1pPr>
            <a:lvl2pPr>
              <a:defRPr sz="1600"/>
            </a:lvl2pPr>
            <a:lvl3pPr>
              <a:defRPr sz="1440"/>
            </a:lvl3pPr>
            <a:lvl4pPr>
              <a:defRPr sz="1280"/>
            </a:lvl4pPr>
            <a:lvl5pPr>
              <a:defRPr sz="1280"/>
            </a:lvl5pPr>
            <a:lvl6pPr>
              <a:defRPr sz="1280"/>
            </a:lvl6pPr>
            <a:lvl7pPr>
              <a:defRPr sz="1280"/>
            </a:lvl7pPr>
            <a:lvl8pPr>
              <a:defRPr sz="1280"/>
            </a:lvl8pPr>
            <a:lvl9pPr>
              <a:defRPr sz="12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4054" y="2863317"/>
            <a:ext cx="2048256" cy="4576425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360"/>
            </a:lvl1pPr>
            <a:lvl2pPr marL="365760" indent="0">
              <a:buNone/>
              <a:defRPr sz="960"/>
            </a:lvl2pPr>
            <a:lvl3pPr marL="731520" indent="0">
              <a:buNone/>
              <a:defRPr sz="800"/>
            </a:lvl3pPr>
            <a:lvl4pPr marL="1097280" indent="0">
              <a:buNone/>
              <a:defRPr sz="720"/>
            </a:lvl4pPr>
            <a:lvl5pPr marL="1463040" indent="0">
              <a:buNone/>
              <a:defRPr sz="720"/>
            </a:lvl5pPr>
            <a:lvl6pPr marL="1828800" indent="0">
              <a:buNone/>
              <a:defRPr sz="720"/>
            </a:lvl6pPr>
            <a:lvl7pPr marL="2194560" indent="0">
              <a:buNone/>
              <a:defRPr sz="720"/>
            </a:lvl7pPr>
            <a:lvl8pPr marL="2560320" indent="0">
              <a:buNone/>
              <a:defRPr sz="720"/>
            </a:lvl8pPr>
            <a:lvl9pPr marL="2926080" indent="0">
              <a:buNone/>
              <a:defRPr sz="7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273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8640" y="2948659"/>
            <a:ext cx="3803904" cy="512064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2560">
                <a:solidFill>
                  <a:schemeClr val="tx1">
                    <a:lumMod val="50000"/>
                  </a:schemeClr>
                </a:solidFill>
              </a:defRPr>
            </a:lvl1pPr>
            <a:lvl2pPr marL="365760" indent="0">
              <a:buNone/>
              <a:defRPr sz="2240"/>
            </a:lvl2pPr>
            <a:lvl3pPr marL="731520" indent="0">
              <a:buNone/>
              <a:defRPr sz="1920"/>
            </a:lvl3pPr>
            <a:lvl4pPr marL="1097280" indent="0">
              <a:buNone/>
              <a:defRPr sz="1600"/>
            </a:lvl4pPr>
            <a:lvl5pPr marL="1463040" indent="0">
              <a:buNone/>
              <a:defRPr sz="1600"/>
            </a:lvl5pPr>
            <a:lvl6pPr marL="1828800" indent="0">
              <a:buNone/>
              <a:defRPr sz="1600"/>
            </a:lvl6pPr>
            <a:lvl7pPr marL="2194560" indent="0">
              <a:buNone/>
              <a:defRPr sz="1600"/>
            </a:lvl7pPr>
            <a:lvl8pPr marL="2560320" indent="0">
              <a:buNone/>
              <a:defRPr sz="1600"/>
            </a:lvl8pPr>
            <a:lvl9pPr marL="292608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08281" y="2867495"/>
            <a:ext cx="2048256" cy="4572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360"/>
            </a:lvl1pPr>
            <a:lvl2pPr marL="365760" indent="0">
              <a:buNone/>
              <a:defRPr sz="960"/>
            </a:lvl2pPr>
            <a:lvl3pPr marL="731520" indent="0">
              <a:buNone/>
              <a:defRPr sz="800"/>
            </a:lvl3pPr>
            <a:lvl4pPr marL="1097280" indent="0">
              <a:buNone/>
              <a:defRPr sz="720"/>
            </a:lvl4pPr>
            <a:lvl5pPr marL="1463040" indent="0">
              <a:buNone/>
              <a:defRPr sz="720"/>
            </a:lvl5pPr>
            <a:lvl6pPr marL="1828800" indent="0">
              <a:buNone/>
              <a:defRPr sz="720"/>
            </a:lvl6pPr>
            <a:lvl7pPr marL="2194560" indent="0">
              <a:buNone/>
              <a:defRPr sz="720"/>
            </a:lvl7pPr>
            <a:lvl8pPr marL="2560320" indent="0">
              <a:buNone/>
              <a:defRPr sz="720"/>
            </a:lvl8pPr>
            <a:lvl9pPr marL="2926080" indent="0">
              <a:buNone/>
              <a:defRPr sz="7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210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90" y="234813"/>
            <a:ext cx="7313371" cy="219455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8015" y="378901"/>
            <a:ext cx="6217920" cy="20116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015" y="2682240"/>
            <a:ext cx="6217920" cy="56083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5246" y="8563808"/>
            <a:ext cx="2076034" cy="486833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840">
                <a:solidFill>
                  <a:schemeClr val="tx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8563808"/>
            <a:ext cx="3248502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4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12111" y="8563808"/>
            <a:ext cx="567758" cy="486833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960" b="0"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2832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731520" rtl="0" eaLnBrk="1" latinLnBrk="0" hangingPunct="1">
        <a:lnSpc>
          <a:spcPct val="85000"/>
        </a:lnSpc>
        <a:spcBef>
          <a:spcPct val="0"/>
        </a:spcBef>
        <a:buNone/>
        <a:defRPr sz="32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46304" indent="-146304" algn="l" defTabSz="731520" rtl="0" eaLnBrk="1" latinLnBrk="0" hangingPunct="1">
        <a:lnSpc>
          <a:spcPct val="90000"/>
        </a:lnSpc>
        <a:spcBef>
          <a:spcPts val="960"/>
        </a:spcBef>
        <a:spcAft>
          <a:spcPts val="160"/>
        </a:spcAft>
        <a:buClr>
          <a:schemeClr val="tx1"/>
        </a:buClr>
        <a:buFont typeface="Wingdings" pitchFamily="2" charset="2"/>
        <a:buChar char=""/>
        <a:defRPr sz="176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" indent="-146304" algn="l" defTabSz="731520" rtl="0" eaLnBrk="1" latinLnBrk="0" hangingPunct="1">
        <a:lnSpc>
          <a:spcPct val="90000"/>
        </a:lnSpc>
        <a:spcBef>
          <a:spcPts val="160"/>
        </a:spcBef>
        <a:spcAft>
          <a:spcPts val="32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12064" indent="-146304" algn="l" defTabSz="731520" rtl="0" eaLnBrk="1" latinLnBrk="0" hangingPunct="1">
        <a:lnSpc>
          <a:spcPct val="90000"/>
        </a:lnSpc>
        <a:spcBef>
          <a:spcPts val="160"/>
        </a:spcBef>
        <a:spcAft>
          <a:spcPts val="320"/>
        </a:spcAft>
        <a:buClr>
          <a:schemeClr val="tx1"/>
        </a:buClr>
        <a:buFont typeface="Wingdings" pitchFamily="2" charset="2"/>
        <a:buChar char=""/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694944" indent="-146304" algn="l" defTabSz="731520" rtl="0" eaLnBrk="1" latinLnBrk="0" hangingPunct="1">
        <a:lnSpc>
          <a:spcPct val="90000"/>
        </a:lnSpc>
        <a:spcBef>
          <a:spcPts val="160"/>
        </a:spcBef>
        <a:spcAft>
          <a:spcPts val="320"/>
        </a:spcAft>
        <a:buClr>
          <a:schemeClr val="tx1"/>
        </a:buClr>
        <a:buFont typeface="Wingdings" pitchFamily="2" charset="2"/>
        <a:buChar char=""/>
        <a:defRPr sz="128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" indent="-146304" algn="l" defTabSz="731520" rtl="0" eaLnBrk="1" latinLnBrk="0" hangingPunct="1">
        <a:lnSpc>
          <a:spcPct val="90000"/>
        </a:lnSpc>
        <a:spcBef>
          <a:spcPts val="160"/>
        </a:spcBef>
        <a:spcAft>
          <a:spcPts val="320"/>
        </a:spcAft>
        <a:buClr>
          <a:schemeClr val="tx1"/>
        </a:buClr>
        <a:buFont typeface="Wingdings" pitchFamily="2" charset="2"/>
        <a:buChar char=""/>
        <a:defRPr sz="1280" kern="1200">
          <a:solidFill>
            <a:schemeClr val="tx1"/>
          </a:solidFill>
          <a:latin typeface="+mn-lt"/>
          <a:ea typeface="+mn-ea"/>
          <a:cs typeface="+mn-cs"/>
        </a:defRPr>
      </a:lvl5pPr>
      <a:lvl6pPr marL="1027680" indent="-182880" algn="l" defTabSz="731520" rtl="0" eaLnBrk="1" latinLnBrk="0" hangingPunct="1">
        <a:lnSpc>
          <a:spcPct val="90000"/>
        </a:lnSpc>
        <a:spcBef>
          <a:spcPts val="160"/>
        </a:spcBef>
        <a:spcAft>
          <a:spcPts val="320"/>
        </a:spcAft>
        <a:buClr>
          <a:schemeClr val="tx1"/>
        </a:buClr>
        <a:buFont typeface="Wingdings" pitchFamily="2" charset="2"/>
        <a:buChar char=""/>
        <a:defRPr sz="1280" kern="1200">
          <a:solidFill>
            <a:schemeClr val="tx1"/>
          </a:solidFill>
          <a:latin typeface="+mn-lt"/>
          <a:ea typeface="+mn-ea"/>
          <a:cs typeface="+mn-cs"/>
        </a:defRPr>
      </a:lvl6pPr>
      <a:lvl7pPr marL="1177440" indent="-182880" algn="l" defTabSz="731520" rtl="0" eaLnBrk="1" latinLnBrk="0" hangingPunct="1">
        <a:lnSpc>
          <a:spcPct val="90000"/>
        </a:lnSpc>
        <a:spcBef>
          <a:spcPts val="160"/>
        </a:spcBef>
        <a:spcAft>
          <a:spcPts val="320"/>
        </a:spcAft>
        <a:buClr>
          <a:schemeClr val="tx1"/>
        </a:buClr>
        <a:buFont typeface="Wingdings" pitchFamily="2" charset="2"/>
        <a:buChar char=""/>
        <a:defRPr sz="1280" kern="1200">
          <a:solidFill>
            <a:schemeClr val="tx1"/>
          </a:solidFill>
          <a:latin typeface="+mn-lt"/>
          <a:ea typeface="+mn-ea"/>
          <a:cs typeface="+mn-cs"/>
        </a:defRPr>
      </a:lvl7pPr>
      <a:lvl8pPr marL="1303200" indent="-182880" algn="l" defTabSz="731520" rtl="0" eaLnBrk="1" latinLnBrk="0" hangingPunct="1">
        <a:lnSpc>
          <a:spcPct val="90000"/>
        </a:lnSpc>
        <a:spcBef>
          <a:spcPts val="160"/>
        </a:spcBef>
        <a:spcAft>
          <a:spcPts val="320"/>
        </a:spcAft>
        <a:buClr>
          <a:schemeClr val="tx1"/>
        </a:buClr>
        <a:buFont typeface="Wingdings" pitchFamily="2" charset="2"/>
        <a:buChar char=""/>
        <a:defRPr sz="1280" kern="1200">
          <a:solidFill>
            <a:schemeClr val="tx1"/>
          </a:solidFill>
          <a:latin typeface="+mn-lt"/>
          <a:ea typeface="+mn-ea"/>
          <a:cs typeface="+mn-cs"/>
        </a:defRPr>
      </a:lvl8pPr>
      <a:lvl9pPr marL="1444960" indent="-182880" algn="l" defTabSz="731520" rtl="0" eaLnBrk="1" latinLnBrk="0" hangingPunct="1">
        <a:lnSpc>
          <a:spcPct val="90000"/>
        </a:lnSpc>
        <a:spcBef>
          <a:spcPts val="160"/>
        </a:spcBef>
        <a:spcAft>
          <a:spcPts val="320"/>
        </a:spcAft>
        <a:buClr>
          <a:schemeClr val="tx1"/>
        </a:buClr>
        <a:buFont typeface="Wingdings" pitchFamily="2" charset="2"/>
        <a:buChar char=""/>
        <a:defRPr sz="12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603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60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pn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gif"/><Relationship Id="rId9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4801" y="511411"/>
            <a:ext cx="3124200" cy="20828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495800" y="1717179"/>
            <a:ext cx="3886200" cy="647844"/>
          </a:xfrm>
        </p:spPr>
        <p:txBody>
          <a:bodyPr>
            <a:noAutofit/>
          </a:bodyPr>
          <a:lstStyle/>
          <a:p>
            <a:r>
              <a:rPr lang="en-US" sz="1600" b="1" i="1" dirty="0">
                <a:solidFill>
                  <a:srgbClr val="FFFF00"/>
                </a:solidFill>
                <a:latin typeface="Trebuchet MS" panose="020B0603020202020204" pitchFamily="34" charset="0"/>
              </a:rPr>
              <a:t>Why wait for new construction?</a:t>
            </a:r>
            <a:br>
              <a:rPr lang="en-US" sz="1600" b="1" i="1" dirty="0">
                <a:solidFill>
                  <a:srgbClr val="FFFF00"/>
                </a:solidFill>
                <a:latin typeface="Trebuchet MS" panose="020B0603020202020204" pitchFamily="34" charset="0"/>
              </a:rPr>
            </a:br>
            <a:r>
              <a:rPr lang="en-US" sz="1200" i="1" dirty="0">
                <a:solidFill>
                  <a:srgbClr val="FFFF00"/>
                </a:solidFill>
                <a:latin typeface="Trebuchet MS" panose="020B0603020202020204" pitchFamily="34" charset="0"/>
              </a:rPr>
              <a:t>This Park Circle area home is LESS THAN 2 YEARS!</a:t>
            </a:r>
            <a:endParaRPr lang="en-US" sz="2000" i="1" dirty="0">
              <a:solidFill>
                <a:srgbClr val="FFFF00"/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1" y="3429000"/>
            <a:ext cx="6705601" cy="1752600"/>
          </a:xfrm>
        </p:spPr>
        <p:txBody>
          <a:bodyPr numCol="1" anchor="ctr">
            <a:noAutofit/>
          </a:bodyPr>
          <a:lstStyle/>
          <a:p>
            <a:r>
              <a:rPr lang="en-US" sz="1400" dirty="0">
                <a:solidFill>
                  <a:srgbClr val="00263D"/>
                </a:solidFill>
                <a:latin typeface="Trebuchet MS" panose="020B0603020202020204" pitchFamily="34" charset="0"/>
              </a:rPr>
              <a:t>Do you want a house with a great view and a larger lot?! This is the one! Arguably one of the best properties in </a:t>
            </a:r>
            <a:r>
              <a:rPr lang="en-US" sz="1400" dirty="0" err="1">
                <a:solidFill>
                  <a:srgbClr val="00263D"/>
                </a:solidFill>
                <a:latin typeface="Trebuchet MS" panose="020B0603020202020204" pitchFamily="34" charset="0"/>
              </a:rPr>
              <a:t>McKewn</a:t>
            </a:r>
            <a:r>
              <a:rPr lang="en-US" sz="1400" dirty="0">
                <a:solidFill>
                  <a:srgbClr val="00263D"/>
                </a:solidFill>
                <a:latin typeface="Trebuchet MS" panose="020B0603020202020204" pitchFamily="34" charset="0"/>
              </a:rPr>
              <a:t>...this 4 bedroom, 2.5 bath house still has that new house smell to it. Add in that gorgeous pond view off the back and a double lot. Featuring brand new, resort-style amenities (pool, play park, indoor pickleball, soccer field, fire pit, outdoor kitchen), two entrances/exits &amp; popular home plans catering to a variety of lifestyles, this neighborhood is a must visit! Schedule a showing quick in this market!</a:t>
            </a:r>
          </a:p>
          <a:p>
            <a:r>
              <a:rPr lang="en-US" sz="1400" dirty="0">
                <a:solidFill>
                  <a:srgbClr val="00263D"/>
                </a:solidFill>
                <a:latin typeface="Trebuchet MS" panose="020B0603020202020204" pitchFamily="34" charset="0"/>
              </a:rPr>
              <a:t>Virtual Tour: https://my.matterport.com/show/?m=d7df9eGGt4j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28602" y="2747336"/>
            <a:ext cx="6857999" cy="681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solidFill>
                  <a:srgbClr val="00263D"/>
                </a:solidFill>
                <a:latin typeface="Trebuchet MS" panose="020B0603020202020204" pitchFamily="34" charset="0"/>
              </a:rPr>
              <a:t>9732 Flooded Field Drive</a:t>
            </a:r>
          </a:p>
          <a:p>
            <a:r>
              <a:rPr lang="en-US" sz="1600" dirty="0" err="1">
                <a:solidFill>
                  <a:srgbClr val="00263D"/>
                </a:solidFill>
                <a:latin typeface="Trebuchet MS" panose="020B0603020202020204" pitchFamily="34" charset="0"/>
              </a:rPr>
              <a:t>Mckewn</a:t>
            </a:r>
            <a:r>
              <a:rPr lang="en-US" sz="1600" dirty="0">
                <a:solidFill>
                  <a:srgbClr val="00263D"/>
                </a:solidFill>
                <a:latin typeface="Trebuchet MS" panose="020B0603020202020204" pitchFamily="34" charset="0"/>
              </a:rPr>
              <a:t> ~ Ladson, SC 29456 ~ MLS# 20026554 ~ $300,000</a:t>
            </a:r>
            <a:endParaRPr lang="en-US" sz="1800" dirty="0">
              <a:solidFill>
                <a:srgbClr val="00263D"/>
              </a:solidFill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4799" y="8220670"/>
            <a:ext cx="598154" cy="858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915177" y="8220670"/>
            <a:ext cx="448501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Trebuchet MS" panose="020B0603020202020204" pitchFamily="34" charset="0"/>
              </a:rPr>
              <a:t>Del Shaffer </a:t>
            </a:r>
          </a:p>
          <a:p>
            <a:r>
              <a:rPr lang="en-US" dirty="0">
                <a:latin typeface="Trebuchet MS" panose="020B0603020202020204" pitchFamily="34" charset="0"/>
              </a:rPr>
              <a:t>843.408.6821 </a:t>
            </a:r>
          </a:p>
          <a:p>
            <a:r>
              <a:rPr lang="en-US" sz="1600" dirty="0">
                <a:latin typeface="Trebuchet MS" panose="020B0603020202020204" pitchFamily="34" charset="0"/>
              </a:rPr>
              <a:t>dshaffer@carolinaoneplus.com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79664" y="12266904"/>
            <a:ext cx="354539" cy="243949"/>
          </a:xfrm>
          <a:prstGeom prst="rect">
            <a:avLst/>
          </a:prstGeom>
          <a:effectLst>
            <a:outerShdw blurRad="12700" dist="12700" algn="ctr" rotWithShape="0">
              <a:schemeClr val="tx1">
                <a:alpha val="48000"/>
              </a:scheme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4800" y="5258080"/>
            <a:ext cx="2027148" cy="13514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44026" y="5258080"/>
            <a:ext cx="2027148" cy="13514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4800" y="6739844"/>
            <a:ext cx="2027148" cy="13514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83252" y="5258080"/>
            <a:ext cx="2027148" cy="13514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83252" y="6738906"/>
            <a:ext cx="2027148" cy="135237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06743416-55DF-47C1-9345-21038A6BD874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44026" y="6739844"/>
            <a:ext cx="2027148" cy="13514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82DE4A7-521B-460B-B882-CD306AD77FF9}"/>
              </a:ext>
            </a:extLst>
          </p:cNvPr>
          <p:cNvSpPr/>
          <p:nvPr/>
        </p:nvSpPr>
        <p:spPr>
          <a:xfrm>
            <a:off x="228600" y="0"/>
            <a:ext cx="6858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New Listing! Look at This VIEW! </a:t>
            </a:r>
          </a:p>
        </p:txBody>
      </p:sp>
      <p:pic>
        <p:nvPicPr>
          <p:cNvPr id="5" name="Picture 2" descr="Related image">
            <a:extLst>
              <a:ext uri="{FF2B5EF4-FFF2-40B4-BE49-F238E27FC236}">
                <a16:creationId xmlns:a16="http://schemas.microsoft.com/office/drawing/2014/main" id="{14CEC61F-528F-4217-BAF8-0558E35B09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2602" y="8220670"/>
            <a:ext cx="1967798" cy="450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6A0CA032-BED6-4E1F-95DA-14099519FD17}"/>
              </a:ext>
            </a:extLst>
          </p:cNvPr>
          <p:cNvSpPr/>
          <p:nvPr/>
        </p:nvSpPr>
        <p:spPr>
          <a:xfrm>
            <a:off x="4953000" y="8729246"/>
            <a:ext cx="210334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800" dirty="0">
                <a:solidFill>
                  <a:srgbClr val="00263D"/>
                </a:solidFill>
                <a:latin typeface="Trebuchet MS" panose="020B0603020202020204" pitchFamily="34" charset="0"/>
              </a:rPr>
              <a:t>2713 Highway 17 North</a:t>
            </a:r>
          </a:p>
          <a:p>
            <a:pPr algn="r"/>
            <a:r>
              <a:rPr lang="en-US" sz="800" dirty="0">
                <a:solidFill>
                  <a:srgbClr val="00263D"/>
                </a:solidFill>
                <a:latin typeface="Trebuchet MS" panose="020B0603020202020204" pitchFamily="34" charset="0"/>
              </a:rPr>
              <a:t>Mt. Pleasant, SC 29466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A6890C33-4B17-4998-A8A2-F23AAAE61ED2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86199" y="511407"/>
            <a:ext cx="3124203" cy="208280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1180</TotalTime>
  <Words>189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Corbel</vt:lpstr>
      <vt:lpstr>Trebuchet MS</vt:lpstr>
      <vt:lpstr>Wingdings</vt:lpstr>
      <vt:lpstr>Banded</vt:lpstr>
      <vt:lpstr>Why wait for new construction? This Park Circle area home is LESS THAN 2 YEARS!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A. Thomas Price</cp:lastModifiedBy>
  <cp:revision>55</cp:revision>
  <dcterms:created xsi:type="dcterms:W3CDTF">2006-08-16T00:00:00Z</dcterms:created>
  <dcterms:modified xsi:type="dcterms:W3CDTF">2020-09-25T13:07:40Z</dcterms:modified>
</cp:coreProperties>
</file>