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63D"/>
    <a:srgbClr val="CDD9E0"/>
    <a:srgbClr val="4E6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2904" y="11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19455" y="2888488"/>
            <a:ext cx="6882939" cy="2319129"/>
          </a:xfrm>
        </p:spPr>
        <p:txBody>
          <a:bodyPr tIns="45720" bIns="45720" anchor="ctr">
            <a:normAutofit/>
          </a:bodyPr>
          <a:lstStyle>
            <a:lvl1pPr algn="ctr">
              <a:lnSpc>
                <a:spcPct val="80000"/>
              </a:lnSpc>
              <a:defRPr sz="4800" spc="0" baseline="0"/>
            </a:lvl1pPr>
          </a:lstStyle>
          <a:p>
            <a:r>
              <a:rPr lang="en-US"/>
              <a:t>Click to edit Master title style</a:t>
            </a:r>
            <a:endParaRPr lang="en-US" dirty="0"/>
          </a:p>
        </p:txBody>
      </p:sp>
      <p:sp>
        <p:nvSpPr>
          <p:cNvPr id="3" name="Subtitle 2"/>
          <p:cNvSpPr>
            <a:spLocks noGrp="1"/>
          </p:cNvSpPr>
          <p:nvPr>
            <p:ph type="subTitle" idx="1"/>
          </p:nvPr>
        </p:nvSpPr>
        <p:spPr>
          <a:xfrm>
            <a:off x="914400" y="5293754"/>
            <a:ext cx="5486400" cy="1745673"/>
          </a:xfrm>
        </p:spPr>
        <p:txBody>
          <a:bodyPr>
            <a:normAutofit/>
          </a:bodyPr>
          <a:lstStyle>
            <a:lvl1pPr marL="0" indent="0" algn="ctr">
              <a:buNone/>
              <a:defRPr sz="1600"/>
            </a:lvl1pPr>
            <a:lvl2pPr marL="365760" indent="0" algn="ctr">
              <a:buNone/>
              <a:defRPr sz="1600"/>
            </a:lvl2pPr>
            <a:lvl3pPr marL="731520" indent="0" algn="ctr">
              <a:buNone/>
              <a:defRPr sz="160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5084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6486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5411587" y="0"/>
            <a:ext cx="164592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496375" y="812800"/>
            <a:ext cx="1441428" cy="7518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812800"/>
            <a:ext cx="4783974" cy="751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20" y="8563808"/>
            <a:ext cx="1645918" cy="486833"/>
          </a:xfrm>
        </p:spPr>
        <p:txBody>
          <a:body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a:xfrm>
            <a:off x="2265681" y="8563808"/>
            <a:ext cx="2567802" cy="486833"/>
          </a:xfrm>
        </p:spPr>
        <p:txBody>
          <a:bodyPr/>
          <a:lstStyle/>
          <a:p>
            <a:endParaRPr lang="en-US"/>
          </a:p>
        </p:txBody>
      </p:sp>
      <p:sp>
        <p:nvSpPr>
          <p:cNvPr id="6" name="Slide Number Placeholder 5"/>
          <p:cNvSpPr>
            <a:spLocks noGrp="1"/>
          </p:cNvSpPr>
          <p:nvPr>
            <p:ph type="sldNum" sz="quarter" idx="12"/>
          </p:nvPr>
        </p:nvSpPr>
        <p:spPr>
          <a:xfrm>
            <a:off x="4843830" y="8563808"/>
            <a:ext cx="527855" cy="486833"/>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25503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1142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9914" y="2945172"/>
            <a:ext cx="6309360" cy="2235200"/>
          </a:xfrm>
        </p:spPr>
        <p:txBody>
          <a:bodyPr anchor="ctr">
            <a:noAutofit/>
          </a:bodyPr>
          <a:lstStyle>
            <a:lvl1pPr algn="ctr">
              <a:lnSpc>
                <a:spcPct val="80000"/>
              </a:lnSpc>
              <a:defRPr sz="48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99914" y="5312534"/>
            <a:ext cx="6309360" cy="1566185"/>
          </a:xfrm>
        </p:spPr>
        <p:txBody>
          <a:bodyPr anchor="t">
            <a:normAutofit/>
          </a:bodyPr>
          <a:lstStyle>
            <a:lvl1pPr marL="0" indent="0" algn="ctr">
              <a:buNone/>
              <a:defRPr sz="1600">
                <a:solidFill>
                  <a:schemeClr val="tx2"/>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12/16/2020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5981926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48638"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40480"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6045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48640"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48640" y="3542088"/>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40342"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840342" y="3542085"/>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455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607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909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48640" y="2865120"/>
            <a:ext cx="3657600" cy="512064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14054" y="2863317"/>
            <a:ext cx="2048256" cy="4576425"/>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4227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548640" y="2948659"/>
            <a:ext cx="3803904" cy="5120640"/>
          </a:xfrm>
          <a:solidFill>
            <a:schemeClr val="tx2">
              <a:lumMod val="60000"/>
              <a:lumOff val="40000"/>
            </a:schemeClr>
          </a:solidFill>
        </p:spPr>
        <p:txBody>
          <a:bodyPr tIns="365760" anchor="t"/>
          <a:lstStyle>
            <a:lvl1pPr marL="0" indent="0" algn="ctr">
              <a:buNone/>
              <a:defRPr sz="2560">
                <a:solidFill>
                  <a:schemeClr val="tx1">
                    <a:lumMod val="50000"/>
                  </a:schemeClr>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08281" y="2867495"/>
            <a:ext cx="2048256" cy="4572000"/>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04210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90" y="234813"/>
            <a:ext cx="7313371" cy="21945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48015" y="378901"/>
            <a:ext cx="6217920" cy="20116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015" y="2682240"/>
            <a:ext cx="6217920" cy="5608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5246" y="8563808"/>
            <a:ext cx="2076034" cy="486833"/>
          </a:xfrm>
          <a:prstGeom prst="rect">
            <a:avLst/>
          </a:prstGeom>
        </p:spPr>
        <p:txBody>
          <a:bodyPr vert="horz" lIns="91440" tIns="45720" rIns="45720" bIns="45720" rtlCol="0" anchor="ctr"/>
          <a:lstStyle>
            <a:lvl1pPr algn="l">
              <a:defRPr sz="840">
                <a:solidFill>
                  <a:schemeClr val="tx1"/>
                </a:solidFill>
              </a:defRPr>
            </a:lvl1pPr>
          </a:lstStyle>
          <a:p>
            <a:fld id="{1D8BD707-D9CF-40AE-B4C6-C98DA3205C09}" type="datetimeFigureOut">
              <a:rPr lang="en-US" smtClean="0"/>
              <a:pPr/>
              <a:t>12/16/2020</a:t>
            </a:fld>
            <a:endParaRPr lang="en-US"/>
          </a:p>
        </p:txBody>
      </p:sp>
      <p:sp>
        <p:nvSpPr>
          <p:cNvPr id="5" name="Footer Placeholder 4"/>
          <p:cNvSpPr>
            <a:spLocks noGrp="1"/>
          </p:cNvSpPr>
          <p:nvPr>
            <p:ph type="ftr" sz="quarter" idx="3"/>
          </p:nvPr>
        </p:nvSpPr>
        <p:spPr>
          <a:xfrm>
            <a:off x="3352800" y="8563808"/>
            <a:ext cx="3248502" cy="486833"/>
          </a:xfrm>
          <a:prstGeom prst="rect">
            <a:avLst/>
          </a:prstGeom>
        </p:spPr>
        <p:txBody>
          <a:bodyPr vert="horz" lIns="91440" tIns="45720" rIns="91440" bIns="45720" rtlCol="0" anchor="ctr"/>
          <a:lstStyle>
            <a:lvl1pPr algn="r">
              <a:defRPr sz="840">
                <a:solidFill>
                  <a:schemeClr val="tx1"/>
                </a:solidFill>
              </a:defRPr>
            </a:lvl1pPr>
          </a:lstStyle>
          <a:p>
            <a:endParaRPr lang="en-US"/>
          </a:p>
        </p:txBody>
      </p:sp>
      <p:sp>
        <p:nvSpPr>
          <p:cNvPr id="6" name="Slide Number Placeholder 5"/>
          <p:cNvSpPr>
            <a:spLocks noGrp="1"/>
          </p:cNvSpPr>
          <p:nvPr>
            <p:ph type="sldNum" sz="quarter" idx="4"/>
          </p:nvPr>
        </p:nvSpPr>
        <p:spPr>
          <a:xfrm>
            <a:off x="6612111" y="8563808"/>
            <a:ext cx="567758" cy="486833"/>
          </a:xfrm>
          <a:prstGeom prst="rect">
            <a:avLst/>
          </a:prstGeom>
        </p:spPr>
        <p:txBody>
          <a:bodyPr vert="horz" lIns="45720" tIns="45720" rIns="91440" bIns="45720" rtlCol="0" anchor="ctr"/>
          <a:lstStyle>
            <a:lvl1pPr algn="l">
              <a:defRPr sz="960" b="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162283264"/>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731520" rtl="0" eaLnBrk="1" latinLnBrk="0" hangingPunct="1">
        <a:lnSpc>
          <a:spcPct val="85000"/>
        </a:lnSpc>
        <a:spcBef>
          <a:spcPct val="0"/>
        </a:spcBef>
        <a:buNone/>
        <a:defRPr sz="3200" kern="1200" cap="all" baseline="0">
          <a:solidFill>
            <a:schemeClr val="bg2"/>
          </a:solidFill>
          <a:latin typeface="+mj-lt"/>
          <a:ea typeface="+mj-ea"/>
          <a:cs typeface="+mj-cs"/>
        </a:defRPr>
      </a:lvl1pPr>
    </p:titleStyle>
    <p:bodyStyle>
      <a:lvl1pPr marL="146304" indent="-146304" algn="l" defTabSz="731520" rtl="0" eaLnBrk="1" latinLnBrk="0" hangingPunct="1">
        <a:lnSpc>
          <a:spcPct val="90000"/>
        </a:lnSpc>
        <a:spcBef>
          <a:spcPts val="960"/>
        </a:spcBef>
        <a:spcAft>
          <a:spcPts val="160"/>
        </a:spcAft>
        <a:buClr>
          <a:schemeClr val="tx1"/>
        </a:buClr>
        <a:buFont typeface="Wingdings" pitchFamily="2" charset="2"/>
        <a:buChar char=""/>
        <a:defRPr sz="1760" kern="1200">
          <a:solidFill>
            <a:schemeClr val="tx1"/>
          </a:solidFill>
          <a:latin typeface="+mn-lt"/>
          <a:ea typeface="+mn-ea"/>
          <a:cs typeface="+mn-cs"/>
        </a:defRPr>
      </a:lvl1pPr>
      <a:lvl2pPr marL="329184" indent="-146304" algn="l" defTabSz="731520" rtl="0" eaLnBrk="1" latinLnBrk="0" hangingPunct="1">
        <a:lnSpc>
          <a:spcPct val="90000"/>
        </a:lnSpc>
        <a:spcBef>
          <a:spcPts val="160"/>
        </a:spcBef>
        <a:spcAft>
          <a:spcPts val="320"/>
        </a:spcAft>
        <a:buClr>
          <a:schemeClr val="tx1"/>
        </a:buClr>
        <a:buFont typeface="Wingdings" pitchFamily="2" charset="2"/>
        <a:buChar char=""/>
        <a:defRPr sz="1600" kern="1200">
          <a:solidFill>
            <a:schemeClr val="tx1"/>
          </a:solidFill>
          <a:latin typeface="+mn-lt"/>
          <a:ea typeface="+mn-ea"/>
          <a:cs typeface="+mn-cs"/>
        </a:defRPr>
      </a:lvl2pPr>
      <a:lvl3pPr marL="512064" indent="-146304" algn="l" defTabSz="731520" rtl="0" eaLnBrk="1" latinLnBrk="0" hangingPunct="1">
        <a:lnSpc>
          <a:spcPct val="90000"/>
        </a:lnSpc>
        <a:spcBef>
          <a:spcPts val="160"/>
        </a:spcBef>
        <a:spcAft>
          <a:spcPts val="320"/>
        </a:spcAft>
        <a:buClr>
          <a:schemeClr val="tx1"/>
        </a:buClr>
        <a:buFont typeface="Wingdings" pitchFamily="2" charset="2"/>
        <a:buChar char=""/>
        <a:defRPr sz="1440" kern="1200">
          <a:solidFill>
            <a:schemeClr val="tx1"/>
          </a:solidFill>
          <a:latin typeface="+mn-lt"/>
          <a:ea typeface="+mn-ea"/>
          <a:cs typeface="+mn-cs"/>
        </a:defRPr>
      </a:lvl3pPr>
      <a:lvl4pPr marL="69494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4pPr>
      <a:lvl5pPr marL="87782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5pPr>
      <a:lvl6pPr marL="102768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6pPr>
      <a:lvl7pPr marL="117744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7pPr>
      <a:lvl8pPr marL="130320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8pPr>
      <a:lvl9pPr marL="144496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gif"/><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76200" y="46017"/>
            <a:ext cx="7162800" cy="3476345"/>
          </a:xfrm>
          <a:prstGeom prst="rect">
            <a:avLst/>
          </a:prstGeom>
          <a:effectLst/>
        </p:spPr>
      </p:pic>
      <p:sp>
        <p:nvSpPr>
          <p:cNvPr id="2" name="Title 1"/>
          <p:cNvSpPr>
            <a:spLocks noGrp="1"/>
          </p:cNvSpPr>
          <p:nvPr>
            <p:ph type="ctrTitle"/>
          </p:nvPr>
        </p:nvSpPr>
        <p:spPr>
          <a:xfrm>
            <a:off x="-4495800" y="1717179"/>
            <a:ext cx="3886200" cy="647844"/>
          </a:xfrm>
        </p:spPr>
        <p:txBody>
          <a:bodyPr>
            <a:noAutofit/>
          </a:bodyPr>
          <a:lstStyle/>
          <a:p>
            <a:r>
              <a:rPr lang="en-US" sz="1600" b="1" i="1" dirty="0">
                <a:solidFill>
                  <a:srgbClr val="FFFF00"/>
                </a:solidFill>
                <a:latin typeface="Trebuchet MS" panose="020B0603020202020204" pitchFamily="34" charset="0"/>
              </a:rPr>
              <a:t>Why wait for new construction?</a:t>
            </a:r>
            <a:br>
              <a:rPr lang="en-US" sz="1600" b="1" i="1" dirty="0">
                <a:solidFill>
                  <a:srgbClr val="FFFF00"/>
                </a:solidFill>
                <a:latin typeface="Trebuchet MS" panose="020B0603020202020204" pitchFamily="34" charset="0"/>
              </a:rPr>
            </a:br>
            <a:r>
              <a:rPr lang="en-US" sz="1200" i="1" dirty="0">
                <a:solidFill>
                  <a:srgbClr val="FFFF00"/>
                </a:solidFill>
                <a:latin typeface="Trebuchet MS" panose="020B0603020202020204" pitchFamily="34" charset="0"/>
              </a:rPr>
              <a:t>This Park Circle area home is LESS THAN 2 YEARS!</a:t>
            </a:r>
            <a:endParaRPr lang="en-US" sz="2000" i="1" dirty="0">
              <a:solidFill>
                <a:srgbClr val="FFFF00"/>
              </a:solidFill>
              <a:latin typeface="Trebuchet MS" panose="020B0603020202020204" pitchFamily="34" charset="0"/>
            </a:endParaRPr>
          </a:p>
        </p:txBody>
      </p:sp>
      <p:sp>
        <p:nvSpPr>
          <p:cNvPr id="3" name="Subtitle 2"/>
          <p:cNvSpPr>
            <a:spLocks noGrp="1"/>
          </p:cNvSpPr>
          <p:nvPr>
            <p:ph type="subTitle" idx="1"/>
          </p:nvPr>
        </p:nvSpPr>
        <p:spPr>
          <a:xfrm>
            <a:off x="76200" y="3522362"/>
            <a:ext cx="7162800" cy="1659238"/>
          </a:xfrm>
        </p:spPr>
        <p:txBody>
          <a:bodyPr numCol="1" anchor="ctr">
            <a:noAutofit/>
          </a:bodyPr>
          <a:lstStyle/>
          <a:p>
            <a:r>
              <a:rPr lang="en-US" sz="1050" dirty="0">
                <a:solidFill>
                  <a:srgbClr val="00263D"/>
                </a:solidFill>
                <a:latin typeface="Trebuchet MS" panose="020B0603020202020204" pitchFamily="34" charset="0"/>
              </a:rPr>
              <a:t>This is a unique opportunity to own a 7 unit Multi Family property with an additional cash flowing business! This property is comprised of 2 buildings totaling 13400 SF. The main building is 11,550 SF and 5 apartments with great rental history and has an attached 4000 SF warehouse that is used as an FDA approved kitchen for food trucks that has 16 foot ceilings and two 14 foot roll up doors. The food truck business is in very high demand and the current owner is having to turn away business. The 2nd building is an 1850 SF townhouse with 2 apartments. The total gross income from the apartments is $63,002. The income from the FDA kitchens is $52,800 a year. There is additional warehouse space that is currently leased for $7,500 per year. There is an additional 1200 SF of space that could be leased as office space. The total income for the property is $128,952 Expenses include: Insurance, $9,053.14; Property Taxes, $10,526.90; Utilities, $ 14,360.73; Trash Pick up, $ 1,170.28; Total Expenses $30,433.77; Net Income $86,544.81. Restaurant equipment to convey with the sale is valued at $17,025.</a:t>
            </a:r>
          </a:p>
        </p:txBody>
      </p:sp>
      <p:sp>
        <p:nvSpPr>
          <p:cNvPr id="13" name="Title 1"/>
          <p:cNvSpPr txBox="1">
            <a:spLocks/>
          </p:cNvSpPr>
          <p:nvPr/>
        </p:nvSpPr>
        <p:spPr>
          <a:xfrm>
            <a:off x="0" y="2840698"/>
            <a:ext cx="7315199" cy="68166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b="1" dirty="0">
                <a:latin typeface="Trebuchet MS" panose="020B0603020202020204" pitchFamily="34" charset="0"/>
              </a:rPr>
              <a:t>978 S Live Oak Dr</a:t>
            </a:r>
          </a:p>
          <a:p>
            <a:r>
              <a:rPr lang="en-US" sz="1500" dirty="0">
                <a:latin typeface="Trebuchet MS" panose="020B0603020202020204" pitchFamily="34" charset="0"/>
              </a:rPr>
              <a:t>Moncks Corner, SC, 29461 | MLS 30654347 | $950,000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17501" y="8220670"/>
            <a:ext cx="572750"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915177" y="8220670"/>
            <a:ext cx="4485017" cy="892552"/>
          </a:xfrm>
          <a:prstGeom prst="rect">
            <a:avLst/>
          </a:prstGeom>
        </p:spPr>
        <p:txBody>
          <a:bodyPr wrap="square">
            <a:spAutoFit/>
          </a:bodyPr>
          <a:lstStyle/>
          <a:p>
            <a:r>
              <a:rPr lang="en-US" b="1" dirty="0">
                <a:solidFill>
                  <a:srgbClr val="CDD9E0"/>
                </a:solidFill>
                <a:latin typeface="Trebuchet MS" panose="020B0603020202020204" pitchFamily="34" charset="0"/>
              </a:rPr>
              <a:t>Barnwell Cuthbert</a:t>
            </a:r>
          </a:p>
          <a:p>
            <a:r>
              <a:rPr lang="en-US" dirty="0">
                <a:solidFill>
                  <a:srgbClr val="CDD9E0"/>
                </a:solidFill>
                <a:latin typeface="Trebuchet MS" panose="020B0603020202020204" pitchFamily="34" charset="0"/>
              </a:rPr>
              <a:t>(843) 509-9092 </a:t>
            </a:r>
          </a:p>
          <a:p>
            <a:r>
              <a:rPr lang="en-US" sz="1600" dirty="0">
                <a:solidFill>
                  <a:srgbClr val="CDD9E0"/>
                </a:solidFill>
                <a:latin typeface="Trebuchet MS" panose="020B0603020202020204" pitchFamily="34" charset="0"/>
              </a:rPr>
              <a:t>barnwell.cuthbert@carolinaone.com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579664" y="12266904"/>
            <a:ext cx="354539" cy="243949"/>
          </a:xfrm>
          <a:prstGeom prst="rect">
            <a:avLst/>
          </a:prstGeom>
          <a:effectLst>
            <a:outerShdw blurRad="12700" dist="12700" algn="ctr" rotWithShape="0">
              <a:schemeClr val="tx1">
                <a:alpha val="48000"/>
              </a:scheme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11151" y="5236414"/>
            <a:ext cx="2895600" cy="1405331"/>
          </a:xfrm>
          <a:prstGeom prst="rect">
            <a:avLst/>
          </a:prstGeom>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11151" y="6728542"/>
            <a:ext cx="2895600" cy="1405331"/>
          </a:xfrm>
          <a:prstGeom prst="rect">
            <a:avLst/>
          </a:prstGeom>
          <a:effectLst/>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08450" y="5236414"/>
            <a:ext cx="2895600" cy="1405330"/>
          </a:xfrm>
          <a:prstGeom prst="rect">
            <a:avLst/>
          </a:prstGeom>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08450" y="6728543"/>
            <a:ext cx="2895600" cy="1405330"/>
          </a:xfrm>
          <a:prstGeom prst="rect">
            <a:avLst/>
          </a:prstGeom>
          <a:effectLst/>
        </p:spPr>
      </p:pic>
      <p:sp>
        <p:nvSpPr>
          <p:cNvPr id="4" name="Rectangle 3">
            <a:extLst>
              <a:ext uri="{FF2B5EF4-FFF2-40B4-BE49-F238E27FC236}">
                <a16:creationId xmlns:a16="http://schemas.microsoft.com/office/drawing/2014/main" id="{382DE4A7-521B-460B-B882-CD306AD77FF9}"/>
              </a:ext>
            </a:extLst>
          </p:cNvPr>
          <p:cNvSpPr/>
          <p:nvPr/>
        </p:nvSpPr>
        <p:spPr>
          <a:xfrm>
            <a:off x="228600" y="-15240"/>
            <a:ext cx="6858000" cy="461665"/>
          </a:xfrm>
          <a:prstGeom prst="rect">
            <a:avLst/>
          </a:prstGeom>
        </p:spPr>
        <p:txBody>
          <a:bodyPr wrap="square">
            <a:spAutoFit/>
          </a:bodyPr>
          <a:lstStyle/>
          <a:p>
            <a:pPr algn="ctr"/>
            <a:r>
              <a:rPr lang="en-US" sz="2400" i="1" dirty="0">
                <a:solidFill>
                  <a:srgbClr val="00263D"/>
                </a:solidFill>
                <a:effectLst>
                  <a:outerShdw blurRad="38100" dist="38100" dir="2700000" algn="tl">
                    <a:srgbClr val="000000">
                      <a:alpha val="43137"/>
                    </a:srgbClr>
                  </a:outerShdw>
                </a:effectLst>
                <a:latin typeface="Trebuchet MS" panose="020B0603020202020204" pitchFamily="34" charset="0"/>
              </a:rPr>
              <a:t>Multi Family + Food Truck Kitchen!</a:t>
            </a:r>
          </a:p>
        </p:txBody>
      </p:sp>
      <p:pic>
        <p:nvPicPr>
          <p:cNvPr id="5" name="Picture 2" descr="Related image">
            <a:extLst>
              <a:ext uri="{FF2B5EF4-FFF2-40B4-BE49-F238E27FC236}">
                <a16:creationId xmlns:a16="http://schemas.microsoft.com/office/drawing/2014/main" id="{14CEC61F-528F-4217-BAF8-0558E35B09CB}"/>
              </a:ext>
            </a:extLst>
          </p:cNvPr>
          <p:cNvPicPr>
            <a:picLocks noChangeAspect="1" noChangeArrowheads="1"/>
          </p:cNvPicPr>
          <p:nvPr/>
        </p:nvPicPr>
        <p:blipFill>
          <a:blip r:embed="rId9" cstate="print">
            <a:lum bright="70000" contrast="-70000"/>
            <a:extLst>
              <a:ext uri="{28A0092B-C50C-407E-A947-70E740481C1C}">
                <a14:useLocalDpi xmlns:a14="http://schemas.microsoft.com/office/drawing/2010/main" val="0"/>
              </a:ext>
            </a:extLst>
          </a:blip>
          <a:srcRect/>
          <a:stretch>
            <a:fillRect/>
          </a:stretch>
        </p:blipFill>
        <p:spPr bwMode="auto">
          <a:xfrm>
            <a:off x="5042602" y="8220670"/>
            <a:ext cx="1967798" cy="45049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6A0CA032-BED6-4E1F-95DA-14099519FD17}"/>
              </a:ext>
            </a:extLst>
          </p:cNvPr>
          <p:cNvSpPr/>
          <p:nvPr/>
        </p:nvSpPr>
        <p:spPr>
          <a:xfrm>
            <a:off x="4953000" y="8729246"/>
            <a:ext cx="2103348" cy="338554"/>
          </a:xfrm>
          <a:prstGeom prst="rect">
            <a:avLst/>
          </a:prstGeom>
        </p:spPr>
        <p:txBody>
          <a:bodyPr wrap="square">
            <a:spAutoFit/>
          </a:bodyPr>
          <a:lstStyle/>
          <a:p>
            <a:pPr algn="r"/>
            <a:r>
              <a:rPr lang="en-US" sz="800" dirty="0">
                <a:solidFill>
                  <a:srgbClr val="CDD9E0"/>
                </a:solidFill>
                <a:latin typeface="Trebuchet MS" panose="020B0603020202020204" pitchFamily="34" charset="0"/>
              </a:rPr>
              <a:t>191 Rutledge Ave</a:t>
            </a:r>
          </a:p>
          <a:p>
            <a:pPr algn="r"/>
            <a:r>
              <a:rPr lang="en-US" sz="800" dirty="0">
                <a:solidFill>
                  <a:srgbClr val="CDD9E0"/>
                </a:solidFill>
                <a:latin typeface="Trebuchet MS" panose="020B0603020202020204" pitchFamily="34" charset="0"/>
              </a:rPr>
              <a:t>Charleston, SC 29403</a:t>
            </a:r>
          </a:p>
        </p:txBody>
      </p:sp>
    </p:spTree>
    <p:extLst>
      <p:ext uri="{BB962C8B-B14F-4D97-AF65-F5344CB8AC3E}">
        <p14:creationId xmlns:p14="http://schemas.microsoft.com/office/powerpoint/2010/main" val="161914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1203</TotalTime>
  <Words>281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Corbel</vt:lpstr>
      <vt:lpstr>Trebuchet MS</vt:lpstr>
      <vt:lpstr>Wingdings</vt:lpstr>
      <vt:lpstr>Banded</vt:lpstr>
      <vt:lpstr>Why wait for new construction? This Park Circle area home is LESS THAN 2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58</cp:revision>
  <dcterms:created xsi:type="dcterms:W3CDTF">2006-08-16T00:00:00Z</dcterms:created>
  <dcterms:modified xsi:type="dcterms:W3CDTF">2020-12-17T00:14:33Z</dcterms:modified>
</cp:coreProperties>
</file>