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1050" y="-505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7"/>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379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226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72062" y="591397"/>
            <a:ext cx="1573054"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0046" y="591397"/>
            <a:ext cx="4584858"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595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993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50082" y="4263181"/>
            <a:ext cx="699516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63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0044" y="3441277"/>
            <a:ext cx="3078956"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66160" y="3441277"/>
            <a:ext cx="3078957"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207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2802"/>
            <a:ext cx="740664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5" y="2251499"/>
            <a:ext cx="3637598"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180525" y="3189817"/>
            <a:ext cx="3637598"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560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662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456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2707482"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217544" y="400475"/>
            <a:ext cx="4600576"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0" y="2104815"/>
            <a:ext cx="2707482"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726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0"/>
            <a:ext cx="493776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613059" y="898737"/>
            <a:ext cx="493776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613059" y="7872096"/>
            <a:ext cx="493776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784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50"/>
            <a:ext cx="192024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8/13/2020</a:t>
            </a:fld>
            <a:endParaRPr lang="en-US"/>
          </a:p>
        </p:txBody>
      </p:sp>
      <p:sp>
        <p:nvSpPr>
          <p:cNvPr id="5" name="Footer Placeholder 4"/>
          <p:cNvSpPr>
            <a:spLocks noGrp="1"/>
          </p:cNvSpPr>
          <p:nvPr>
            <p:ph type="ftr" sz="quarter" idx="3"/>
          </p:nvPr>
        </p:nvSpPr>
        <p:spPr>
          <a:xfrm>
            <a:off x="2811780" y="9322650"/>
            <a:ext cx="260604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50"/>
            <a:ext cx="192024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11045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microsoft.com/office/2007/relationships/hdphoto" Target="../media/hdphoto1.wdp"/><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image" Target="../media/image1.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hyperlink" Target="http://www.charlestonvirtualhomes.com/2200356" TargetMode="External"/><Relationship Id="rId9" Type="http://schemas.openxmlformats.org/officeDocument/2006/relationships/image" Target="../media/image6.pn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36000" r="-36000"/>
          </a:stretch>
        </a:blipFill>
        <a:effectLst/>
      </p:bgPr>
    </p:bg>
    <p:spTree>
      <p:nvGrpSpPr>
        <p:cNvPr id="1" name=""/>
        <p:cNvGrpSpPr/>
        <p:nvPr/>
      </p:nvGrpSpPr>
      <p:grpSpPr>
        <a:xfrm>
          <a:off x="0" y="0"/>
          <a:ext cx="0" cy="0"/>
          <a:chOff x="0" y="0"/>
          <a:chExt cx="0" cy="0"/>
        </a:xfrm>
      </p:grpSpPr>
      <p:sp>
        <p:nvSpPr>
          <p:cNvPr id="8" name="Rectangle 7"/>
          <p:cNvSpPr/>
          <p:nvPr/>
        </p:nvSpPr>
        <p:spPr>
          <a:xfrm>
            <a:off x="0" y="5867400"/>
            <a:ext cx="8229600" cy="2246769"/>
          </a:xfrm>
          <a:prstGeom prst="rect">
            <a:avLst/>
          </a:prstGeom>
        </p:spPr>
        <p:txBody>
          <a:bodyPr wrap="square" numCol="1">
            <a:spAutoFit/>
          </a:bodyPr>
          <a:lstStyle/>
          <a:p>
            <a:pPr algn="ctr"/>
            <a:r>
              <a:rPr lang="en-US" sz="1400" dirty="0">
                <a:latin typeface="Cambria" panose="02040503050406030204" pitchFamily="18" charset="0"/>
              </a:rPr>
              <a:t>This like new home in coveted Coosaw Preserve is move in ready! It is centrally located to shopping and in the heart of the prized DD2 school district. Upon entering the home you are greeted by beautiful floating hardwood floors and an abundance of natural light. The spacious downstairs living area features an eat in dining space, modern kitchen, and large family room. The kitchen features energy efficient GE appliances and is flanked by a half guest bath. Upstairs there are three substantial bedrooms with a large shared bath and a loft area, perfect for exercise equipment or indoor play area! Also upstairs is the laundry room and lovely master bedroom/bath, complete with a walk in closet. Off the back of the home is a screened in porch with cable television connection as well as a patio.</a:t>
            </a:r>
          </a:p>
          <a:p>
            <a:pPr algn="ctr"/>
            <a:endParaRPr lang="en-US" sz="1400" dirty="0">
              <a:latin typeface="Cambria" panose="02040503050406030204" pitchFamily="18" charset="0"/>
            </a:endParaRPr>
          </a:p>
          <a:p>
            <a:pPr algn="ctr"/>
            <a:r>
              <a:rPr lang="en-US" sz="1400" dirty="0">
                <a:latin typeface="Cambria" panose="02040503050406030204" pitchFamily="18" charset="0"/>
              </a:rPr>
              <a:t>Matterport Tour: </a:t>
            </a:r>
            <a:r>
              <a:rPr lang="en-US" sz="1400" dirty="0">
                <a:latin typeface="Cambria" panose="02040503050406030204" pitchFamily="18" charset="0"/>
                <a:hlinkClick r:id="rId4"/>
              </a:rPr>
              <a:t>http://www.charlestonvirtualhomes.com/2200356</a:t>
            </a:r>
            <a:r>
              <a:rPr lang="en-US" sz="1400" dirty="0">
                <a:latin typeface="Cambria" panose="02040503050406030204" pitchFamily="18" charset="0"/>
              </a:rPr>
              <a:t> </a:t>
            </a: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b="8359"/>
          <a:stretch/>
        </p:blipFill>
        <p:spPr>
          <a:xfrm>
            <a:off x="0" y="0"/>
            <a:ext cx="8229600" cy="5029200"/>
          </a:xfrm>
          <a:prstGeom prst="rect">
            <a:avLst/>
          </a:prstGeom>
          <a:ln>
            <a:noFill/>
          </a:ln>
          <a:effectLst/>
        </p:spPr>
      </p:pic>
      <p:sp>
        <p:nvSpPr>
          <p:cNvPr id="2" name="Title 1"/>
          <p:cNvSpPr>
            <a:spLocks noGrp="1"/>
          </p:cNvSpPr>
          <p:nvPr>
            <p:ph type="ctrTitle"/>
          </p:nvPr>
        </p:nvSpPr>
        <p:spPr>
          <a:xfrm>
            <a:off x="239630" y="5029200"/>
            <a:ext cx="7758285" cy="800100"/>
          </a:xfrm>
        </p:spPr>
        <p:txBody>
          <a:bodyPr anchor="t">
            <a:noAutofit/>
          </a:bodyPr>
          <a:lstStyle/>
          <a:p>
            <a:r>
              <a:rPr lang="en-US" sz="2800" b="1" dirty="0">
                <a:solidFill>
                  <a:schemeClr val="bg1"/>
                </a:solidFill>
                <a:effectLst>
                  <a:outerShdw blurRad="38100" dist="38100" dir="2700000" algn="tl">
                    <a:srgbClr val="000000">
                      <a:alpha val="43137"/>
                    </a:srgbClr>
                  </a:outerShdw>
                </a:effectLst>
                <a:latin typeface="Cambria" panose="02040503050406030204" pitchFamily="18" charset="0"/>
              </a:rPr>
              <a:t>9806 Lone Cypress Lane</a:t>
            </a:r>
            <a:br>
              <a:rPr lang="en-US" sz="2400" b="1" dirty="0">
                <a:solidFill>
                  <a:schemeClr val="bg1"/>
                </a:solidFill>
                <a:effectLst>
                  <a:outerShdw blurRad="38100" dist="38100" dir="2700000" algn="tl">
                    <a:srgbClr val="000000">
                      <a:alpha val="43137"/>
                    </a:srgbClr>
                  </a:outerShdw>
                </a:effectLst>
                <a:latin typeface="Cambria" panose="02040503050406030204" pitchFamily="18" charset="0"/>
              </a:rPr>
            </a:br>
            <a:r>
              <a:rPr lang="en-US" sz="2000" dirty="0">
                <a:solidFill>
                  <a:schemeClr val="bg1"/>
                </a:solidFill>
                <a:effectLst>
                  <a:outerShdw blurRad="38100" dist="38100" dir="2700000" algn="tl">
                    <a:srgbClr val="000000">
                      <a:alpha val="43137"/>
                    </a:srgbClr>
                  </a:outerShdw>
                </a:effectLst>
                <a:latin typeface="Cambria" panose="02040503050406030204" pitchFamily="18" charset="0"/>
              </a:rPr>
              <a:t>Coosaw Preserve ~ Ladson, SC 29456 ~ MLS# 20021070 ~ $285,000</a:t>
            </a:r>
            <a:endParaRPr lang="en-US" sz="16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sp>
        <p:nvSpPr>
          <p:cNvPr id="18" name="Rectangle 17"/>
          <p:cNvSpPr/>
          <p:nvPr/>
        </p:nvSpPr>
        <p:spPr>
          <a:xfrm>
            <a:off x="228600" y="9220200"/>
            <a:ext cx="7772400" cy="846386"/>
          </a:xfrm>
          <a:prstGeom prst="rect">
            <a:avLst/>
          </a:prstGeom>
        </p:spPr>
        <p:txBody>
          <a:bodyPr wrap="square" anchor="ctr">
            <a:spAutoFit/>
          </a:bodyPr>
          <a:lstStyle/>
          <a:p>
            <a:r>
              <a:rPr lang="pt-BR" sz="1600" b="1" dirty="0">
                <a:latin typeface="Cambria" panose="02040503050406030204" pitchFamily="18" charset="0"/>
              </a:rPr>
              <a:t>Chris Phillips</a:t>
            </a:r>
          </a:p>
          <a:p>
            <a:r>
              <a:rPr lang="pt-BR" sz="1100" dirty="0">
                <a:latin typeface="Cambria" panose="02040503050406030204" pitchFamily="18" charset="0"/>
              </a:rPr>
              <a:t>(843) 446-9199</a:t>
            </a:r>
          </a:p>
          <a:p>
            <a:r>
              <a:rPr lang="pt-BR" sz="1100" dirty="0">
                <a:latin typeface="Cambria" panose="02040503050406030204" pitchFamily="18" charset="0"/>
              </a:rPr>
              <a:t>chris.phillips@cbcarolinas.com </a:t>
            </a:r>
          </a:p>
          <a:p>
            <a:r>
              <a:rPr lang="pt-BR" sz="1100" dirty="0">
                <a:latin typeface="Cambria" panose="02040503050406030204" pitchFamily="18" charset="0"/>
              </a:rPr>
              <a:t>www. cbcarolinas.com</a:t>
            </a:r>
          </a:p>
        </p:txBody>
      </p:sp>
      <p:sp>
        <p:nvSpPr>
          <p:cNvPr id="6" name="Rectangle 5"/>
          <p:cNvSpPr/>
          <p:nvPr/>
        </p:nvSpPr>
        <p:spPr>
          <a:xfrm>
            <a:off x="239630" y="9274061"/>
            <a:ext cx="7761371" cy="738664"/>
          </a:xfrm>
          <a:prstGeom prst="rect">
            <a:avLst/>
          </a:prstGeom>
        </p:spPr>
        <p:txBody>
          <a:bodyPr wrap="square">
            <a:spAutoFit/>
          </a:bodyPr>
          <a:lstStyle/>
          <a:p>
            <a:pPr algn="r"/>
            <a:r>
              <a:rPr lang="en-US" sz="1050" dirty="0">
                <a:latin typeface="Cambria" panose="02040503050406030204" pitchFamily="18" charset="0"/>
              </a:rPr>
              <a:t>Coldwell Banker Residential Brokerage</a:t>
            </a:r>
          </a:p>
          <a:p>
            <a:pPr algn="r"/>
            <a:r>
              <a:rPr lang="en-US" sz="1050" dirty="0">
                <a:latin typeface="Cambria" panose="02040503050406030204" pitchFamily="18" charset="0"/>
              </a:rPr>
              <a:t>4969 Centre Pointe </a:t>
            </a:r>
            <a:r>
              <a:rPr lang="en-US" sz="1050" dirty="0" err="1">
                <a:latin typeface="Cambria" panose="02040503050406030204" pitchFamily="18" charset="0"/>
              </a:rPr>
              <a:t>Dr</a:t>
            </a:r>
            <a:endParaRPr lang="en-US" sz="1050" dirty="0">
              <a:latin typeface="Cambria" panose="02040503050406030204" pitchFamily="18" charset="0"/>
            </a:endParaRPr>
          </a:p>
          <a:p>
            <a:pPr algn="r"/>
            <a:r>
              <a:rPr lang="en-US" sz="1050" dirty="0">
                <a:latin typeface="Cambria" panose="02040503050406030204" pitchFamily="18" charset="0"/>
              </a:rPr>
              <a:t>Suite 203</a:t>
            </a:r>
          </a:p>
          <a:p>
            <a:pPr algn="r"/>
            <a:r>
              <a:rPr lang="en-US" sz="1050" dirty="0">
                <a:latin typeface="Cambria" panose="02040503050406030204" pitchFamily="18" charset="0"/>
              </a:rPr>
              <a:t>Charleston, SC 29418</a:t>
            </a:r>
            <a:endParaRPr lang="en-US" sz="900" dirty="0">
              <a:latin typeface="Cambria" panose="02040503050406030204" pitchFamily="18" charset="0"/>
            </a:endParaRPr>
          </a:p>
        </p:txBody>
      </p:sp>
      <p:sp>
        <p:nvSpPr>
          <p:cNvPr id="5" name="Rectangle 4"/>
          <p:cNvSpPr/>
          <p:nvPr/>
        </p:nvSpPr>
        <p:spPr>
          <a:xfrm>
            <a:off x="228600" y="2"/>
            <a:ext cx="7772400" cy="954107"/>
          </a:xfrm>
          <a:prstGeom prst="rect">
            <a:avLst/>
          </a:prstGeom>
        </p:spPr>
        <p:txBody>
          <a:bodyPr wrap="square" anchor="t">
            <a:spAutoFit/>
          </a:bodyPr>
          <a:lstStyle/>
          <a:p>
            <a:pPr algn="r"/>
            <a:r>
              <a:rPr lang="en-US" sz="2800" b="1" i="1" dirty="0">
                <a:ln w="3175">
                  <a:solidFill>
                    <a:schemeClr val="bg1">
                      <a:lumMod val="75000"/>
                    </a:schemeClr>
                  </a:solidFill>
                </a:ln>
                <a:solidFill>
                  <a:schemeClr val="bg1"/>
                </a:solidFill>
                <a:effectLst>
                  <a:outerShdw blurRad="38100" dist="38100" dir="2700000" algn="tl">
                    <a:srgbClr val="000000">
                      <a:alpha val="43137"/>
                    </a:srgbClr>
                  </a:outerShdw>
                </a:effectLst>
                <a:latin typeface="Cambria" panose="02040503050406030204" pitchFamily="18" charset="0"/>
              </a:rPr>
              <a:t>Bring All Offers!</a:t>
            </a:r>
          </a:p>
          <a:p>
            <a:pPr algn="r"/>
            <a:r>
              <a:rPr lang="en-US" sz="2800" b="1" i="1" dirty="0">
                <a:ln w="3175">
                  <a:solidFill>
                    <a:schemeClr val="bg1">
                      <a:lumMod val="75000"/>
                    </a:schemeClr>
                  </a:solidFill>
                </a:ln>
                <a:solidFill>
                  <a:schemeClr val="bg1"/>
                </a:solidFill>
                <a:effectLst>
                  <a:outerShdw blurRad="38100" dist="38100" dir="2700000" algn="tl">
                    <a:srgbClr val="000000">
                      <a:alpha val="43137"/>
                    </a:srgbClr>
                  </a:outerShdw>
                </a:effectLst>
                <a:latin typeface="Cambria" panose="02040503050406030204" pitchFamily="18" charset="0"/>
              </a:rPr>
              <a:t>Like New Home!</a:t>
            </a:r>
            <a:endParaRPr lang="en-US" sz="2400" b="1" i="1" dirty="0">
              <a:ln w="3175">
                <a:solidFill>
                  <a:schemeClr val="bg1">
                    <a:lumMod val="75000"/>
                  </a:schemeClr>
                </a:solidFill>
              </a:ln>
              <a:solidFill>
                <a:schemeClr val="bg1"/>
              </a:solidFill>
              <a:effectLst>
                <a:outerShdw blurRad="38100" dist="38100" dir="2700000" algn="tl">
                  <a:srgbClr val="000000">
                    <a:alpha val="43137"/>
                  </a:srgbClr>
                </a:outerShdw>
              </a:effectLst>
              <a:latin typeface="Cambria" panose="02040503050406030204" pitchFamily="18" charset="0"/>
            </a:endParaRPr>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565740" y="8121023"/>
            <a:ext cx="1435260" cy="956840"/>
          </a:xfrm>
          <a:prstGeom prst="rect">
            <a:avLst/>
          </a:prstGeom>
          <a:ln>
            <a:noFill/>
          </a:ln>
          <a:effec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397171" y="8120968"/>
            <a:ext cx="1435261" cy="956936"/>
          </a:xfrm>
          <a:prstGeom prst="rect">
            <a:avLst/>
          </a:prstGeom>
          <a:ln>
            <a:noFill/>
          </a:ln>
          <a:effectLst/>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28600" y="8120923"/>
            <a:ext cx="1435260" cy="957015"/>
          </a:xfrm>
          <a:prstGeom prst="rect">
            <a:avLst/>
          </a:prstGeom>
          <a:ln>
            <a:noFill/>
          </a:ln>
          <a:effectLst/>
        </p:spPr>
      </p:pic>
      <p:pic>
        <p:nvPicPr>
          <p:cNvPr id="7" name="Picture 2"/>
          <p:cNvPicPr>
            <a:picLocks noChangeAspect="1" noChangeArrowheads="1"/>
          </p:cNvPicPr>
          <p:nvPr/>
        </p:nvPicPr>
        <p:blipFill>
          <a:blip r:embed="rId9">
            <a:extLst>
              <a:ext uri="{28A0092B-C50C-407E-A947-70E740481C1C}">
                <a14:useLocalDpi xmlns:a14="http://schemas.microsoft.com/office/drawing/2010/main" val="0"/>
              </a:ext>
            </a:extLst>
          </a:blip>
          <a:stretch/>
        </p:blipFill>
        <p:spPr bwMode="auto">
          <a:xfrm>
            <a:off x="3397170" y="8927938"/>
            <a:ext cx="1435262" cy="14352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812885" y="8121023"/>
            <a:ext cx="1435260" cy="956840"/>
          </a:xfrm>
          <a:prstGeom prst="rect">
            <a:avLst/>
          </a:prstGeom>
          <a:ln>
            <a:noFill/>
          </a:ln>
          <a:effectLst/>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467972" y="2382892"/>
            <a:ext cx="1216152" cy="810768"/>
          </a:xfrm>
          <a:prstGeom prst="rect">
            <a:avLst/>
          </a:prstGeom>
          <a:ln>
            <a:noFill/>
          </a:ln>
          <a:effectLst/>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467972" y="4045456"/>
            <a:ext cx="1216152" cy="810204"/>
          </a:xfrm>
          <a:prstGeom prst="rect">
            <a:avLst/>
          </a:prstGeom>
          <a:ln>
            <a:noFill/>
          </a:ln>
          <a:effectLst/>
        </p:spPr>
      </p:pic>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2467972" y="3214174"/>
            <a:ext cx="1216152" cy="810768"/>
          </a:xfrm>
          <a:prstGeom prst="rect">
            <a:avLst/>
          </a:prstGeom>
          <a:ln>
            <a:noFill/>
          </a:ln>
          <a:effectLst/>
        </p:spPr>
      </p:pic>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2467972" y="720328"/>
            <a:ext cx="1216152" cy="810768"/>
          </a:xfrm>
          <a:prstGeom prst="rect">
            <a:avLst/>
          </a:prstGeom>
          <a:ln>
            <a:noFill/>
          </a:ln>
          <a:effectLst/>
        </p:spPr>
      </p:pic>
      <p:pic>
        <p:nvPicPr>
          <p:cNvPr id="31" name="Picture 30"/>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2467972" y="1551610"/>
            <a:ext cx="1216152" cy="810768"/>
          </a:xfrm>
          <a:prstGeom prst="rect">
            <a:avLst/>
          </a:prstGeom>
          <a:ln>
            <a:noFill/>
          </a:ln>
          <a:effectLst/>
        </p:spPr>
      </p:pic>
      <p:pic>
        <p:nvPicPr>
          <p:cNvPr id="20" name="Picture 19">
            <a:extLst>
              <a:ext uri="{FF2B5EF4-FFF2-40B4-BE49-F238E27FC236}">
                <a16:creationId xmlns:a16="http://schemas.microsoft.com/office/drawing/2014/main" id="{4B0ABBF9-7088-4FDA-B344-703D1A8E531D}"/>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4981456" y="8120807"/>
            <a:ext cx="1435260" cy="957217"/>
          </a:xfrm>
          <a:prstGeom prst="rect">
            <a:avLst/>
          </a:prstGeom>
          <a:ln>
            <a:noFill/>
          </a:ln>
          <a:effectLst/>
        </p:spPr>
      </p:pic>
    </p:spTree>
    <p:extLst>
      <p:ext uri="{BB962C8B-B14F-4D97-AF65-F5344CB8AC3E}">
        <p14:creationId xmlns:p14="http://schemas.microsoft.com/office/powerpoint/2010/main" val="3252652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674</TotalTime>
  <Words>222</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Cambria</vt:lpstr>
      <vt:lpstr>Office Theme</vt:lpstr>
      <vt:lpstr>9806 Lone Cypress Lane Coosaw Preserve ~ Ladson, SC 29456 ~ MLS# 20021070 ~ $285,000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2601 Coral Vine Ct Seaside Farms Mt Pleasant MLS# 1412872 $475,000</dc:title>
  <dc:creator>CVH360</dc:creator>
  <cp:lastModifiedBy>A. Thomas Price</cp:lastModifiedBy>
  <cp:revision>82</cp:revision>
  <dcterms:created xsi:type="dcterms:W3CDTF">2006-08-16T00:00:00Z</dcterms:created>
  <dcterms:modified xsi:type="dcterms:W3CDTF">2020-08-13T10:58:58Z</dcterms:modified>
</cp:coreProperties>
</file>