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11/27/2018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09372" y="6126480"/>
            <a:ext cx="7553657" cy="2734568"/>
          </a:xfrm>
        </p:spPr>
        <p:txBody>
          <a:bodyPr anchor="ctr">
            <a:noAutofit/>
          </a:bodyPr>
          <a:lstStyle/>
          <a:p>
            <a:r>
              <a:rPr lang="en-US" sz="1400" b="1" i="1" dirty="0">
                <a:solidFill>
                  <a:schemeClr val="tx1">
                    <a:lumMod val="65000"/>
                    <a:lumOff val="35000"/>
                  </a:schemeClr>
                </a:solidFill>
                <a:latin typeface="Century Gothic" panose="020B0502020202020204" pitchFamily="34" charset="0"/>
                <a:cs typeface="Microsoft Sans Serif" panose="020B0604020202020204" pitchFamily="34" charset="0"/>
              </a:rPr>
              <a:t>Why wait to build.</a:t>
            </a:r>
          </a:p>
          <a:p>
            <a:r>
              <a:rPr lang="en-US" sz="1400" dirty="0">
                <a:solidFill>
                  <a:schemeClr val="tx1">
                    <a:lumMod val="65000"/>
                    <a:lumOff val="35000"/>
                  </a:schemeClr>
                </a:solidFill>
                <a:latin typeface="Century Gothic" panose="020B0502020202020204" pitchFamily="34" charset="0"/>
                <a:cs typeface="Microsoft Sans Serif" panose="020B0604020202020204" pitchFamily="34" charset="0"/>
              </a:rPr>
              <a:t>This beautifully decorated Hanover plan less than 2 years old is fully loaded with upgrades to include granite in kitchen, staggered cabinets, subway tile backsplash, stainless appliances w/fridge included. Open concept first floor with separate formal dining room and powder room. Upstairs is a huge loft, master suite plus 3 bedrooms and laundry room. Seller has added a composite deck in backyard, 6' privacy fence, Nest system, gutters, light fixtures and fans and newer paint. Transferable termite bond and builder's warranty transfer to new owner. Newer garage door opener equipment changed out to a quieter model. Pergola on back patio can convey. Award winning DD2 schools, close to Base, Boeing, Bosch, Airport, downtown Charleston, shopping and area beaches.</a:t>
            </a:r>
          </a:p>
        </p:txBody>
      </p:sp>
      <p:sp>
        <p:nvSpPr>
          <p:cNvPr id="4" name="Rectangle 3"/>
          <p:cNvSpPr/>
          <p:nvPr/>
        </p:nvSpPr>
        <p:spPr>
          <a:xfrm>
            <a:off x="0" y="9753600"/>
            <a:ext cx="77724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tx1">
                    <a:lumMod val="65000"/>
                    <a:lumOff val="35000"/>
                  </a:schemeClr>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of Summerville | 118 W Richardson Ave | Summerville, SC 29483</a:t>
            </a:r>
          </a:p>
        </p:txBody>
      </p:sp>
      <p:sp>
        <p:nvSpPr>
          <p:cNvPr id="5" name="Rectangle 4"/>
          <p:cNvSpPr/>
          <p:nvPr/>
        </p:nvSpPr>
        <p:spPr>
          <a:xfrm>
            <a:off x="3581401" y="8839200"/>
            <a:ext cx="3505199" cy="892552"/>
          </a:xfrm>
          <a:prstGeom prst="rect">
            <a:avLst/>
          </a:prstGeom>
        </p:spPr>
        <p:txBody>
          <a:bodyPr wrap="square">
            <a:spAutoFit/>
          </a:bodyPr>
          <a:lstStyle/>
          <a:p>
            <a:pPr algn="r"/>
            <a:r>
              <a:rPr lang="en-US" sz="1600" dirty="0">
                <a:latin typeface="Century Gothic" panose="020B0502020202020204" pitchFamily="34" charset="0"/>
                <a:ea typeface="Open Sans" panose="020B0606030504020204" pitchFamily="34" charset="0"/>
                <a:cs typeface="Microsoft Sans Serif" panose="020B0604020202020204" pitchFamily="34" charset="0"/>
              </a:rPr>
              <a:t>Beth Mandell</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M 843-900-1296 | O 843-871-2121 </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bmandell@century21properties.com</a:t>
            </a:r>
          </a:p>
          <a:p>
            <a:pPr algn="r"/>
            <a:r>
              <a:rPr lang="en-US" sz="1200" dirty="0">
                <a:solidFill>
                  <a:schemeClr val="tx1">
                    <a:lumMod val="75000"/>
                    <a:lumOff val="25000"/>
                  </a:schemeClr>
                </a:solidFill>
                <a:latin typeface="Century Gothic" panose="020B0502020202020204" pitchFamily="34" charset="0"/>
                <a:ea typeface="Open Sans" panose="020B0606030504020204" pitchFamily="34" charset="0"/>
                <a:cs typeface="Microsoft Sans Serif" panose="020B0604020202020204" pitchFamily="34" charset="0"/>
              </a:rPr>
              <a:t>www.bestcarolinahomedeals.com</a:t>
            </a:r>
          </a:p>
        </p:txBody>
      </p:sp>
      <p:grpSp>
        <p:nvGrpSpPr>
          <p:cNvPr id="9" name="Group 8">
            <a:extLst>
              <a:ext uri="{FF2B5EF4-FFF2-40B4-BE49-F238E27FC236}">
                <a16:creationId xmlns:a16="http://schemas.microsoft.com/office/drawing/2014/main" id="{04704E30-01AB-4A37-BD30-558E0935BED8}"/>
              </a:ext>
            </a:extLst>
          </p:cNvPr>
          <p:cNvGrpSpPr/>
          <p:nvPr/>
        </p:nvGrpSpPr>
        <p:grpSpPr>
          <a:xfrm>
            <a:off x="0" y="-7694"/>
            <a:ext cx="7772400" cy="677108"/>
            <a:chOff x="0" y="-7694"/>
            <a:chExt cx="7772400" cy="677108"/>
          </a:xfrm>
        </p:grpSpPr>
        <p:sp>
          <p:nvSpPr>
            <p:cNvPr id="6" name="Rectangle 5"/>
            <p:cNvSpPr/>
            <p:nvPr/>
          </p:nvSpPr>
          <p:spPr>
            <a:xfrm>
              <a:off x="0" y="36984"/>
              <a:ext cx="7772400" cy="587752"/>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7694"/>
              <a:ext cx="7772400" cy="677108"/>
            </a:xfrm>
            <a:prstGeom prst="rect">
              <a:avLst/>
            </a:prstGeom>
            <a:noFill/>
            <a:ln>
              <a:noFill/>
            </a:ln>
          </p:spPr>
          <p:txBody>
            <a:bodyPr wrap="square" anchor="ctr">
              <a:spAutoFit/>
            </a:bodyPr>
            <a:lstStyle/>
            <a:p>
              <a:pPr algn="ctr"/>
              <a:r>
                <a:rPr lang="en-US" sz="2100" b="1" dirty="0">
                  <a:solidFill>
                    <a:schemeClr val="bg1"/>
                  </a:solidFill>
                  <a:latin typeface="Century Gothic" panose="020B0502020202020204" pitchFamily="34" charset="0"/>
                </a:rPr>
                <a:t>9835 Black Tupelo Lane</a:t>
              </a:r>
            </a:p>
            <a:p>
              <a:pPr algn="ctr"/>
              <a:r>
                <a:rPr lang="en-US" sz="1700" b="1" dirty="0">
                  <a:solidFill>
                    <a:schemeClr val="bg1"/>
                  </a:solidFill>
                  <a:latin typeface="Century Gothic" panose="020B0502020202020204" pitchFamily="34" charset="0"/>
                </a:rPr>
                <a:t>Coosaw Preserve | Ladson, SC 29456 | MLS# 18028007 | $294,990</a:t>
              </a:r>
            </a:p>
          </p:txBody>
        </p:sp>
      </p:gr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94615" y="9014392"/>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 name="Picture 2" descr="http://photos.flexmls.com/chs/20141006170353314199000000.jpg"/>
          <p:cNvPicPr>
            <a:picLocks noChangeAspect="1" noChangeArrowheads="1"/>
          </p:cNvPicPr>
          <p:nvPr/>
        </p:nvPicPr>
        <p:blipFill rotWithShape="1">
          <a:blip r:embed="rId3">
            <a:extLst>
              <a:ext uri="{28A0092B-C50C-407E-A947-70E740481C1C}">
                <a14:useLocalDpi xmlns:a14="http://schemas.microsoft.com/office/drawing/2010/main" val="0"/>
              </a:ext>
            </a:extLst>
          </a:blip>
          <a:srcRect t="12373"/>
          <a:stretch/>
        </p:blipFill>
        <p:spPr bwMode="auto">
          <a:xfrm>
            <a:off x="7086600" y="8879076"/>
            <a:ext cx="615899" cy="8128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rotWithShape="1">
          <a:blip r:embed="rId4">
            <a:extLst>
              <a:ext uri="{28A0092B-C50C-407E-A947-70E740481C1C}">
                <a14:useLocalDpi xmlns:a14="http://schemas.microsoft.com/office/drawing/2010/main" val="0"/>
              </a:ext>
            </a:extLst>
          </a:blip>
          <a:srcRect l="3046"/>
          <a:stretch/>
        </p:blipFill>
        <p:spPr>
          <a:xfrm>
            <a:off x="2065003" y="834398"/>
            <a:ext cx="5596319" cy="3840070"/>
          </a:xfrm>
          <a:prstGeom prst="rect">
            <a:avLst/>
          </a:prstGeom>
          <a:ln>
            <a:solidFill>
              <a:srgbClr val="BEAF87"/>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9370" y="3552804"/>
            <a:ext cx="1682496" cy="1121664"/>
          </a:xfrm>
          <a:prstGeom prst="rect">
            <a:avLst/>
          </a:prstGeom>
          <a:ln>
            <a:solidFill>
              <a:srgbClr val="BEAF87"/>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370" y="2193603"/>
            <a:ext cx="1682496" cy="1121664"/>
          </a:xfrm>
          <a:prstGeom prst="rect">
            <a:avLst/>
          </a:prstGeom>
          <a:ln>
            <a:solidFill>
              <a:srgbClr val="BEAF87"/>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370" y="4911827"/>
            <a:ext cx="1684202" cy="1122020"/>
          </a:xfrm>
          <a:prstGeom prst="rect">
            <a:avLst/>
          </a:prstGeom>
          <a:ln>
            <a:solidFill>
              <a:srgbClr val="BEAF87"/>
            </a:solidFill>
          </a:ln>
        </p:spPr>
      </p:pic>
      <p:pic>
        <p:nvPicPr>
          <p:cNvPr id="16" name="Picture 1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09370" y="834788"/>
            <a:ext cx="1682496" cy="1120883"/>
          </a:xfrm>
          <a:prstGeom prst="rect">
            <a:avLst/>
          </a:prstGeom>
          <a:ln>
            <a:solidFill>
              <a:srgbClr val="BEAF87"/>
            </a:solidFill>
          </a:ln>
        </p:spPr>
      </p:pic>
      <p:pic>
        <p:nvPicPr>
          <p:cNvPr id="17" name="Picture 1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24475" y="4912606"/>
            <a:ext cx="1684202" cy="1120462"/>
          </a:xfrm>
          <a:prstGeom prst="rect">
            <a:avLst/>
          </a:prstGeom>
          <a:ln>
            <a:solidFill>
              <a:srgbClr val="BEAF87"/>
            </a:solidFill>
          </a:ln>
        </p:spPr>
      </p:pic>
      <p:pic>
        <p:nvPicPr>
          <p:cNvPr id="18" name="Picture 17"/>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980532" y="4912005"/>
            <a:ext cx="1682496" cy="1121664"/>
          </a:xfrm>
          <a:prstGeom prst="rect">
            <a:avLst/>
          </a:prstGeom>
          <a:ln>
            <a:solidFill>
              <a:srgbClr val="BEAF87"/>
            </a:solidFill>
          </a:ln>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067776" y="4912395"/>
            <a:ext cx="1682496" cy="1120883"/>
          </a:xfrm>
          <a:prstGeom prst="rect">
            <a:avLst/>
          </a:prstGeom>
          <a:ln>
            <a:solidFill>
              <a:srgbClr val="BEAF87"/>
            </a:solidFill>
          </a:ln>
        </p:spPr>
      </p:pic>
      <p:sp>
        <p:nvSpPr>
          <p:cNvPr id="14" name="Rectangle 13"/>
          <p:cNvSpPr/>
          <p:nvPr/>
        </p:nvSpPr>
        <p:spPr>
          <a:xfrm>
            <a:off x="2065003" y="834398"/>
            <a:ext cx="5596318" cy="584775"/>
          </a:xfrm>
          <a:prstGeom prst="rect">
            <a:avLst/>
          </a:prstGeom>
        </p:spPr>
        <p:txBody>
          <a:bodyPr wrap="square">
            <a:spAutoFit/>
          </a:bodyPr>
          <a:lstStyle/>
          <a:p>
            <a:pPr algn="r"/>
            <a:r>
              <a:rPr lang="en-US" sz="1600" b="1" i="1" dirty="0">
                <a:effectLst>
                  <a:outerShdw blurRad="38100" dist="38100" dir="2700000" algn="tl">
                    <a:srgbClr val="000000">
                      <a:alpha val="43137"/>
                    </a:srgbClr>
                  </a:outerShdw>
                </a:effectLst>
                <a:latin typeface="Century Gothic" panose="020B0502020202020204" pitchFamily="34" charset="0"/>
              </a:rPr>
              <a:t>New Price! Seller says Bring All Offers!</a:t>
            </a:r>
          </a:p>
          <a:p>
            <a:pPr algn="r"/>
            <a:r>
              <a:rPr lang="en-US" sz="1600" b="1" i="1" dirty="0">
                <a:effectLst>
                  <a:outerShdw blurRad="38100" dist="38100" dir="2700000" algn="tl">
                    <a:srgbClr val="000000">
                      <a:alpha val="43137"/>
                    </a:srgbClr>
                  </a:outerShdw>
                </a:effectLst>
                <a:latin typeface="Century Gothic" panose="020B0502020202020204" pitchFamily="34" charset="0"/>
              </a:rPr>
              <a:t>Priced below New Construction!!!</a:t>
            </a:r>
          </a:p>
        </p:txBody>
      </p:sp>
      <p:sp>
        <p:nvSpPr>
          <p:cNvPr id="20" name="Rectangle 19">
            <a:extLst>
              <a:ext uri="{FF2B5EF4-FFF2-40B4-BE49-F238E27FC236}">
                <a16:creationId xmlns:a16="http://schemas.microsoft.com/office/drawing/2014/main" id="{91776D50-BC68-441D-BE1E-5701DA4A74AD}"/>
              </a:ext>
            </a:extLst>
          </p:cNvPr>
          <p:cNvSpPr/>
          <p:nvPr/>
        </p:nvSpPr>
        <p:spPr>
          <a:xfrm>
            <a:off x="2065003" y="4305136"/>
            <a:ext cx="5596318" cy="369332"/>
          </a:xfrm>
          <a:prstGeom prst="rect">
            <a:avLst/>
          </a:prstGeom>
        </p:spPr>
        <p:txBody>
          <a:bodyPr wrap="square">
            <a:spAutoFit/>
          </a:bodyPr>
          <a:lstStyle/>
          <a:p>
            <a:pPr algn="ctr"/>
            <a:r>
              <a:rPr lang="en-US" sz="1800" b="1" i="1" dirty="0">
                <a:effectLst>
                  <a:outerShdw blurRad="38100" dist="38100" dir="2700000" algn="tl">
                    <a:srgbClr val="000000">
                      <a:alpha val="43137"/>
                    </a:srgbClr>
                  </a:outerShdw>
                </a:effectLst>
                <a:highlight>
                  <a:srgbClr val="FFFF00"/>
                </a:highlight>
                <a:latin typeface="Century Gothic" panose="020B0502020202020204" pitchFamily="34" charset="0"/>
              </a:rPr>
              <a:t>First 10 Agents To Show Receive A $25 VISA Card</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224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Microsoft Sans Serif</vt:lpstr>
      <vt:lpstr>Open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49</cp:revision>
  <dcterms:created xsi:type="dcterms:W3CDTF">2006-08-16T00:00:00Z</dcterms:created>
  <dcterms:modified xsi:type="dcterms:W3CDTF">2018-11-27T14:11:18Z</dcterms:modified>
</cp:coreProperties>
</file>