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7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2" y="-64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074" y="609599"/>
            <a:ext cx="4279052" cy="3209287"/>
          </a:xfrm>
          <a:prstGeom prst="rect">
            <a:avLst/>
          </a:prstGeom>
          <a:ln w="3175">
            <a:noFill/>
          </a:ln>
          <a:effectLst>
            <a:outerShdw blurRad="50800" dist="38100" dir="2700000" algn="tl" rotWithShape="0">
              <a:prstClr val="black">
                <a:alpha val="40000"/>
              </a:prstClr>
            </a:outerShdw>
          </a:effectLst>
        </p:spPr>
      </p:pic>
      <p:sp>
        <p:nvSpPr>
          <p:cNvPr id="21" name="Rectangle 20"/>
          <p:cNvSpPr/>
          <p:nvPr/>
        </p:nvSpPr>
        <p:spPr>
          <a:xfrm>
            <a:off x="7485869" y="7474588"/>
            <a:ext cx="819932"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8" y="4867911"/>
            <a:ext cx="7316917" cy="2978677"/>
          </a:xfrm>
        </p:spPr>
        <p:txBody>
          <a:bodyPr anchor="ctr">
            <a:noAutofit/>
          </a:bodyPr>
          <a:lstStyle/>
          <a:p>
            <a:r>
              <a:rPr lang="en-US" sz="1400" dirty="0">
                <a:solidFill>
                  <a:sysClr val="windowText" lastClr="000000"/>
                </a:solidFill>
                <a:latin typeface="Arial" panose="020B0604020202020204" pitchFamily="34" charset="0"/>
                <a:cs typeface="Arial" panose="020B0604020202020204" pitchFamily="34" charset="0"/>
              </a:rPr>
              <a:t>CHARMING HISTORIC HOME IN PERFECT SOUTH OF BROAD LOCATION ON LITTLE LAMBOLL. MOVE IN CONDITION WITH OFF STREET PARKING. BEAUTIFUL LIGHT AND OPEN FLOOR PLAN SET THIS 1810 HOME APART. IT IS A PERFECT PIED A TERRE WITH ONE BEDROOM, A SITTING ROOM, BATH AND SCREENED PORCH UPSTAIRS; LIVING ROOM, DINING ROOM AND KITCHEN DOWNSTAIRS. </a:t>
            </a:r>
          </a:p>
          <a:p>
            <a:endParaRPr lang="en-US" sz="1400" dirty="0">
              <a:solidFill>
                <a:sysClr val="windowText" lastClr="000000"/>
              </a:solidFill>
              <a:latin typeface="Arial" panose="020B0604020202020204" pitchFamily="34" charset="0"/>
              <a:cs typeface="Arial" panose="020B0604020202020204" pitchFamily="34" charset="0"/>
            </a:endParaRPr>
          </a:p>
          <a:p>
            <a:r>
              <a:rPr lang="en-US" sz="1400" dirty="0">
                <a:solidFill>
                  <a:sysClr val="windowText" lastClr="000000"/>
                </a:solidFill>
                <a:latin typeface="Arial" panose="020B0604020202020204" pitchFamily="34" charset="0"/>
                <a:cs typeface="Arial" panose="020B0604020202020204" pitchFamily="34" charset="0"/>
              </a:rPr>
              <a:t>LOW MAINTENANCE BRICK AND STUCCO EXTERIOR WITH ALL NEW WORKING SHUTTERS. NEW GRANITE COUNTERTOPS IN KITCHEN AND BATH. THERE ARE THREE OLDER MINI-SPLIT HVAC UNITS. ONE BLOCK FROM THE BATTERY AND WALKING DISTANCE TO DOWNTOWN SHOPS, RESTAURANTS AND ENTERTAINMENT.</a:t>
            </a:r>
          </a:p>
        </p:txBody>
      </p:sp>
      <p:sp>
        <p:nvSpPr>
          <p:cNvPr id="2" name="Title 1"/>
          <p:cNvSpPr>
            <a:spLocks noGrp="1"/>
          </p:cNvSpPr>
          <p:nvPr>
            <p:ph type="ctrTitle"/>
          </p:nvPr>
        </p:nvSpPr>
        <p:spPr>
          <a:xfrm>
            <a:off x="1144" y="3886200"/>
            <a:ext cx="7312912" cy="914400"/>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ysClr val="windowText" lastClr="000000"/>
                </a:solidFill>
                <a:effectLst/>
                <a:latin typeface="Arial" panose="020B0604020202020204" pitchFamily="34" charset="0"/>
                <a:cs typeface="Arial" panose="020B0604020202020204" pitchFamily="34" charset="0"/>
              </a:rPr>
              <a:t>9 </a:t>
            </a:r>
            <a:r>
              <a:rPr lang="en-US" sz="2400" cap="none" dirty="0" err="1">
                <a:ln w="3175" cmpd="sng">
                  <a:noFill/>
                  <a:prstDash val="solid"/>
                </a:ln>
                <a:solidFill>
                  <a:sysClr val="windowText" lastClr="000000"/>
                </a:solidFill>
                <a:effectLst/>
                <a:latin typeface="Arial" panose="020B0604020202020204" pitchFamily="34" charset="0"/>
                <a:cs typeface="Arial" panose="020B0604020202020204" pitchFamily="34" charset="0"/>
              </a:rPr>
              <a:t>Lamboll</a:t>
            </a:r>
            <a:r>
              <a:rPr lang="en-US" sz="2400" cap="none" dirty="0">
                <a:ln w="3175" cmpd="sng">
                  <a:noFill/>
                  <a:prstDash val="solid"/>
                </a:ln>
                <a:solidFill>
                  <a:sysClr val="windowText" lastClr="000000"/>
                </a:solidFill>
                <a:effectLst/>
                <a:latin typeface="Arial" panose="020B0604020202020204" pitchFamily="34" charset="0"/>
                <a:cs typeface="Arial" panose="020B0604020202020204" pitchFamily="34" charset="0"/>
              </a:rPr>
              <a:t> Street</a:t>
            </a:r>
            <a:br>
              <a:rPr lang="en-US" sz="2000" cap="none" dirty="0">
                <a:ln w="3175" cmpd="sng">
                  <a:noFill/>
                  <a:prstDash val="solid"/>
                </a:ln>
                <a:solidFill>
                  <a:sysClr val="windowText" lastClr="000000"/>
                </a:solidFill>
                <a:effectLst/>
                <a:latin typeface="Arial" panose="020B0604020202020204" pitchFamily="34" charset="0"/>
                <a:cs typeface="Arial" panose="020B0604020202020204" pitchFamily="34" charset="0"/>
              </a:rPr>
            </a:br>
            <a:r>
              <a:rPr lang="en-US" sz="1600" cap="none" dirty="0">
                <a:ln w="3175" cmpd="sng">
                  <a:noFill/>
                  <a:prstDash val="solid"/>
                </a:ln>
                <a:solidFill>
                  <a:sysClr val="windowText" lastClr="000000"/>
                </a:solidFill>
                <a:effectLst/>
                <a:latin typeface="Arial" panose="020B0604020202020204" pitchFamily="34" charset="0"/>
                <a:cs typeface="Arial" panose="020B0604020202020204" pitchFamily="34" charset="0"/>
              </a:rPr>
              <a:t>South of Broad | Charleston, SC 29401</a:t>
            </a:r>
            <a:br>
              <a:rPr lang="en-US" sz="1600" cap="none" dirty="0">
                <a:ln w="3175" cmpd="sng">
                  <a:noFill/>
                  <a:prstDash val="solid"/>
                </a:ln>
                <a:solidFill>
                  <a:sysClr val="windowText" lastClr="000000"/>
                </a:solidFill>
                <a:effectLst/>
                <a:latin typeface="Arial" panose="020B0604020202020204" pitchFamily="34" charset="0"/>
                <a:cs typeface="Arial" panose="020B0604020202020204" pitchFamily="34" charset="0"/>
              </a:rPr>
            </a:br>
            <a:r>
              <a:rPr lang="en-US" sz="1600" cap="none" dirty="0">
                <a:ln w="3175" cmpd="sng">
                  <a:noFill/>
                  <a:prstDash val="solid"/>
                </a:ln>
                <a:solidFill>
                  <a:sysClr val="windowText" lastClr="000000"/>
                </a:solidFill>
                <a:effectLst/>
                <a:latin typeface="Arial" panose="020B0604020202020204" pitchFamily="34" charset="0"/>
                <a:cs typeface="Arial" panose="020B0604020202020204" pitchFamily="34" charset="0"/>
              </a:rPr>
              <a:t>MLS# 18001563 | $699,000</a:t>
            </a:r>
            <a:endParaRPr lang="en-US" sz="1400" cap="none" dirty="0">
              <a:ln w="3175" cmpd="sng">
                <a:noFill/>
                <a:prstDash val="solid"/>
              </a:ln>
              <a:solidFill>
                <a:sysClr val="windowText" lastClr="000000"/>
              </a:solidFill>
              <a:effectLst/>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167" y="9073896"/>
            <a:ext cx="792480" cy="908304"/>
          </a:xfrm>
          <a:prstGeom prst="rect">
            <a:avLst/>
          </a:prstGeom>
          <a:noFill/>
        </p:spPr>
      </p:pic>
      <p:sp>
        <p:nvSpPr>
          <p:cNvPr id="18" name="Rectangle 17"/>
          <p:cNvSpPr/>
          <p:nvPr/>
        </p:nvSpPr>
        <p:spPr>
          <a:xfrm>
            <a:off x="76200" y="9289703"/>
            <a:ext cx="1828800" cy="507831"/>
          </a:xfrm>
          <a:prstGeom prst="rect">
            <a:avLst/>
          </a:prstGeom>
          <a:noFill/>
        </p:spPr>
        <p:txBody>
          <a:bodyPr wrap="square">
            <a:spAutoFit/>
          </a:bodyPr>
          <a:lstStyle/>
          <a:p>
            <a:r>
              <a:rPr lang="en-US" sz="900" dirty="0">
                <a:solidFill>
                  <a:sysClr val="windowText" lastClr="000000"/>
                </a:solidFill>
                <a:latin typeface="Arial" panose="020B0604020202020204" pitchFamily="34" charset="0"/>
                <a:cs typeface="Arial" panose="020B0604020202020204" pitchFamily="34" charset="0"/>
              </a:rPr>
              <a:t>Arthur Ravenel Jr. Co.</a:t>
            </a:r>
          </a:p>
          <a:p>
            <a:r>
              <a:rPr lang="en-US" sz="900" dirty="0">
                <a:solidFill>
                  <a:sysClr val="windowText" lastClr="000000"/>
                </a:solidFill>
                <a:latin typeface="Arial" panose="020B0604020202020204" pitchFamily="34" charset="0"/>
                <a:cs typeface="Arial" panose="020B0604020202020204" pitchFamily="34" charset="0"/>
              </a:rPr>
              <a:t>105 Wappoo Creek Suite 4A</a:t>
            </a:r>
          </a:p>
          <a:p>
            <a:r>
              <a:rPr lang="en-US" sz="900" dirty="0">
                <a:solidFill>
                  <a:sysClr val="windowText" lastClr="000000"/>
                </a:solidFill>
                <a:latin typeface="Arial" panose="020B0604020202020204" pitchFamily="34" charset="0"/>
                <a:cs typeface="Arial" panose="020B0604020202020204" pitchFamily="34" charset="0"/>
              </a:rPr>
              <a:t>Charleston, SC 29412</a:t>
            </a:r>
          </a:p>
        </p:txBody>
      </p:sp>
      <p:sp>
        <p:nvSpPr>
          <p:cNvPr id="23" name="Rectangle 22"/>
          <p:cNvSpPr/>
          <p:nvPr/>
        </p:nvSpPr>
        <p:spPr>
          <a:xfrm>
            <a:off x="0" y="57062"/>
            <a:ext cx="7315200" cy="523220"/>
          </a:xfrm>
          <a:prstGeom prst="rect">
            <a:avLst/>
          </a:prstGeom>
        </p:spPr>
        <p:txBody>
          <a:bodyPr wrap="square" anchor="ctr">
            <a:spAutoFit/>
          </a:bodyPr>
          <a:lstStyle/>
          <a:p>
            <a:pPr algn="ctr"/>
            <a:r>
              <a:rPr lang="en-US" sz="2800" b="1" i="1" dirty="0">
                <a:ln w="3175">
                  <a:solidFill>
                    <a:schemeClr val="accent6">
                      <a:lumMod val="75000"/>
                    </a:schemeClr>
                  </a:solidFill>
                </a:ln>
                <a:solidFill>
                  <a:schemeClr val="accent6"/>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South of Broad for Under $700,000</a:t>
            </a:r>
          </a:p>
        </p:txBody>
      </p:sp>
      <p:sp>
        <p:nvSpPr>
          <p:cNvPr id="5" name="Rectangle 4"/>
          <p:cNvSpPr/>
          <p:nvPr/>
        </p:nvSpPr>
        <p:spPr>
          <a:xfrm>
            <a:off x="8610600" y="4688936"/>
            <a:ext cx="1334020" cy="400110"/>
          </a:xfrm>
          <a:prstGeom prst="rect">
            <a:avLst/>
          </a:prstGeom>
        </p:spPr>
        <p:txBody>
          <a:bodyPr wrap="none">
            <a:spAutoFit/>
          </a:bodyPr>
          <a:lstStyle/>
          <a:p>
            <a:r>
              <a:rPr lang="en-US" b="1" i="1" dirty="0">
                <a:ln w="10541" cmpd="sng">
                  <a:noFill/>
                  <a:prstDash val="solid"/>
                </a:ln>
                <a:solidFill>
                  <a:srgbClr val="FF0000"/>
                </a:solidFill>
                <a:latin typeface="Trebuchet MS" panose="020B0603020202020204" pitchFamily="34" charset="0"/>
              </a:rPr>
              <a:t>$550,000</a:t>
            </a:r>
            <a:endParaRPr lang="en-US" b="1" i="1" dirty="0">
              <a:solidFill>
                <a:srgbClr val="FF0000"/>
              </a:solidFill>
            </a:endParaRPr>
          </a:p>
        </p:txBody>
      </p:sp>
      <p:cxnSp>
        <p:nvCxnSpPr>
          <p:cNvPr id="7" name="Straight Connector 6"/>
          <p:cNvCxnSpPr/>
          <p:nvPr/>
        </p:nvCxnSpPr>
        <p:spPr>
          <a:xfrm flipV="1">
            <a:off x="8849935" y="5273478"/>
            <a:ext cx="855349" cy="527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17" y="9105037"/>
            <a:ext cx="7315200" cy="877163"/>
          </a:xfrm>
          <a:prstGeom prst="rect">
            <a:avLst/>
          </a:prstGeom>
          <a:noFill/>
        </p:spPr>
        <p:txBody>
          <a:bodyPr wrap="square">
            <a:spAutoFit/>
          </a:bodyPr>
          <a:lstStyle/>
          <a:p>
            <a:pPr algn="ctr"/>
            <a:r>
              <a:rPr lang="en-US" sz="1800" dirty="0">
                <a:solidFill>
                  <a:sysClr val="windowText" lastClr="000000"/>
                </a:solidFill>
                <a:latin typeface="Arial" panose="020B0604020202020204" pitchFamily="34" charset="0"/>
                <a:cs typeface="Arial" panose="020B0604020202020204" pitchFamily="34" charset="0"/>
              </a:rPr>
              <a:t>HEIDI RAVENEL</a:t>
            </a:r>
            <a:br>
              <a:rPr lang="en-US" sz="1800" dirty="0">
                <a:solidFill>
                  <a:sysClr val="windowText" lastClr="000000"/>
                </a:solidFill>
                <a:latin typeface="Arial" panose="020B0604020202020204" pitchFamily="34" charset="0"/>
                <a:cs typeface="Arial" panose="020B0604020202020204" pitchFamily="34" charset="0"/>
              </a:rPr>
            </a:br>
            <a:r>
              <a:rPr lang="en-US" sz="1100" dirty="0">
                <a:solidFill>
                  <a:sysClr val="windowText" lastClr="000000"/>
                </a:solidFill>
                <a:latin typeface="Arial" panose="020B0604020202020204" pitchFamily="34" charset="0"/>
                <a:cs typeface="Arial" panose="020B0604020202020204" pitchFamily="34" charset="0"/>
              </a:rPr>
              <a:t>REALTOR</a:t>
            </a:r>
            <a:br>
              <a:rPr lang="en-US" sz="1100" dirty="0">
                <a:solidFill>
                  <a:sysClr val="windowText" lastClr="000000"/>
                </a:solidFill>
                <a:latin typeface="Arial" panose="020B0604020202020204" pitchFamily="34" charset="0"/>
                <a:cs typeface="Arial" panose="020B0604020202020204" pitchFamily="34" charset="0"/>
              </a:rPr>
            </a:br>
            <a:r>
              <a:rPr lang="en-US" sz="1100" dirty="0">
                <a:solidFill>
                  <a:sysClr val="windowText" lastClr="000000"/>
                </a:solidFill>
                <a:latin typeface="Arial" panose="020B0604020202020204" pitchFamily="34" charset="0"/>
                <a:cs typeface="Arial" panose="020B0604020202020204" pitchFamily="34" charset="0"/>
              </a:rPr>
              <a:t>(843) 670-1166 | hravenel@arjrc.com</a:t>
            </a:r>
            <a:br>
              <a:rPr lang="en-US" sz="1100" dirty="0">
                <a:solidFill>
                  <a:sysClr val="windowText" lastClr="000000"/>
                </a:solidFill>
                <a:latin typeface="Arial" panose="020B0604020202020204" pitchFamily="34" charset="0"/>
                <a:cs typeface="Arial" panose="020B0604020202020204" pitchFamily="34" charset="0"/>
              </a:rPr>
            </a:br>
            <a:r>
              <a:rPr lang="en-US" sz="1100" dirty="0">
                <a:solidFill>
                  <a:sysClr val="windowText" lastClr="000000"/>
                </a:solidFill>
                <a:latin typeface="Arial" panose="020B0604020202020204" pitchFamily="34" charset="0"/>
                <a:cs typeface="Arial" panose="020B0604020202020204" pitchFamily="34" charset="0"/>
              </a:rPr>
              <a:t>www.ravenelrealestate.com/</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807" y="1757043"/>
            <a:ext cx="1219200" cy="914400"/>
          </a:xfrm>
          <a:prstGeom prst="rect">
            <a:avLst/>
          </a:prstGeom>
          <a:ln w="3175">
            <a:noFill/>
          </a:ln>
          <a:effectLst>
            <a:outerShdw blurRad="50800" dist="38100" dir="2700000" algn="tl" rotWithShape="0">
              <a:prstClr val="black">
                <a:alpha val="40000"/>
              </a:prstClr>
            </a:outerShdw>
          </a:effectLst>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09599"/>
            <a:ext cx="1219201" cy="914400"/>
          </a:xfrm>
          <a:prstGeom prst="rect">
            <a:avLst/>
          </a:prstGeom>
          <a:ln w="3175">
            <a:noFill/>
          </a:ln>
          <a:effectLst>
            <a:outerShdw blurRad="50800" dist="38100" dir="2700000" algn="tl" rotWithShape="0">
              <a:prstClr val="black">
                <a:alpha val="40000"/>
              </a:prstClr>
            </a:outerShdw>
          </a:effectLst>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2807" y="609599"/>
            <a:ext cx="1219201" cy="914400"/>
          </a:xfrm>
          <a:prstGeom prst="rect">
            <a:avLst/>
          </a:prstGeom>
          <a:ln w="3175">
            <a:noFill/>
          </a:ln>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2904488"/>
            <a:ext cx="1219201" cy="914400"/>
          </a:xfrm>
          <a:prstGeom prst="rect">
            <a:avLst/>
          </a:prstGeom>
          <a:ln w="3175">
            <a:no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1757043"/>
            <a:ext cx="1219200" cy="914400"/>
          </a:xfrm>
          <a:prstGeom prst="rect">
            <a:avLst/>
          </a:prstGeom>
          <a:ln w="3175">
            <a:noFill/>
          </a:ln>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2807" y="2904488"/>
            <a:ext cx="1219200" cy="914400"/>
          </a:xfrm>
          <a:prstGeom prst="rect">
            <a:avLst/>
          </a:prstGeom>
          <a:ln w="3175">
            <a:noFill/>
          </a:ln>
          <a:effectLst>
            <a:outerShdw blurRad="50800" dist="38100" dir="2700000" algn="tl" rotWithShape="0">
              <a:prstClr val="black">
                <a:alpha val="40000"/>
              </a:prstClr>
            </a:outerShdw>
          </a:effectLst>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7844150"/>
            <a:ext cx="1219199" cy="914400"/>
          </a:xfrm>
          <a:prstGeom prst="rect">
            <a:avLst/>
          </a:prstGeom>
          <a:ln>
            <a:noFill/>
          </a:ln>
          <a:effectLst>
            <a:outerShdw blurRad="50800" dist="38100" dir="2700000" algn="tl" rotWithShape="0">
              <a:prstClr val="black">
                <a:alpha val="40000"/>
              </a:prstClr>
            </a:outerShdw>
          </a:effectLst>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9501" y="7843588"/>
            <a:ext cx="1219201" cy="914400"/>
          </a:xfrm>
          <a:prstGeom prst="rect">
            <a:avLst/>
          </a:prstGeom>
          <a:ln>
            <a:noFill/>
          </a:ln>
          <a:effectLst>
            <a:outerShdw blurRad="50800" dist="38100" dir="2700000" algn="tl" rotWithShape="0">
              <a:prstClr val="black">
                <a:alpha val="40000"/>
              </a:prstClr>
            </a:outerShdw>
          </a:effectLst>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36153" y="7843588"/>
            <a:ext cx="1219201" cy="914400"/>
          </a:xfrm>
          <a:prstGeom prst="rect">
            <a:avLst/>
          </a:prstGeom>
          <a:ln>
            <a:noFill/>
          </a:ln>
          <a:effectLst>
            <a:outerShdw blurRad="50800" dist="38100" dir="2700000" algn="tl" rotWithShape="0">
              <a:prstClr val="black">
                <a:alpha val="40000"/>
              </a:prstClr>
            </a:outerShdw>
          </a:effectLst>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22807" y="7842742"/>
            <a:ext cx="1219201" cy="914400"/>
          </a:xfrm>
          <a:prstGeom prst="rect">
            <a:avLst/>
          </a:prstGeom>
          <a:ln>
            <a:noFill/>
          </a:ln>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62850" y="7843025"/>
            <a:ext cx="1219200" cy="9144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235</TotalTime>
  <Words>136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Lucida Sans</vt:lpstr>
      <vt:lpstr>Trebuchet MS</vt:lpstr>
      <vt:lpstr>Wingdings</vt:lpstr>
      <vt:lpstr>Wingdings 2</vt:lpstr>
      <vt:lpstr>Wingdings 3</vt:lpstr>
      <vt:lpstr>Apex</vt:lpstr>
      <vt:lpstr>9 Lamboll Street South of Broad | Charleston, SC 29401 MLS# 18001563 | $699,000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2018-05-02T12:05:08Z</dcterms:modified>
</cp:coreProperties>
</file>