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49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5/27/2020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750819" y="0"/>
            <a:ext cx="5478781" cy="3657600"/>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4353561"/>
            <a:ext cx="8229599" cy="3313933"/>
          </a:xfrm>
        </p:spPr>
        <p:txBody>
          <a:bodyPr anchor="ctr">
            <a:noAutofit/>
          </a:bodyPr>
          <a:lstStyle/>
          <a:p>
            <a:r>
              <a:rPr lang="en-US" sz="1400" dirty="0">
                <a:latin typeface="Century Gothic" panose="020B0502020202020204" pitchFamily="34" charset="0"/>
                <a:ea typeface="Verdana" panose="020B0604030504040204" pitchFamily="34" charset="0"/>
                <a:cs typeface="Verdana" panose="020B0604030504040204" pitchFamily="34" charset="0"/>
              </a:rPr>
              <a:t>Downtown Charleston is accessible in just a few minutes as is Porter </a:t>
            </a:r>
            <a:r>
              <a:rPr lang="en-US" sz="1400">
                <a:latin typeface="Century Gothic" panose="020B0502020202020204" pitchFamily="34" charset="0"/>
                <a:ea typeface="Verdana" panose="020B0604030504040204" pitchFamily="34" charset="0"/>
                <a:cs typeface="Verdana" panose="020B0604030504040204" pitchFamily="34" charset="0"/>
              </a:rPr>
              <a:t>Gaud School</a:t>
            </a:r>
            <a:r>
              <a:rPr lang="en-US" sz="1400" dirty="0">
                <a:latin typeface="Century Gothic" panose="020B0502020202020204" pitchFamily="34" charset="0"/>
                <a:ea typeface="Verdana" panose="020B0604030504040204" pitchFamily="34" charset="0"/>
                <a:cs typeface="Verdana" panose="020B0604030504040204" pitchFamily="34" charset="0"/>
              </a:rPr>
              <a:t>. Designed by renowned architect Darryl Cobb and custom built by </a:t>
            </a:r>
            <a:r>
              <a:rPr lang="en-US" sz="1400" dirty="0" err="1">
                <a:latin typeface="Century Gothic" panose="020B0502020202020204" pitchFamily="34" charset="0"/>
                <a:ea typeface="Verdana" panose="020B0604030504040204" pitchFamily="34" charset="0"/>
                <a:cs typeface="Verdana" panose="020B0604030504040204" pitchFamily="34" charset="0"/>
              </a:rPr>
              <a:t>Sintra</a:t>
            </a:r>
            <a:r>
              <a:rPr lang="en-US" sz="1400" dirty="0">
                <a:latin typeface="Century Gothic" panose="020B0502020202020204" pitchFamily="34" charset="0"/>
                <a:ea typeface="Verdana" panose="020B0604030504040204" pitchFamily="34" charset="0"/>
                <a:cs typeface="Verdana" panose="020B0604030504040204" pitchFamily="34" charset="0"/>
              </a:rPr>
              <a:t> Homes in 2007. This stately residence is ideal for capturing spectacular harbor views. 1st floor includes entry foyer, two </a:t>
            </a:r>
            <a:r>
              <a:rPr lang="en-US" sz="1400" dirty="0" err="1">
                <a:latin typeface="Century Gothic" panose="020B0502020202020204" pitchFamily="34" charset="0"/>
                <a:ea typeface="Verdana" panose="020B0604030504040204" pitchFamily="34" charset="0"/>
                <a:cs typeface="Verdana" panose="020B0604030504040204" pitchFamily="34" charset="0"/>
              </a:rPr>
              <a:t>en</a:t>
            </a:r>
            <a:r>
              <a:rPr lang="en-US" sz="1400" dirty="0">
                <a:latin typeface="Century Gothic" panose="020B0502020202020204" pitchFamily="34" charset="0"/>
                <a:ea typeface="Verdana" panose="020B0604030504040204" pitchFamily="34" charset="0"/>
                <a:cs typeface="Verdana" panose="020B0604030504040204" pitchFamily="34" charset="0"/>
              </a:rPr>
              <a:t> suite bedrooms w baths, study and a media room that opens up to a covered porch overlooking Ripley Cove. 2nd floor open floor plan includes gourmet kitchen w custom cabinetry, natural stone surfaces, Wolf range, Sub Zero refrigerator and Bosch dishwasher. The custom cabinetry is integrated with appliances. Living room is complete with handsome fireplace and leads to a covered porch with harbor and downtown skyline views. There is a study on the second floor that is adjacent to the powder room. 3rd floor is home to a master bedroom suite which includes a dramatic vaulted and white-washed paneled ceiling, custom closet system, porch overlooking the water and spa-like bathroom with beautiful tiles and European limestone finishes. Additionally, on this floor is the fourth </a:t>
            </a:r>
            <a:r>
              <a:rPr lang="en-US" sz="1400" dirty="0" err="1">
                <a:latin typeface="Century Gothic" panose="020B0502020202020204" pitchFamily="34" charset="0"/>
                <a:ea typeface="Verdana" panose="020B0604030504040204" pitchFamily="34" charset="0"/>
                <a:cs typeface="Verdana" panose="020B0604030504040204" pitchFamily="34" charset="0"/>
              </a:rPr>
              <a:t>en</a:t>
            </a:r>
            <a:r>
              <a:rPr lang="en-US" sz="1400" dirty="0">
                <a:latin typeface="Century Gothic" panose="020B0502020202020204" pitchFamily="34" charset="0"/>
                <a:ea typeface="Verdana" panose="020B0604030504040204" pitchFamily="34" charset="0"/>
                <a:cs typeface="Verdana" panose="020B0604030504040204" pitchFamily="34" charset="0"/>
              </a:rPr>
              <a:t> suite bedroom and a laundry room. Significant architectural features include tall soaring ceilings, gleaming walnut hardwood floors, gorgeous cabinetry and trim package, brilliant floor plan and an elevator to all three floors. Truly this home is a lifestyle designed for easy, Lowcountry living.</a:t>
            </a:r>
            <a:endParaRPr lang="en-US" sz="1400" b="1" i="1" dirty="0">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28600" y="3712292"/>
            <a:ext cx="7772400" cy="586577"/>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1"/>
                </a:solidFill>
                <a:effectLst/>
                <a:latin typeface="Century Gothic" panose="020B0502020202020204" pitchFamily="34" charset="0"/>
              </a:rPr>
              <a:t>9 Transom Court</a:t>
            </a:r>
            <a:br>
              <a:rPr lang="en-US" sz="2000" cap="none" dirty="0">
                <a:ln w="10541" cmpd="sng">
                  <a:noFill/>
                  <a:prstDash val="solid"/>
                </a:ln>
                <a:solidFill>
                  <a:schemeClr val="tx1"/>
                </a:solidFill>
                <a:effectLst/>
                <a:latin typeface="Century Gothic" panose="020B0502020202020204" pitchFamily="34" charset="0"/>
              </a:rPr>
            </a:br>
            <a:r>
              <a:rPr lang="en-US" sz="1600" cap="none" dirty="0">
                <a:ln w="10541" cmpd="sng">
                  <a:noFill/>
                  <a:prstDash val="solid"/>
                </a:ln>
                <a:solidFill>
                  <a:schemeClr val="tx1"/>
                </a:solidFill>
                <a:effectLst/>
                <a:latin typeface="Century Gothic" panose="020B0502020202020204" pitchFamily="34" charset="0"/>
              </a:rPr>
              <a:t>Ripley Cove | Charleston, SC 29407 | MLS# 20007991 | $1,640,000</a:t>
            </a:r>
            <a:endParaRPr lang="en-US" sz="1200" i="1" cap="none" dirty="0">
              <a:ln w="10541" cmpd="sng">
                <a:noFill/>
                <a:prstDash val="solid"/>
              </a:ln>
              <a:solidFill>
                <a:schemeClr val="tx1"/>
              </a:solidFill>
              <a:effectLst/>
              <a:latin typeface="Century Gothic" panose="020B0502020202020204" pitchFamily="34" charset="0"/>
            </a:endParaRPr>
          </a:p>
        </p:txBody>
      </p:sp>
      <p:sp>
        <p:nvSpPr>
          <p:cNvPr id="17" name="Rectangle 16"/>
          <p:cNvSpPr/>
          <p:nvPr/>
        </p:nvSpPr>
        <p:spPr>
          <a:xfrm>
            <a:off x="4218402" y="9109168"/>
            <a:ext cx="3864810" cy="769441"/>
          </a:xfrm>
          <a:prstGeom prst="rect">
            <a:avLst/>
          </a:prstGeom>
        </p:spPr>
        <p:txBody>
          <a:bodyPr wrap="square">
            <a:spAutoFit/>
          </a:bodyPr>
          <a:lstStyle/>
          <a:p>
            <a:pPr algn="r"/>
            <a:r>
              <a:rPr lang="en-US" dirty="0">
                <a:latin typeface="Century Gothic" panose="020B0502020202020204" pitchFamily="34" charset="0"/>
              </a:rPr>
              <a:t>Keith Moore</a:t>
            </a:r>
            <a:br>
              <a:rPr lang="en-US" dirty="0">
                <a:latin typeface="Century Gothic" panose="020B0502020202020204" pitchFamily="34" charset="0"/>
              </a:rPr>
            </a:br>
            <a:r>
              <a:rPr lang="en-US" sz="1200" dirty="0">
                <a:latin typeface="Century Gothic" panose="020B0502020202020204" pitchFamily="34" charset="0"/>
              </a:rPr>
              <a:t>704-996-0905</a:t>
            </a:r>
          </a:p>
          <a:p>
            <a:pPr algn="r"/>
            <a:r>
              <a:rPr lang="en-US" sz="1200" dirty="0">
                <a:latin typeface="Century Gothic" panose="020B0502020202020204" pitchFamily="34" charset="0"/>
              </a:rPr>
              <a:t>keith@charlestonrealtor.pro</a:t>
            </a: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rcRect/>
          <a:stretch/>
        </p:blipFill>
        <p:spPr>
          <a:xfrm>
            <a:off x="3523409" y="9251860"/>
            <a:ext cx="1182782" cy="484056"/>
          </a:xfrm>
          <a:prstGeom prst="rect">
            <a:avLst/>
          </a:prstGeom>
        </p:spPr>
      </p:pic>
      <p:sp>
        <p:nvSpPr>
          <p:cNvPr id="18" name="Rectangle 17"/>
          <p:cNvSpPr/>
          <p:nvPr/>
        </p:nvSpPr>
        <p:spPr>
          <a:xfrm>
            <a:off x="146388" y="9193806"/>
            <a:ext cx="3864809" cy="600164"/>
          </a:xfrm>
          <a:prstGeom prst="rect">
            <a:avLst/>
          </a:prstGeom>
        </p:spPr>
        <p:txBody>
          <a:bodyPr wrap="square">
            <a:spAutoFit/>
          </a:bodyPr>
          <a:lstStyle/>
          <a:p>
            <a:r>
              <a:rPr lang="en-US" sz="1100" dirty="0">
                <a:latin typeface="Century Gothic" panose="020B0502020202020204" pitchFamily="34" charset="0"/>
              </a:rPr>
              <a:t>Exit Realty of the Carolinas</a:t>
            </a:r>
          </a:p>
          <a:p>
            <a:r>
              <a:rPr lang="en-US" sz="1100" dirty="0">
                <a:latin typeface="Century Gothic" panose="020B0502020202020204" pitchFamily="34" charset="0"/>
              </a:rPr>
              <a:t>1165 Chuck Dawley Blvd</a:t>
            </a:r>
          </a:p>
          <a:p>
            <a:r>
              <a:rPr lang="en-US" sz="1100" dirty="0">
                <a:latin typeface="Century Gothic" panose="020B0502020202020204" pitchFamily="34" charset="0"/>
              </a:rPr>
              <a:t>Mt. Pleasant, SC 29466</a:t>
            </a:r>
          </a:p>
        </p:txBody>
      </p:sp>
      <p:sp>
        <p:nvSpPr>
          <p:cNvPr id="30" name="Rectangle 29"/>
          <p:cNvSpPr/>
          <p:nvPr/>
        </p:nvSpPr>
        <p:spPr>
          <a:xfrm>
            <a:off x="2750819" y="19455"/>
            <a:ext cx="5478781" cy="1785104"/>
          </a:xfrm>
          <a:prstGeom prst="rect">
            <a:avLst/>
          </a:prstGeom>
          <a:noFill/>
        </p:spPr>
        <p:txBody>
          <a:bodyPr wrap="square">
            <a:spAutoFit/>
          </a:bodyPr>
          <a:lstStyle/>
          <a:p>
            <a:pPr algn="ctr"/>
            <a:r>
              <a:rPr lang="en-US" sz="2200" b="1" i="1" dirty="0">
                <a:ln w="3175">
                  <a:noFill/>
                </a:ln>
              </a:rPr>
              <a:t>Price Reduction on High &amp; Dry</a:t>
            </a:r>
          </a:p>
          <a:p>
            <a:pPr algn="ctr"/>
            <a:r>
              <a:rPr lang="en-US" sz="2200" b="1" i="1" dirty="0">
                <a:ln w="3175">
                  <a:noFill/>
                </a:ln>
              </a:rPr>
              <a:t>Deep Water Home With</a:t>
            </a:r>
            <a:br>
              <a:rPr lang="en-US" sz="2200" b="1" i="1" dirty="0">
                <a:ln w="3175">
                  <a:noFill/>
                </a:ln>
              </a:rPr>
            </a:br>
            <a:r>
              <a:rPr lang="en-US" sz="2200" b="1" i="1" dirty="0">
                <a:ln w="3175">
                  <a:noFill/>
                </a:ln>
              </a:rPr>
              <a:t>60-Ft Slip In Your Backyard</a:t>
            </a:r>
          </a:p>
          <a:p>
            <a:pPr algn="ctr"/>
            <a:r>
              <a:rPr lang="en-US" sz="2200" b="1" i="1" dirty="0">
                <a:ln w="3175">
                  <a:noFill/>
                </a:ln>
              </a:rPr>
              <a:t>5 Minutes to Downtown</a:t>
            </a:r>
          </a:p>
          <a:p>
            <a:pPr algn="ctr"/>
            <a:r>
              <a:rPr lang="en-US" sz="2200" b="1" i="1" dirty="0">
                <a:ln w="3175">
                  <a:noFill/>
                </a:ln>
              </a:rPr>
              <a:t>Charleston</a:t>
            </a:r>
          </a:p>
        </p:txBody>
      </p:sp>
      <p:grpSp>
        <p:nvGrpSpPr>
          <p:cNvPr id="6" name="Group 5">
            <a:extLst>
              <a:ext uri="{FF2B5EF4-FFF2-40B4-BE49-F238E27FC236}">
                <a16:creationId xmlns:a16="http://schemas.microsoft.com/office/drawing/2014/main" id="{C9754B1F-D52E-4015-BF0C-7AF744C617F0}"/>
              </a:ext>
            </a:extLst>
          </p:cNvPr>
          <p:cNvGrpSpPr/>
          <p:nvPr/>
        </p:nvGrpSpPr>
        <p:grpSpPr>
          <a:xfrm>
            <a:off x="146389" y="7722186"/>
            <a:ext cx="7936823" cy="1216152"/>
            <a:chOff x="226621" y="7579512"/>
            <a:chExt cx="7936823" cy="1216152"/>
          </a:xfrm>
        </p:grpSpPr>
        <p:pic>
          <p:nvPicPr>
            <p:cNvPr id="7" name="Picture 6"/>
            <p:cNvPicPr>
              <a:picLocks/>
            </p:cNvPicPr>
            <p:nvPr/>
          </p:nvPicPr>
          <p:blipFill>
            <a:blip r:embed="rId4" cstate="print">
              <a:extLst>
                <a:ext uri="{28A0092B-C50C-407E-A947-70E740481C1C}">
                  <a14:useLocalDpi xmlns:a14="http://schemas.microsoft.com/office/drawing/2010/main" val="0"/>
                </a:ext>
              </a:extLst>
            </a:blip>
            <a:srcRect/>
            <a:stretch/>
          </p:blipFill>
          <p:spPr>
            <a:xfrm>
              <a:off x="6334644" y="7579512"/>
              <a:ext cx="1828800" cy="1216152"/>
            </a:xfrm>
            <a:prstGeom prst="rect">
              <a:avLst/>
            </a:prstGeom>
            <a:ln>
              <a:noFill/>
            </a:ln>
            <a:effectLst/>
          </p:spPr>
        </p:pic>
        <p:pic>
          <p:nvPicPr>
            <p:cNvPr id="20" name="Picture 19"/>
            <p:cNvPicPr>
              <a:picLocks/>
            </p:cNvPicPr>
            <p:nvPr/>
          </p:nvPicPr>
          <p:blipFill>
            <a:blip r:embed="rId5" cstate="print">
              <a:extLst>
                <a:ext uri="{28A0092B-C50C-407E-A947-70E740481C1C}">
                  <a14:useLocalDpi xmlns:a14="http://schemas.microsoft.com/office/drawing/2010/main" val="0"/>
                </a:ext>
              </a:extLst>
            </a:blip>
            <a:srcRect/>
            <a:stretch/>
          </p:blipFill>
          <p:spPr>
            <a:xfrm>
              <a:off x="226621" y="7579512"/>
              <a:ext cx="1828800" cy="1216152"/>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262629" y="7579512"/>
              <a:ext cx="1828800" cy="1216152"/>
            </a:xfrm>
            <a:prstGeom prst="rect">
              <a:avLst/>
            </a:prstGeom>
            <a:ln>
              <a:noFill/>
            </a:ln>
            <a:effectLst/>
          </p:spPr>
        </p:pic>
        <p:pic>
          <p:nvPicPr>
            <p:cNvPr id="27" name="Picture 26">
              <a:extLst>
                <a:ext uri="{FF2B5EF4-FFF2-40B4-BE49-F238E27FC236}">
                  <a16:creationId xmlns:a16="http://schemas.microsoft.com/office/drawing/2014/main" id="{06AB4266-2235-4377-8E2D-03E878AFD139}"/>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4298637" y="7579512"/>
              <a:ext cx="1828800" cy="1216152"/>
            </a:xfrm>
            <a:prstGeom prst="rect">
              <a:avLst/>
            </a:prstGeom>
            <a:ln>
              <a:noFill/>
            </a:ln>
            <a:effectLst/>
          </p:spPr>
        </p:pic>
      </p:grpSp>
      <p:pic>
        <p:nvPicPr>
          <p:cNvPr id="19" name="Picture 18">
            <a:extLst>
              <a:ext uri="{FF2B5EF4-FFF2-40B4-BE49-F238E27FC236}">
                <a16:creationId xmlns:a16="http://schemas.microsoft.com/office/drawing/2014/main" id="{30DAED08-C63F-4263-96FF-C691C8BB01EE}"/>
              </a:ext>
            </a:extLst>
          </p:cNvPr>
          <p:cNvPicPr>
            <a:picLocks noChangeAspect="1"/>
          </p:cNvPicPr>
          <p:nvPr/>
        </p:nvPicPr>
        <p:blipFill rotWithShape="1">
          <a:blip r:embed="rId8">
            <a:extLst>
              <a:ext uri="{28A0092B-C50C-407E-A947-70E740481C1C}">
                <a14:useLocalDpi xmlns:a14="http://schemas.microsoft.com/office/drawing/2010/main" val="0"/>
              </a:ext>
            </a:extLst>
          </a:blip>
          <a:srcRect b="10622"/>
          <a:stretch/>
        </p:blipFill>
        <p:spPr>
          <a:xfrm>
            <a:off x="0" y="1"/>
            <a:ext cx="2728198" cy="3657600"/>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534400" y="1876466"/>
            <a:ext cx="7952818" cy="461665"/>
          </a:xfrm>
          <a:prstGeom prst="rect">
            <a:avLst/>
          </a:prstGeom>
        </p:spPr>
        <p:txBody>
          <a:bodyPr wrap="none">
            <a:spAutoFit/>
          </a:bodyPr>
          <a:lstStyle/>
          <a:p>
            <a:pPr algn="ctr"/>
            <a:r>
              <a:rPr lang="en-US" sz="2400" b="1" i="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PRICE REDUCTION ON HIGH &amp; DRY DEEPWATER HOME</a:t>
            </a:r>
            <a:endParaRPr lang="en-US" sz="2400" b="1" i="1" dirty="0">
              <a:solidFill>
                <a:srgbClr val="FF0000"/>
              </a:solidFill>
              <a:effectLst>
                <a:outerShdw blurRad="50800" dist="38100" dir="2700000" algn="tl" rotWithShape="0">
                  <a:prstClr val="black">
                    <a:alpha val="40000"/>
                  </a:prstClr>
                </a:outerShdw>
              </a:effectLst>
              <a:highlight>
                <a:srgbClr val="FFFF00"/>
              </a:highlight>
            </a:endParaRPr>
          </a:p>
        </p:txBody>
      </p:sp>
      <p:sp>
        <p:nvSpPr>
          <p:cNvPr id="22" name="Rectangle 21">
            <a:extLst>
              <a:ext uri="{FF2B5EF4-FFF2-40B4-BE49-F238E27FC236}">
                <a16:creationId xmlns:a16="http://schemas.microsoft.com/office/drawing/2014/main" id="{D11373BD-9DE0-45D1-9704-625002C66642}"/>
              </a:ext>
            </a:extLst>
          </p:cNvPr>
          <p:cNvSpPr/>
          <p:nvPr/>
        </p:nvSpPr>
        <p:spPr>
          <a:xfrm>
            <a:off x="-3657600" y="2107298"/>
            <a:ext cx="3213136" cy="1200329"/>
          </a:xfrm>
          <a:prstGeom prst="rect">
            <a:avLst/>
          </a:prstGeom>
        </p:spPr>
        <p:txBody>
          <a:bodyPr wrap="square">
            <a:spAutoFit/>
          </a:bodyPr>
          <a:lstStyle/>
          <a:p>
            <a:pPr algn="ctr"/>
            <a:r>
              <a:rPr lang="en-US" sz="2400" b="1" i="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PRICE REDUCTION ON HIGH &amp; DRY DEEPWATER HOME</a:t>
            </a:r>
            <a:endParaRPr lang="en-US" sz="2400" b="1" i="1" dirty="0">
              <a:solidFill>
                <a:srgbClr val="FF0000"/>
              </a:solidFill>
              <a:effectLst>
                <a:outerShdw blurRad="50800" dist="38100" dir="2700000" algn="tl" rotWithShape="0">
                  <a:prstClr val="black">
                    <a:alpha val="40000"/>
                  </a:prstClr>
                </a:outerShdw>
              </a:effectLst>
              <a:highlight>
                <a:srgbClr val="FFFF00"/>
              </a:highligh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337</TotalTime>
  <Words>316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9 Transom Court Ripley Cove | Charleston, SC 29407 | MLS# 20007991 | $1,640,000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2020-05-27T15:01:40Z</dcterms:modified>
</cp:coreProperties>
</file>