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82296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 userDrawn="1">
          <p15:clr>
            <a:srgbClr val="A4A3A4"/>
          </p15:clr>
        </p15:guide>
        <p15:guide id="2" pos="259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2D050"/>
    <a:srgbClr val="BEAF87"/>
    <a:srgbClr val="39471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76" d="100"/>
          <a:sy n="76" d="100"/>
        </p:scale>
        <p:origin x="3546" y="102"/>
      </p:cViewPr>
      <p:guideLst>
        <p:guide orient="horz" pos="3168"/>
        <p:guide pos="259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7220" y="3124626"/>
            <a:ext cx="699516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4440" y="5699760"/>
            <a:ext cx="576072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66460" y="402804"/>
            <a:ext cx="185166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11480" y="402804"/>
            <a:ext cx="541782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082" y="6463454"/>
            <a:ext cx="699516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082" y="4263180"/>
            <a:ext cx="699516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11480" y="2346963"/>
            <a:ext cx="363474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83380" y="2346963"/>
            <a:ext cx="363474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1480" y="2251499"/>
            <a:ext cx="3636169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1480" y="3189817"/>
            <a:ext cx="3636169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180523" y="2251499"/>
            <a:ext cx="3637597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80523" y="3189817"/>
            <a:ext cx="3637597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10/10/2024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10/10/2024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10/10/2024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1481" y="400474"/>
            <a:ext cx="2707482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7545" y="400474"/>
            <a:ext cx="4600576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1481" y="2104814"/>
            <a:ext cx="2707482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13059" y="7040881"/>
            <a:ext cx="493776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613059" y="898736"/>
            <a:ext cx="493776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13059" y="7872097"/>
            <a:ext cx="493776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11480" y="402802"/>
            <a:ext cx="740664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1480" y="2346963"/>
            <a:ext cx="740664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11480" y="9322648"/>
            <a:ext cx="192024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11780" y="9322648"/>
            <a:ext cx="260604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897880" y="9322648"/>
            <a:ext cx="192024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mailto:elissa.campbell@agentownedrealty.com" TargetMode="External"/><Relationship Id="rId3" Type="http://schemas.openxmlformats.org/officeDocument/2006/relationships/hyperlink" Target="mailto:scott@explorecharlestonrealestate.com" TargetMode="External"/><Relationship Id="rId7" Type="http://schemas.openxmlformats.org/officeDocument/2006/relationships/image" Target="../media/image3.jpg"/><Relationship Id="rId2" Type="http://schemas.openxmlformats.org/officeDocument/2006/relationships/hyperlink" Target="mailto:bmandell@century21properties.com;elissa.campbell@agentownedrealty.com?subject=RSVP" TargetMode="External"/><Relationship Id="rId1" Type="http://schemas.openxmlformats.org/officeDocument/2006/relationships/slideLayout" Target="../slideLayouts/slideLayout1.xml"/><Relationship Id="rId6" Type="http://schemas.openxmlformats.org/officeDocument/2006/relationships/hyperlink" Target="mailto:helene@thepulsecharleston.com" TargetMode="External"/><Relationship Id="rId5" Type="http://schemas.openxmlformats.org/officeDocument/2006/relationships/image" Target="../media/image2.jpeg"/><Relationship Id="rId4" Type="http://schemas.openxmlformats.org/officeDocument/2006/relationships/image" Target="../media/image1.jpeg"/><Relationship Id="rId9" Type="http://schemas.openxmlformats.org/officeDocument/2006/relationships/image" Target="../media/image4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hlinkClick r:id="rId2"/>
          </p:cNvPr>
          <p:cNvSpPr/>
          <p:nvPr/>
        </p:nvSpPr>
        <p:spPr>
          <a:xfrm>
            <a:off x="0" y="9289471"/>
            <a:ext cx="8229600" cy="76892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800" b="1" i="1" dirty="0">
                <a:solidFill>
                  <a:schemeClr val="tx1"/>
                </a:solidFill>
                <a:latin typeface="Century Gothic" panose="020B0502020202020204" pitchFamily="34" charset="0"/>
                <a:ea typeface="Open Sans" panose="020B0606030504020204" pitchFamily="34" charset="0"/>
                <a:cs typeface="Microsoft Sans Serif" panose="020B0604020202020204" pitchFamily="34" charset="0"/>
              </a:rPr>
              <a:t>ALL HOMES OFFERING 2.5% BUYER AGENCY COMMISSION</a:t>
            </a:r>
          </a:p>
          <a:p>
            <a:pPr algn="ctr"/>
            <a:r>
              <a:rPr lang="en-US" sz="1500" i="1" dirty="0">
                <a:solidFill>
                  <a:schemeClr val="tx1"/>
                </a:solidFill>
                <a:latin typeface="Century Gothic" panose="020B0502020202020204" pitchFamily="34" charset="0"/>
                <a:ea typeface="Open Sans" panose="020B0606030504020204" pitchFamily="34" charset="0"/>
                <a:cs typeface="Microsoft Sans Serif" panose="020B0604020202020204" pitchFamily="34" charset="0"/>
              </a:rPr>
              <a:t>Leave your card at each listing to be entered for a drawing for "Glass Onion" gift card!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" y="0"/>
            <a:ext cx="8229600" cy="70788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en-US" b="1" i="1" dirty="0">
                <a:ln w="3175">
                  <a:noFill/>
                </a:ln>
                <a:solidFill>
                  <a:schemeClr val="bg1"/>
                </a:solidFill>
                <a:latin typeface="Century Gothic" panose="020B0502020202020204" pitchFamily="34" charset="0"/>
              </a:rPr>
              <a:t>Ashley Hall Manor Tour of Homes</a:t>
            </a:r>
          </a:p>
          <a:p>
            <a:pPr algn="ctr"/>
            <a:r>
              <a:rPr lang="en-US" b="1" i="1" dirty="0">
                <a:ln w="3175">
                  <a:noFill/>
                </a:ln>
                <a:solidFill>
                  <a:schemeClr val="bg1"/>
                </a:solidFill>
                <a:latin typeface="Century Gothic" panose="020B0502020202020204" pitchFamily="34" charset="0"/>
              </a:rPr>
              <a:t>Saturday 10/12 12-3PM</a:t>
            </a:r>
          </a:p>
        </p:txBody>
      </p:sp>
      <p:grpSp>
        <p:nvGrpSpPr>
          <p:cNvPr id="30" name="Group 29">
            <a:extLst>
              <a:ext uri="{FF2B5EF4-FFF2-40B4-BE49-F238E27FC236}">
                <a16:creationId xmlns:a16="http://schemas.microsoft.com/office/drawing/2014/main" id="{E729B277-5EEB-58F9-2E5D-3D00028A36DC}"/>
              </a:ext>
            </a:extLst>
          </p:cNvPr>
          <p:cNvGrpSpPr/>
          <p:nvPr/>
        </p:nvGrpSpPr>
        <p:grpSpPr>
          <a:xfrm>
            <a:off x="228601" y="2910194"/>
            <a:ext cx="7772398" cy="2031569"/>
            <a:chOff x="0" y="3812320"/>
            <a:chExt cx="7772398" cy="2031569"/>
          </a:xfrm>
        </p:grpSpPr>
        <p:sp>
          <p:nvSpPr>
            <p:cNvPr id="5" name="Rectangle 4"/>
            <p:cNvSpPr/>
            <p:nvPr/>
          </p:nvSpPr>
          <p:spPr>
            <a:xfrm>
              <a:off x="0" y="4951337"/>
              <a:ext cx="3798103" cy="89255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1600" dirty="0">
                  <a:latin typeface="Century Gothic" panose="020B0502020202020204" pitchFamily="34" charset="0"/>
                  <a:ea typeface="Open Sans" panose="020B0606030504020204" pitchFamily="34" charset="0"/>
                  <a:cs typeface="Microsoft Sans Serif" panose="020B0604020202020204" pitchFamily="34" charset="0"/>
                </a:rPr>
                <a:t>Scott Baskin</a:t>
              </a:r>
            </a:p>
            <a:p>
              <a:pPr algn="ctr"/>
              <a:r>
                <a:rPr 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Century Gothic" panose="020B0502020202020204" pitchFamily="34" charset="0"/>
                  <a:ea typeface="Open Sans" panose="020B0606030504020204" pitchFamily="34" charset="0"/>
                  <a:cs typeface="Microsoft Sans Serif" panose="020B0604020202020204" pitchFamily="34" charset="0"/>
                </a:rPr>
                <a:t>843-324-4139</a:t>
              </a:r>
            </a:p>
            <a:p>
              <a:pPr algn="ctr"/>
              <a:r>
                <a:rPr 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Century Gothic" panose="020B0502020202020204" pitchFamily="34" charset="0"/>
                  <a:ea typeface="Open Sans" panose="020B0606030504020204" pitchFamily="34" charset="0"/>
                  <a:cs typeface="Microsoft Sans Serif" panose="020B0604020202020204" pitchFamily="34" charset="0"/>
                  <a:hlinkClick r:id="rId3"/>
                </a:rPr>
                <a:t>scott@explorecharlestonrealestate.com</a:t>
              </a:r>
              <a:endParaRPr 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  <a:ea typeface="Open Sans" panose="020B0606030504020204" pitchFamily="34" charset="0"/>
                <a:cs typeface="Microsoft Sans Serif" panose="020B0604020202020204" pitchFamily="34" charset="0"/>
              </a:endParaRPr>
            </a:p>
            <a:p>
              <a:pPr algn="ctr"/>
              <a:r>
                <a:rPr 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Century Gothic" panose="020B0502020202020204" pitchFamily="34" charset="0"/>
                  <a:ea typeface="Open Sans" panose="020B0606030504020204" pitchFamily="34" charset="0"/>
                  <a:cs typeface="Microsoft Sans Serif" panose="020B0604020202020204" pitchFamily="34" charset="0"/>
                </a:rPr>
                <a:t>Keller Williams Realty Charleston West Ashley</a:t>
              </a:r>
            </a:p>
          </p:txBody>
        </p:sp>
        <p:pic>
          <p:nvPicPr>
            <p:cNvPr id="8" name="Picture 7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490" r="2490"/>
            <a:stretch/>
          </p:blipFill>
          <p:spPr>
            <a:xfrm>
              <a:off x="4876798" y="3812320"/>
              <a:ext cx="2895600" cy="2031569"/>
            </a:xfrm>
            <a:prstGeom prst="rect">
              <a:avLst/>
            </a:prstGeom>
            <a:ln w="19050">
              <a:noFill/>
            </a:ln>
          </p:spPr>
        </p:pic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D15F2777-6DCB-1825-0B5C-407BF5D73F6E}"/>
                </a:ext>
              </a:extLst>
            </p:cNvPr>
            <p:cNvSpPr txBox="1"/>
            <p:nvPr/>
          </p:nvSpPr>
          <p:spPr>
            <a:xfrm>
              <a:off x="146452" y="3812320"/>
              <a:ext cx="3505199" cy="104644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en-US" b="1" dirty="0">
                  <a:ln w="3175">
                    <a:noFill/>
                  </a:ln>
                  <a:latin typeface="Century Gothic" panose="020B0502020202020204" pitchFamily="34" charset="0"/>
                </a:rPr>
                <a:t>1549 Downing St</a:t>
              </a:r>
            </a:p>
            <a:p>
              <a:pPr algn="ctr"/>
              <a:endParaRPr lang="en-US" sz="1400" dirty="0">
                <a:ln w="3175">
                  <a:noFill/>
                </a:ln>
                <a:latin typeface="Century Gothic" panose="020B0502020202020204" pitchFamily="34" charset="0"/>
              </a:endParaRPr>
            </a:p>
            <a:p>
              <a:pPr algn="ctr"/>
              <a:r>
                <a:rPr lang="en-US" sz="1400" dirty="0">
                  <a:ln w="3175">
                    <a:noFill/>
                  </a:ln>
                  <a:latin typeface="Century Gothic" panose="020B0502020202020204" pitchFamily="34" charset="0"/>
                </a:rPr>
                <a:t>MLS# 24025964</a:t>
              </a:r>
            </a:p>
            <a:p>
              <a:pPr algn="ctr"/>
              <a:r>
                <a:rPr lang="en-US" sz="1400" dirty="0">
                  <a:ln w="3175">
                    <a:noFill/>
                  </a:ln>
                  <a:latin typeface="Century Gothic" panose="020B0502020202020204" pitchFamily="34" charset="0"/>
                </a:rPr>
                <a:t>$619,990</a:t>
              </a:r>
            </a:p>
          </p:txBody>
        </p: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744C619C-5304-BDE2-81A3-6C467181C049}"/>
              </a:ext>
            </a:extLst>
          </p:cNvPr>
          <p:cNvGrpSpPr/>
          <p:nvPr/>
        </p:nvGrpSpPr>
        <p:grpSpPr>
          <a:xfrm>
            <a:off x="228601" y="7200984"/>
            <a:ext cx="7772399" cy="2031570"/>
            <a:chOff x="0" y="8026830"/>
            <a:chExt cx="7772399" cy="2031570"/>
          </a:xfrm>
        </p:grpSpPr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412CD314-25F8-C7C8-749E-AF119898AD65}"/>
                </a:ext>
              </a:extLst>
            </p:cNvPr>
            <p:cNvSpPr/>
            <p:nvPr/>
          </p:nvSpPr>
          <p:spPr>
            <a:xfrm>
              <a:off x="0" y="9165848"/>
              <a:ext cx="3798103" cy="89255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1600" dirty="0">
                  <a:latin typeface="Century Gothic" panose="020B0502020202020204" pitchFamily="34" charset="0"/>
                  <a:ea typeface="Open Sans" panose="020B0606030504020204" pitchFamily="34" charset="0"/>
                  <a:cs typeface="Microsoft Sans Serif" panose="020B0604020202020204" pitchFamily="34" charset="0"/>
                </a:rPr>
                <a:t>Scott Baskin</a:t>
              </a:r>
            </a:p>
            <a:p>
              <a:pPr algn="ctr"/>
              <a:r>
                <a:rPr 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Century Gothic" panose="020B0502020202020204" pitchFamily="34" charset="0"/>
                  <a:ea typeface="Open Sans" panose="020B0606030504020204" pitchFamily="34" charset="0"/>
                  <a:cs typeface="Microsoft Sans Serif" panose="020B0604020202020204" pitchFamily="34" charset="0"/>
                </a:rPr>
                <a:t>843-324-4139</a:t>
              </a:r>
            </a:p>
            <a:p>
              <a:pPr algn="ctr"/>
              <a:r>
                <a:rPr 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Century Gothic" panose="020B0502020202020204" pitchFamily="34" charset="0"/>
                  <a:ea typeface="Open Sans" panose="020B0606030504020204" pitchFamily="34" charset="0"/>
                  <a:cs typeface="Microsoft Sans Serif" panose="020B0604020202020204" pitchFamily="34" charset="0"/>
                  <a:hlinkClick r:id="rId3"/>
                </a:rPr>
                <a:t>scott@explorecharlestonrealestate.com</a:t>
              </a:r>
              <a:endParaRPr 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  <a:ea typeface="Open Sans" panose="020B0606030504020204" pitchFamily="34" charset="0"/>
                <a:cs typeface="Microsoft Sans Serif" panose="020B0604020202020204" pitchFamily="34" charset="0"/>
              </a:endParaRPr>
            </a:p>
            <a:p>
              <a:pPr algn="ctr"/>
              <a:r>
                <a:rPr 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Century Gothic" panose="020B0502020202020204" pitchFamily="34" charset="0"/>
                  <a:ea typeface="Open Sans" panose="020B0606030504020204" pitchFamily="34" charset="0"/>
                  <a:cs typeface="Microsoft Sans Serif" panose="020B0604020202020204" pitchFamily="34" charset="0"/>
                </a:rPr>
                <a:t>Keller Williams Realty Charleston West Ashley</a:t>
              </a:r>
            </a:p>
          </p:txBody>
        </p:sp>
        <p:pic>
          <p:nvPicPr>
            <p:cNvPr id="10" name="Picture 9">
              <a:extLst>
                <a:ext uri="{FF2B5EF4-FFF2-40B4-BE49-F238E27FC236}">
                  <a16:creationId xmlns:a16="http://schemas.microsoft.com/office/drawing/2014/main" id="{D8D39FFD-5493-5B0D-9C58-29BCFF1EBA22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490" r="2490"/>
            <a:stretch/>
          </p:blipFill>
          <p:spPr>
            <a:xfrm>
              <a:off x="4876797" y="8026830"/>
              <a:ext cx="2895602" cy="2031570"/>
            </a:xfrm>
            <a:prstGeom prst="rect">
              <a:avLst/>
            </a:prstGeom>
            <a:ln w="19050">
              <a:noFill/>
            </a:ln>
          </p:spPr>
        </p:pic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6737D911-54EF-A445-0540-DAF30D070847}"/>
                </a:ext>
              </a:extLst>
            </p:cNvPr>
            <p:cNvSpPr txBox="1"/>
            <p:nvPr/>
          </p:nvSpPr>
          <p:spPr>
            <a:xfrm>
              <a:off x="146452" y="8026830"/>
              <a:ext cx="3505199" cy="104644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en-US" b="1" dirty="0">
                  <a:ln w="3175">
                    <a:noFill/>
                  </a:ln>
                  <a:latin typeface="Century Gothic" panose="020B0502020202020204" pitchFamily="34" charset="0"/>
                </a:rPr>
                <a:t>1636 Falmouth Street</a:t>
              </a:r>
            </a:p>
            <a:p>
              <a:pPr algn="ctr"/>
              <a:endParaRPr lang="en-US" sz="1400" dirty="0">
                <a:ln w="3175">
                  <a:noFill/>
                </a:ln>
                <a:latin typeface="Century Gothic" panose="020B0502020202020204" pitchFamily="34" charset="0"/>
              </a:endParaRPr>
            </a:p>
            <a:p>
              <a:pPr algn="ctr"/>
              <a:r>
                <a:rPr lang="en-US" sz="1400" dirty="0">
                  <a:ln w="3175">
                    <a:noFill/>
                  </a:ln>
                  <a:latin typeface="Century Gothic" panose="020B0502020202020204" pitchFamily="34" charset="0"/>
                </a:rPr>
                <a:t>MLS# 24026019</a:t>
              </a:r>
            </a:p>
            <a:p>
              <a:pPr algn="ctr"/>
              <a:r>
                <a:rPr lang="en-US" sz="1400" dirty="0">
                  <a:ln w="3175">
                    <a:noFill/>
                  </a:ln>
                  <a:latin typeface="Century Gothic" panose="020B0502020202020204" pitchFamily="34" charset="0"/>
                </a:rPr>
                <a:t>$534,990</a:t>
              </a:r>
            </a:p>
          </p:txBody>
        </p:sp>
      </p:grpSp>
      <p:grpSp>
        <p:nvGrpSpPr>
          <p:cNvPr id="29" name="Group 28">
            <a:extLst>
              <a:ext uri="{FF2B5EF4-FFF2-40B4-BE49-F238E27FC236}">
                <a16:creationId xmlns:a16="http://schemas.microsoft.com/office/drawing/2014/main" id="{104155C6-14CB-DEF8-3DC4-89A4078E4C55}"/>
              </a:ext>
            </a:extLst>
          </p:cNvPr>
          <p:cNvGrpSpPr/>
          <p:nvPr/>
        </p:nvGrpSpPr>
        <p:grpSpPr>
          <a:xfrm>
            <a:off x="225626" y="5055589"/>
            <a:ext cx="7778348" cy="2031569"/>
            <a:chOff x="451251" y="5945201"/>
            <a:chExt cx="7778348" cy="2031569"/>
          </a:xfrm>
        </p:grpSpPr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15CF49B1-685B-0808-D70D-3C1AC62818A4}"/>
                </a:ext>
              </a:extLst>
            </p:cNvPr>
            <p:cNvSpPr/>
            <p:nvPr/>
          </p:nvSpPr>
          <p:spPr>
            <a:xfrm>
              <a:off x="4419598" y="7084218"/>
              <a:ext cx="3810001" cy="89255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1600" dirty="0">
                  <a:latin typeface="Century Gothic" panose="020B0502020202020204" pitchFamily="34" charset="0"/>
                  <a:ea typeface="Open Sans" panose="020B0606030504020204" pitchFamily="34" charset="0"/>
                  <a:cs typeface="Microsoft Sans Serif" panose="020B0604020202020204" pitchFamily="34" charset="0"/>
                </a:rPr>
                <a:t>Helene Barrett</a:t>
              </a:r>
            </a:p>
            <a:p>
              <a:pPr algn="ctr"/>
              <a:r>
                <a:rPr 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Century Gothic" panose="020B0502020202020204" pitchFamily="34" charset="0"/>
                  <a:ea typeface="Open Sans" panose="020B0606030504020204" pitchFamily="34" charset="0"/>
                  <a:cs typeface="Microsoft Sans Serif" panose="020B0604020202020204" pitchFamily="34" charset="0"/>
                </a:rPr>
                <a:t>843-422-4545</a:t>
              </a:r>
            </a:p>
            <a:p>
              <a:pPr algn="ctr"/>
              <a:r>
                <a:rPr 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Century Gothic" panose="020B0502020202020204" pitchFamily="34" charset="0"/>
                  <a:ea typeface="Open Sans" panose="020B0606030504020204" pitchFamily="34" charset="0"/>
                  <a:cs typeface="Microsoft Sans Serif" panose="020B0604020202020204" pitchFamily="34" charset="0"/>
                  <a:hlinkClick r:id="rId6"/>
                </a:rPr>
                <a:t>helene@thepulsecharleston.com</a:t>
              </a:r>
              <a:r>
                <a:rPr 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Century Gothic" panose="020B0502020202020204" pitchFamily="34" charset="0"/>
                  <a:ea typeface="Open Sans" panose="020B0606030504020204" pitchFamily="34" charset="0"/>
                  <a:cs typeface="Microsoft Sans Serif" panose="020B0604020202020204" pitchFamily="34" charset="0"/>
                </a:rPr>
                <a:t> </a:t>
              </a:r>
            </a:p>
            <a:p>
              <a:pPr algn="ctr"/>
              <a:r>
                <a:rPr 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Century Gothic" panose="020B0502020202020204" pitchFamily="34" charset="0"/>
                  <a:ea typeface="Open Sans" panose="020B0606030504020204" pitchFamily="34" charset="0"/>
                  <a:cs typeface="Microsoft Sans Serif" panose="020B0604020202020204" pitchFamily="34" charset="0"/>
                </a:rPr>
                <a:t>The Pulse Charleston</a:t>
              </a:r>
            </a:p>
          </p:txBody>
        </p:sp>
        <p:pic>
          <p:nvPicPr>
            <p:cNvPr id="13" name="Picture 12">
              <a:extLst>
                <a:ext uri="{FF2B5EF4-FFF2-40B4-BE49-F238E27FC236}">
                  <a16:creationId xmlns:a16="http://schemas.microsoft.com/office/drawing/2014/main" id="{D28BB0CE-F5A6-A266-E08B-EC103A70D293}"/>
                </a:ext>
              </a:extLst>
            </p:cNvPr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490" r="2490"/>
            <a:stretch/>
          </p:blipFill>
          <p:spPr>
            <a:xfrm>
              <a:off x="451251" y="5945201"/>
              <a:ext cx="2895600" cy="2031569"/>
            </a:xfrm>
            <a:prstGeom prst="rect">
              <a:avLst/>
            </a:prstGeom>
            <a:ln w="19050">
              <a:noFill/>
            </a:ln>
          </p:spPr>
        </p:pic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A7280287-724E-33FB-8D9E-9FD6A699D62C}"/>
                </a:ext>
              </a:extLst>
            </p:cNvPr>
            <p:cNvSpPr txBox="1"/>
            <p:nvPr/>
          </p:nvSpPr>
          <p:spPr>
            <a:xfrm>
              <a:off x="4571999" y="5945201"/>
              <a:ext cx="3505199" cy="104644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en-US" b="1" dirty="0">
                  <a:ln w="3175">
                    <a:noFill/>
                  </a:ln>
                  <a:latin typeface="Century Gothic" panose="020B0502020202020204" pitchFamily="34" charset="0"/>
                </a:rPr>
                <a:t>1513 Salisbury St</a:t>
              </a:r>
            </a:p>
            <a:p>
              <a:pPr algn="ctr"/>
              <a:endParaRPr lang="en-US" sz="1400" dirty="0">
                <a:ln w="3175">
                  <a:noFill/>
                </a:ln>
                <a:latin typeface="Century Gothic" panose="020B0502020202020204" pitchFamily="34" charset="0"/>
              </a:endParaRPr>
            </a:p>
            <a:p>
              <a:pPr algn="ctr"/>
              <a:r>
                <a:rPr lang="en-US" sz="1400" dirty="0">
                  <a:ln w="3175">
                    <a:noFill/>
                  </a:ln>
                  <a:latin typeface="Century Gothic" panose="020B0502020202020204" pitchFamily="34" charset="0"/>
                </a:rPr>
                <a:t>MLS# 24025220</a:t>
              </a:r>
            </a:p>
            <a:p>
              <a:pPr algn="ctr"/>
              <a:r>
                <a:rPr lang="en-US" sz="1400" dirty="0">
                  <a:ln w="3175">
                    <a:noFill/>
                  </a:ln>
                  <a:latin typeface="Century Gothic" panose="020B0502020202020204" pitchFamily="34" charset="0"/>
                </a:rPr>
                <a:t>$599,000</a:t>
              </a:r>
            </a:p>
          </p:txBody>
        </p:sp>
      </p:grpSp>
      <p:grpSp>
        <p:nvGrpSpPr>
          <p:cNvPr id="31" name="Group 30">
            <a:extLst>
              <a:ext uri="{FF2B5EF4-FFF2-40B4-BE49-F238E27FC236}">
                <a16:creationId xmlns:a16="http://schemas.microsoft.com/office/drawing/2014/main" id="{311E10AA-2E04-B2E0-359F-309FBC17904B}"/>
              </a:ext>
            </a:extLst>
          </p:cNvPr>
          <p:cNvGrpSpPr/>
          <p:nvPr/>
        </p:nvGrpSpPr>
        <p:grpSpPr>
          <a:xfrm>
            <a:off x="225626" y="764799"/>
            <a:ext cx="7778348" cy="2031569"/>
            <a:chOff x="451251" y="1679439"/>
            <a:chExt cx="7778348" cy="2031569"/>
          </a:xfrm>
        </p:grpSpPr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3E9DAF89-0D8A-8664-6690-D7779DD7AB96}"/>
                </a:ext>
              </a:extLst>
            </p:cNvPr>
            <p:cNvSpPr/>
            <p:nvPr/>
          </p:nvSpPr>
          <p:spPr>
            <a:xfrm>
              <a:off x="4419598" y="2818456"/>
              <a:ext cx="3810001" cy="89255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1600" dirty="0">
                  <a:latin typeface="Century Gothic" panose="020B0502020202020204" pitchFamily="34" charset="0"/>
                  <a:ea typeface="Open Sans" panose="020B0606030504020204" pitchFamily="34" charset="0"/>
                  <a:cs typeface="Microsoft Sans Serif" panose="020B0604020202020204" pitchFamily="34" charset="0"/>
                </a:rPr>
                <a:t>Elissa Campbell</a:t>
              </a:r>
            </a:p>
            <a:p>
              <a:pPr algn="ctr"/>
              <a:r>
                <a:rPr 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Century Gothic" panose="020B0502020202020204" pitchFamily="34" charset="0"/>
                  <a:ea typeface="Open Sans" panose="020B0606030504020204" pitchFamily="34" charset="0"/>
                  <a:cs typeface="Microsoft Sans Serif" panose="020B0604020202020204" pitchFamily="34" charset="0"/>
                </a:rPr>
                <a:t>843-853-1433</a:t>
              </a:r>
            </a:p>
            <a:p>
              <a:pPr algn="ctr"/>
              <a:r>
                <a:rPr 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Century Gothic" panose="020B0502020202020204" pitchFamily="34" charset="0"/>
                  <a:ea typeface="Open Sans" panose="020B0606030504020204" pitchFamily="34" charset="0"/>
                  <a:cs typeface="Microsoft Sans Serif" panose="020B0604020202020204" pitchFamily="34" charset="0"/>
                  <a:hlinkClick r:id="rId8"/>
                </a:rPr>
                <a:t>elissa.campbell@agentownedrealty.com</a:t>
              </a:r>
              <a:endParaRPr 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  <a:ea typeface="Open Sans" panose="020B0606030504020204" pitchFamily="34" charset="0"/>
                <a:cs typeface="Microsoft Sans Serif" panose="020B0604020202020204" pitchFamily="34" charset="0"/>
              </a:endParaRPr>
            </a:p>
            <a:p>
              <a:pPr algn="ctr"/>
              <a:r>
                <a:rPr lang="en-US" sz="1200" dirty="0" err="1">
                  <a:solidFill>
                    <a:schemeClr val="tx1">
                      <a:lumMod val="75000"/>
                      <a:lumOff val="25000"/>
                    </a:schemeClr>
                  </a:solidFill>
                  <a:latin typeface="Century Gothic" panose="020B0502020202020204" pitchFamily="34" charset="0"/>
                  <a:ea typeface="Open Sans" panose="020B0606030504020204" pitchFamily="34" charset="0"/>
                  <a:cs typeface="Microsoft Sans Serif" panose="020B0604020202020204" pitchFamily="34" charset="0"/>
                </a:rPr>
                <a:t>AgentOwned</a:t>
              </a:r>
              <a:r>
                <a:rPr 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Century Gothic" panose="020B0502020202020204" pitchFamily="34" charset="0"/>
                  <a:ea typeface="Open Sans" panose="020B0606030504020204" pitchFamily="34" charset="0"/>
                  <a:cs typeface="Microsoft Sans Serif" panose="020B0604020202020204" pitchFamily="34" charset="0"/>
                </a:rPr>
                <a:t> Realty Preferred Group</a:t>
              </a:r>
            </a:p>
          </p:txBody>
        </p:sp>
        <p:pic>
          <p:nvPicPr>
            <p:cNvPr id="24" name="Picture 23">
              <a:extLst>
                <a:ext uri="{FF2B5EF4-FFF2-40B4-BE49-F238E27FC236}">
                  <a16:creationId xmlns:a16="http://schemas.microsoft.com/office/drawing/2014/main" id="{BD514709-1817-0DAF-5A9C-19C444689B86}"/>
                </a:ext>
              </a:extLst>
            </p:cNvPr>
            <p:cNvPicPr>
              <a:picLocks noChangeAspect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9921" r="9921"/>
            <a:stretch/>
          </p:blipFill>
          <p:spPr>
            <a:xfrm>
              <a:off x="451251" y="1679439"/>
              <a:ext cx="2895600" cy="2031569"/>
            </a:xfrm>
            <a:prstGeom prst="rect">
              <a:avLst/>
            </a:prstGeom>
            <a:ln w="19050">
              <a:noFill/>
            </a:ln>
          </p:spPr>
        </p:pic>
        <p:sp>
          <p:nvSpPr>
            <p:cNvPr id="25" name="TextBox 24">
              <a:extLst>
                <a:ext uri="{FF2B5EF4-FFF2-40B4-BE49-F238E27FC236}">
                  <a16:creationId xmlns:a16="http://schemas.microsoft.com/office/drawing/2014/main" id="{73ED2ADB-4007-C99D-3864-1AB2CF06027D}"/>
                </a:ext>
              </a:extLst>
            </p:cNvPr>
            <p:cNvSpPr txBox="1"/>
            <p:nvPr/>
          </p:nvSpPr>
          <p:spPr>
            <a:xfrm>
              <a:off x="4571999" y="1679439"/>
              <a:ext cx="3505199" cy="104644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en-US" b="1" dirty="0">
                  <a:ln w="3175">
                    <a:noFill/>
                  </a:ln>
                  <a:latin typeface="Century Gothic" panose="020B0502020202020204" pitchFamily="34" charset="0"/>
                </a:rPr>
                <a:t>1516 Birthright Street</a:t>
              </a:r>
            </a:p>
            <a:p>
              <a:pPr algn="ctr"/>
              <a:br>
                <a:rPr lang="en-US" sz="1400" dirty="0">
                  <a:ln w="3175">
                    <a:noFill/>
                  </a:ln>
                  <a:latin typeface="Century Gothic" panose="020B0502020202020204" pitchFamily="34" charset="0"/>
                </a:rPr>
              </a:br>
              <a:r>
                <a:rPr lang="en-US" sz="1400" dirty="0">
                  <a:ln w="3175">
                    <a:noFill/>
                  </a:ln>
                  <a:latin typeface="Century Gothic" panose="020B0502020202020204" pitchFamily="34" charset="0"/>
                </a:rPr>
                <a:t>MLS# 24024957</a:t>
              </a:r>
            </a:p>
            <a:p>
              <a:pPr algn="ctr"/>
              <a:r>
                <a:rPr lang="en-US" sz="1400" dirty="0">
                  <a:ln w="3175">
                    <a:noFill/>
                  </a:ln>
                  <a:latin typeface="Century Gothic" panose="020B0502020202020204" pitchFamily="34" charset="0"/>
                </a:rPr>
                <a:t>$649,900</a:t>
              </a:r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A2B70AEB-EC4E-D869-0050-484607E85347}"/>
                </a:ext>
              </a:extLst>
            </p:cNvPr>
            <p:cNvSpPr txBox="1"/>
            <p:nvPr/>
          </p:nvSpPr>
          <p:spPr>
            <a:xfrm>
              <a:off x="451251" y="3053777"/>
              <a:ext cx="2895600" cy="58477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en-US" sz="1600" i="1" dirty="0">
                  <a:highlight>
                    <a:srgbClr val="FFFF00"/>
                  </a:highlight>
                  <a:latin typeface="Century Gothic" panose="020B0502020202020204" pitchFamily="34" charset="0"/>
                </a:rPr>
                <a:t>Offering a $1500 Agent Bonus with Offer by 10/31</a:t>
              </a:r>
            </a:p>
          </p:txBody>
        </p:sp>
      </p:grp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DBDA495C-E00B-154F-9152-738288CB1D61}"/>
              </a:ext>
            </a:extLst>
          </p:cNvPr>
          <p:cNvCxnSpPr>
            <a:cxnSpLocks/>
          </p:cNvCxnSpPr>
          <p:nvPr/>
        </p:nvCxnSpPr>
        <p:spPr>
          <a:xfrm>
            <a:off x="0" y="7144071"/>
            <a:ext cx="8229600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A7793BC7-EA43-6D08-A026-62074460089C}"/>
              </a:ext>
            </a:extLst>
          </p:cNvPr>
          <p:cNvCxnSpPr>
            <a:cxnSpLocks/>
          </p:cNvCxnSpPr>
          <p:nvPr/>
        </p:nvCxnSpPr>
        <p:spPr>
          <a:xfrm>
            <a:off x="0" y="4998676"/>
            <a:ext cx="8229600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5727E9DD-8D37-034B-27A4-E2E44033C06A}"/>
              </a:ext>
            </a:extLst>
          </p:cNvPr>
          <p:cNvCxnSpPr>
            <a:cxnSpLocks/>
          </p:cNvCxnSpPr>
          <p:nvPr/>
        </p:nvCxnSpPr>
        <p:spPr>
          <a:xfrm>
            <a:off x="0" y="2853281"/>
            <a:ext cx="8229600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843657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2600</TotalTime>
  <Words>133</Words>
  <Application>Microsoft Office PowerPoint</Application>
  <PresentationFormat>Custom</PresentationFormat>
  <Paragraphs>36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Century Gothic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108</cp:revision>
  <dcterms:created xsi:type="dcterms:W3CDTF">2006-08-16T00:00:00Z</dcterms:created>
  <dcterms:modified xsi:type="dcterms:W3CDTF">2024-10-10T18:36:02Z</dcterms:modified>
</cp:coreProperties>
</file>