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1pPr>
    <a:lvl2pPr marL="470258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2pPr>
    <a:lvl3pPr marL="940515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3pPr>
    <a:lvl4pPr marL="1410773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4pPr>
    <a:lvl5pPr marL="1881030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5pPr>
    <a:lvl6pPr marL="2351288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6pPr>
    <a:lvl7pPr marL="2821546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7pPr>
    <a:lvl8pPr marL="3291803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8pPr>
    <a:lvl9pPr marL="3762061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1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410" y="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9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9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9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9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9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36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9"/>
            <a:ext cx="6217920" cy="2000249"/>
          </a:xfrm>
        </p:spPr>
        <p:txBody>
          <a:bodyPr anchor="b"/>
          <a:lstStyle>
            <a:lvl1pPr marL="0" indent="0">
              <a:buNone/>
              <a:defRPr sz="1857">
                <a:solidFill>
                  <a:schemeClr val="tx1">
                    <a:tint val="75000"/>
                  </a:schemeClr>
                </a:solidFill>
              </a:defRPr>
            </a:lvl1pPr>
            <a:lvl2pPr marL="419881" indent="0">
              <a:buNone/>
              <a:defRPr sz="1643">
                <a:solidFill>
                  <a:schemeClr val="tx1">
                    <a:tint val="75000"/>
                  </a:schemeClr>
                </a:solidFill>
              </a:defRPr>
            </a:lvl2pPr>
            <a:lvl3pPr marL="8397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9644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4pPr>
            <a:lvl5pPr marL="1679525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5pPr>
            <a:lvl6pPr marL="2099406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6pPr>
            <a:lvl7pPr marL="2519288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7pPr>
            <a:lvl8pPr marL="2939169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8pPr>
            <a:lvl9pPr marL="3359050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571"/>
            </a:lvl1pPr>
            <a:lvl2pPr>
              <a:defRPr sz="2214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571"/>
            </a:lvl1pPr>
            <a:lvl2pPr>
              <a:defRPr sz="2214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214" b="1"/>
            </a:lvl1pPr>
            <a:lvl2pPr marL="419881" indent="0">
              <a:buNone/>
              <a:defRPr sz="1857" b="1"/>
            </a:lvl2pPr>
            <a:lvl3pPr marL="839763" indent="0">
              <a:buNone/>
              <a:defRPr sz="1643" b="1"/>
            </a:lvl3pPr>
            <a:lvl4pPr marL="1259644" indent="0">
              <a:buNone/>
              <a:defRPr sz="1500" b="1"/>
            </a:lvl4pPr>
            <a:lvl5pPr marL="1679525" indent="0">
              <a:buNone/>
              <a:defRPr sz="1500" b="1"/>
            </a:lvl5pPr>
            <a:lvl6pPr marL="2099406" indent="0">
              <a:buNone/>
              <a:defRPr sz="1500" b="1"/>
            </a:lvl6pPr>
            <a:lvl7pPr marL="2519288" indent="0">
              <a:buNone/>
              <a:defRPr sz="1500" b="1"/>
            </a:lvl7pPr>
            <a:lvl8pPr marL="2939169" indent="0">
              <a:buNone/>
              <a:defRPr sz="1500" b="1"/>
            </a:lvl8pPr>
            <a:lvl9pPr marL="335905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214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214" b="1"/>
            </a:lvl1pPr>
            <a:lvl2pPr marL="419881" indent="0">
              <a:buNone/>
              <a:defRPr sz="1857" b="1"/>
            </a:lvl2pPr>
            <a:lvl3pPr marL="839763" indent="0">
              <a:buNone/>
              <a:defRPr sz="1643" b="1"/>
            </a:lvl3pPr>
            <a:lvl4pPr marL="1259644" indent="0">
              <a:buNone/>
              <a:defRPr sz="1500" b="1"/>
            </a:lvl4pPr>
            <a:lvl5pPr marL="1679525" indent="0">
              <a:buNone/>
              <a:defRPr sz="1500" b="1"/>
            </a:lvl5pPr>
            <a:lvl6pPr marL="2099406" indent="0">
              <a:buNone/>
              <a:defRPr sz="1500" b="1"/>
            </a:lvl6pPr>
            <a:lvl7pPr marL="2519288" indent="0">
              <a:buNone/>
              <a:defRPr sz="1500" b="1"/>
            </a:lvl7pPr>
            <a:lvl8pPr marL="2939169" indent="0">
              <a:buNone/>
              <a:defRPr sz="1500" b="1"/>
            </a:lvl8pPr>
            <a:lvl9pPr marL="335905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214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8"/>
            <a:ext cx="4089400" cy="7804151"/>
          </a:xfrm>
        </p:spPr>
        <p:txBody>
          <a:bodyPr/>
          <a:lstStyle>
            <a:lvl1pPr>
              <a:defRPr sz="2929"/>
            </a:lvl1pPr>
            <a:lvl2pPr>
              <a:defRPr sz="2571"/>
            </a:lvl2pPr>
            <a:lvl3pPr>
              <a:defRPr sz="2214"/>
            </a:lvl3pPr>
            <a:lvl4pPr>
              <a:defRPr sz="1857"/>
            </a:lvl4pPr>
            <a:lvl5pPr>
              <a:defRPr sz="1857"/>
            </a:lvl5pPr>
            <a:lvl6pPr>
              <a:defRPr sz="1857"/>
            </a:lvl6pPr>
            <a:lvl7pPr>
              <a:defRPr sz="1857"/>
            </a:lvl7pPr>
            <a:lvl8pPr>
              <a:defRPr sz="1857"/>
            </a:lvl8pPr>
            <a:lvl9pPr>
              <a:defRPr sz="1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8"/>
            <a:ext cx="2406650" cy="6254751"/>
          </a:xfrm>
        </p:spPr>
        <p:txBody>
          <a:bodyPr/>
          <a:lstStyle>
            <a:lvl1pPr marL="0" indent="0">
              <a:buNone/>
              <a:defRPr sz="1286"/>
            </a:lvl1pPr>
            <a:lvl2pPr marL="419881" indent="0">
              <a:buNone/>
              <a:defRPr sz="1071"/>
            </a:lvl2pPr>
            <a:lvl3pPr marL="839763" indent="0">
              <a:buNone/>
              <a:defRPr sz="929"/>
            </a:lvl3pPr>
            <a:lvl4pPr marL="1259644" indent="0">
              <a:buNone/>
              <a:defRPr sz="857"/>
            </a:lvl4pPr>
            <a:lvl5pPr marL="1679525" indent="0">
              <a:buNone/>
              <a:defRPr sz="857"/>
            </a:lvl5pPr>
            <a:lvl6pPr marL="2099406" indent="0">
              <a:buNone/>
              <a:defRPr sz="857"/>
            </a:lvl6pPr>
            <a:lvl7pPr marL="2519288" indent="0">
              <a:buNone/>
              <a:defRPr sz="857"/>
            </a:lvl7pPr>
            <a:lvl8pPr marL="2939169" indent="0">
              <a:buNone/>
              <a:defRPr sz="857"/>
            </a:lvl8pPr>
            <a:lvl9pPr marL="3359050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2929"/>
            </a:lvl1pPr>
            <a:lvl2pPr marL="419881" indent="0">
              <a:buNone/>
              <a:defRPr sz="2571"/>
            </a:lvl2pPr>
            <a:lvl3pPr marL="839763" indent="0">
              <a:buNone/>
              <a:defRPr sz="2214"/>
            </a:lvl3pPr>
            <a:lvl4pPr marL="1259644" indent="0">
              <a:buNone/>
              <a:defRPr sz="1857"/>
            </a:lvl4pPr>
            <a:lvl5pPr marL="1679525" indent="0">
              <a:buNone/>
              <a:defRPr sz="1857"/>
            </a:lvl5pPr>
            <a:lvl6pPr marL="2099406" indent="0">
              <a:buNone/>
              <a:defRPr sz="1857"/>
            </a:lvl6pPr>
            <a:lvl7pPr marL="2519288" indent="0">
              <a:buNone/>
              <a:defRPr sz="1857"/>
            </a:lvl7pPr>
            <a:lvl8pPr marL="2939169" indent="0">
              <a:buNone/>
              <a:defRPr sz="1857"/>
            </a:lvl8pPr>
            <a:lvl9pPr marL="3359050" indent="0">
              <a:buNone/>
              <a:defRPr sz="185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286"/>
            </a:lvl1pPr>
            <a:lvl2pPr marL="419881" indent="0">
              <a:buNone/>
              <a:defRPr sz="1071"/>
            </a:lvl2pPr>
            <a:lvl3pPr marL="839763" indent="0">
              <a:buNone/>
              <a:defRPr sz="929"/>
            </a:lvl3pPr>
            <a:lvl4pPr marL="1259644" indent="0">
              <a:buNone/>
              <a:defRPr sz="857"/>
            </a:lvl4pPr>
            <a:lvl5pPr marL="1679525" indent="0">
              <a:buNone/>
              <a:defRPr sz="857"/>
            </a:lvl5pPr>
            <a:lvl6pPr marL="2099406" indent="0">
              <a:buNone/>
              <a:defRPr sz="857"/>
            </a:lvl6pPr>
            <a:lvl7pPr marL="2519288" indent="0">
              <a:buNone/>
              <a:defRPr sz="857"/>
            </a:lvl7pPr>
            <a:lvl8pPr marL="2939169" indent="0">
              <a:buNone/>
              <a:defRPr sz="857"/>
            </a:lvl8pPr>
            <a:lvl9pPr marL="3359050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39763" rtl="0" eaLnBrk="1" latinLnBrk="0" hangingPunct="1">
        <a:spcBef>
          <a:spcPct val="0"/>
        </a:spcBef>
        <a:buNone/>
        <a:defRPr sz="40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911" indent="-314911" algn="l" defTabSz="839763" rtl="0" eaLnBrk="1" latinLnBrk="0" hangingPunct="1">
        <a:spcBef>
          <a:spcPct val="20000"/>
        </a:spcBef>
        <a:buFont typeface="Arial" pitchFamily="34" charset="0"/>
        <a:buChar char="•"/>
        <a:defRPr sz="2929" kern="1200">
          <a:solidFill>
            <a:schemeClr val="tx1"/>
          </a:solidFill>
          <a:latin typeface="+mn-lt"/>
          <a:ea typeface="+mn-ea"/>
          <a:cs typeface="+mn-cs"/>
        </a:defRPr>
      </a:lvl1pPr>
      <a:lvl2pPr marL="682307" indent="-262426" algn="l" defTabSz="839763" rtl="0" eaLnBrk="1" latinLnBrk="0" hangingPunct="1">
        <a:spcBef>
          <a:spcPct val="20000"/>
        </a:spcBef>
        <a:buFont typeface="Arial" pitchFamily="34" charset="0"/>
        <a:buChar char="–"/>
        <a:defRPr sz="2571" kern="1200">
          <a:solidFill>
            <a:schemeClr val="tx1"/>
          </a:solidFill>
          <a:latin typeface="+mn-lt"/>
          <a:ea typeface="+mn-ea"/>
          <a:cs typeface="+mn-cs"/>
        </a:defRPr>
      </a:lvl2pPr>
      <a:lvl3pPr marL="1049703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2214" kern="1200">
          <a:solidFill>
            <a:schemeClr val="tx1"/>
          </a:solidFill>
          <a:latin typeface="+mn-lt"/>
          <a:ea typeface="+mn-ea"/>
          <a:cs typeface="+mn-cs"/>
        </a:defRPr>
      </a:lvl3pPr>
      <a:lvl4pPr marL="1469584" indent="-209941" algn="l" defTabSz="839763" rtl="0" eaLnBrk="1" latinLnBrk="0" hangingPunct="1">
        <a:spcBef>
          <a:spcPct val="20000"/>
        </a:spcBef>
        <a:buFont typeface="Arial" pitchFamily="34" charset="0"/>
        <a:buChar char="–"/>
        <a:defRPr sz="1857" kern="1200">
          <a:solidFill>
            <a:schemeClr val="tx1"/>
          </a:solidFill>
          <a:latin typeface="+mn-lt"/>
          <a:ea typeface="+mn-ea"/>
          <a:cs typeface="+mn-cs"/>
        </a:defRPr>
      </a:lvl4pPr>
      <a:lvl5pPr marL="1889466" indent="-209941" algn="l" defTabSz="839763" rtl="0" eaLnBrk="1" latinLnBrk="0" hangingPunct="1">
        <a:spcBef>
          <a:spcPct val="20000"/>
        </a:spcBef>
        <a:buFont typeface="Arial" pitchFamily="34" charset="0"/>
        <a:buChar char="»"/>
        <a:defRPr sz="1857" kern="1200">
          <a:solidFill>
            <a:schemeClr val="tx1"/>
          </a:solidFill>
          <a:latin typeface="+mn-lt"/>
          <a:ea typeface="+mn-ea"/>
          <a:cs typeface="+mn-cs"/>
        </a:defRPr>
      </a:lvl5pPr>
      <a:lvl6pPr marL="2309347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6pPr>
      <a:lvl7pPr marL="2729228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7pPr>
      <a:lvl8pPr marL="3149109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8pPr>
      <a:lvl9pPr marL="3568991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1pPr>
      <a:lvl2pPr marL="419881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2pPr>
      <a:lvl3pPr marL="839763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3pPr>
      <a:lvl4pPr marL="1259644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679525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2099406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2519288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2939169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3359050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914400"/>
            <a:ext cx="7315199" cy="1143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1" dirty="0">
                <a:solidFill>
                  <a:srgbClr val="701400"/>
                </a:solidFill>
                <a:latin typeface="Palatino Linotype" panose="02040502050505030304" pitchFamily="18" charset="0"/>
              </a:rPr>
              <a:t>Avondale - $725,000</a:t>
            </a:r>
          </a:p>
          <a:p>
            <a:pPr algn="ctr"/>
            <a:endParaRPr lang="en-US" sz="1429" i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Luxury or Superior Upgrades to Standard Remodel </a:t>
            </a:r>
          </a:p>
          <a:p>
            <a:pPr algn="ctr"/>
            <a:endParaRPr lang="en-US" sz="1429" i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23237"/>
            <a:ext cx="6930998" cy="5867400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All Plumbing Replaced And Upgraded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Rinnai Tankless Water Heater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Metal Roof Installed, House And Garage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 From Asphalt Shingle ($12,000) To Standing Seam ($38,000)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Attic Roof Deck Spray Foam Insulation Instead Of Fiberglass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Wired Entire House With Extra Outlets And 40 Circuit 200 Amp Panel, Twice The Standard For LED Recessed Ceiling Lights, Smart Dimmers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Flush Baseboards And Trim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14 Custom Doors, Interior And Exterior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Modem Hardware, No Builder Grade Hardware Used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 Decking To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Weardeck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™ Composite Decking With Heat Reflective Technology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Automatic Awning On Back Deck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Stainless Steel Post And Cable Railing On Front And Rear Decks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200sf Sandstone Pavers From Front Deck To Back Deck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 To Highest Quality Garage Door Openers With Whisper Roller Technology, Smart Receivers, And Battery Backup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Stone Water Feature By Rear Deck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Replaced Brick Fireplace With Stone Fireplace Surround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 Fireplace To Smart Gas 50" Linear With LED Color Changing Glass Beads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3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Hall Bathroom Upgrades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Glass Tile In Hall Bathroom Above Tub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Format Tile In Hall Bathroom Floor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Custom Built Vanity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Porcelain Tub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Michelangelo Quartzite Countertop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Plate Glass Mirror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Brushed Nickel Finished Tissue And Towel Bars And Shower Rod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3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3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Bathroom Upgrades</a:t>
            </a:r>
            <a:r>
              <a:rPr lang="en-US" sz="13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Wet Bathroom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Custom Built Double Vanity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Michelangelo Quartzite Countertop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Plate Glass Mirror Over Double Sink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Chrome Fixtures And Hardware </a:t>
            </a:r>
            <a:endParaRPr lang="en-US" sz="1300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527" y="0"/>
            <a:ext cx="7234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3175"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7014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Completely Upgraded and Rebuilt Home</a:t>
            </a:r>
            <a:endParaRPr lang="en-US" sz="3600" b="1" dirty="0">
              <a:ln w="3175">
                <a:solidFill>
                  <a:schemeClr val="bg1">
                    <a:lumMod val="95000"/>
                  </a:schemeClr>
                </a:solidFill>
              </a:ln>
              <a:solidFill>
                <a:srgbClr val="7014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798" y="8500489"/>
            <a:ext cx="1614714" cy="60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4539343" y="8462495"/>
            <a:ext cx="27758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Nancy Staggs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843-442-7456</a:t>
            </a:r>
          </a:p>
          <a:p>
            <a:pPr algn="r"/>
            <a:r>
              <a:rPr lang="en-US" sz="1000" dirty="0">
                <a:latin typeface="Adobe Garamond Pro" pitchFamily="18" charset="0"/>
              </a:rPr>
              <a:t>staggsn@yahoo.com </a:t>
            </a:r>
            <a:br>
              <a:rPr lang="en-US" sz="1000" dirty="0">
                <a:latin typeface="Adobe Garamond Pro" pitchFamily="18" charset="0"/>
              </a:rPr>
            </a:br>
            <a:r>
              <a:rPr lang="en-US" sz="1000" dirty="0">
                <a:latin typeface="Adobe Garamond Pro" pitchFamily="18" charset="0"/>
              </a:rPr>
              <a:t>coastalinarealtyofcharleston.com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8462495"/>
            <a:ext cx="2775857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268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Garamond Pro</vt:lpstr>
      <vt:lpstr>Arial</vt:lpstr>
      <vt:lpstr>Calibri</vt:lpstr>
      <vt:lpstr>Edwardian Script ITC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2021-07-21T21:25:49Z</dcterms:modified>
</cp:coreProperties>
</file>