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36" y="295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5/8/2015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3.jp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hyperlink" Target="http://www.luxurypropertiesincharleston.com/" TargetMode="External"/><Relationship Id="rId11" Type="http://schemas.openxmlformats.org/officeDocument/2006/relationships/image" Target="../media/image9.jpg"/><Relationship Id="rId5" Type="http://schemas.openxmlformats.org/officeDocument/2006/relationships/hyperlink" Target="mailto:Patricia@kwluxuryhomes.com" TargetMode="External"/><Relationship Id="rId10" Type="http://schemas.openxmlformats.org/officeDocument/2006/relationships/image" Target="../media/image8.jpg"/><Relationship Id="rId4" Type="http://schemas.openxmlformats.org/officeDocument/2006/relationships/image" Target="../media/image4.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03746" y="712113"/>
            <a:ext cx="3127248" cy="2345436"/>
          </a:xfrm>
          <a:prstGeom prst="rect">
            <a:avLst/>
          </a:prstGeom>
          <a:ln>
            <a:solidFill>
              <a:schemeClr val="tx1"/>
            </a:solidFill>
          </a:ln>
          <a:effectLst>
            <a:outerShdw blurRad="63500" sx="102000" sy="102000" algn="ctr" rotWithShape="0">
              <a:prstClr val="black">
                <a:alpha val="40000"/>
              </a:prstClr>
            </a:outerShdw>
          </a:effectLst>
        </p:spPr>
      </p:pic>
      <p:pic>
        <p:nvPicPr>
          <p:cNvPr id="5" name="Picture 4"/>
          <p:cNvPicPr>
            <a:picLocks noChangeAspect="1"/>
          </p:cNvPicPr>
          <p:nvPr/>
        </p:nvPicPr>
        <p:blipFill rotWithShape="1">
          <a:blip r:embed="rId4">
            <a:extLst>
              <a:ext uri="{28A0092B-C50C-407E-A947-70E740481C1C}">
                <a14:useLocalDpi xmlns:a14="http://schemas.microsoft.com/office/drawing/2010/main" val="0"/>
              </a:ext>
            </a:extLst>
          </a:blip>
          <a:srcRect b="33643"/>
          <a:stretch/>
        </p:blipFill>
        <p:spPr>
          <a:xfrm>
            <a:off x="2307742" y="3169563"/>
            <a:ext cx="3124200" cy="1554837"/>
          </a:xfrm>
          <a:prstGeom prst="rect">
            <a:avLst/>
          </a:prstGeom>
          <a:ln>
            <a:solidFill>
              <a:schemeClr val="tx1"/>
            </a:solidFill>
          </a:ln>
          <a:effectLst>
            <a:outerShdw blurRad="63500" sx="102000" sy="102000" algn="ctr" rotWithShape="0">
              <a:prstClr val="black">
                <a:alpha val="40000"/>
              </a:prstClr>
            </a:outerShdw>
          </a:effectLst>
        </p:spPr>
      </p:pic>
      <p:sp>
        <p:nvSpPr>
          <p:cNvPr id="2" name="Title 1"/>
          <p:cNvSpPr>
            <a:spLocks noGrp="1"/>
          </p:cNvSpPr>
          <p:nvPr>
            <p:ph type="ctrTitle"/>
          </p:nvPr>
        </p:nvSpPr>
        <p:spPr>
          <a:xfrm>
            <a:off x="10160" y="15240"/>
            <a:ext cx="7752080" cy="670560"/>
          </a:xfrm>
        </p:spPr>
        <p:txBody>
          <a:bodyPr>
            <a:noAutofit/>
          </a:bodyPr>
          <a:lstStyle/>
          <a:p>
            <a:r>
              <a:rPr lang="en-US" sz="3000" i="1" dirty="0">
                <a:effectLst>
                  <a:outerShdw blurRad="38100" dist="38100" dir="2700000" algn="tl">
                    <a:srgbClr val="000000">
                      <a:alpha val="43137"/>
                    </a:srgbClr>
                  </a:outerShdw>
                </a:effectLst>
                <a:latin typeface="Goudy Old Style" panose="02020502050305020303" pitchFamily="18" charset="0"/>
              </a:rPr>
              <a:t>Fantastic </a:t>
            </a:r>
            <a:r>
              <a:rPr lang="en-US" sz="3000" i="1" dirty="0" smtClean="0">
                <a:effectLst>
                  <a:outerShdw blurRad="38100" dist="38100" dir="2700000" algn="tl">
                    <a:srgbClr val="000000">
                      <a:alpha val="43137"/>
                    </a:srgbClr>
                  </a:outerShdw>
                </a:effectLst>
                <a:latin typeface="Goudy Old Style" panose="02020502050305020303" pitchFamily="18" charset="0"/>
              </a:rPr>
              <a:t>Investment Opportunity </a:t>
            </a:r>
            <a:r>
              <a:rPr lang="en-US" sz="3000" i="1" dirty="0">
                <a:effectLst>
                  <a:outerShdw blurRad="38100" dist="38100" dir="2700000" algn="tl">
                    <a:srgbClr val="000000">
                      <a:alpha val="43137"/>
                    </a:srgbClr>
                  </a:outerShdw>
                </a:effectLst>
                <a:latin typeface="Goudy Old Style" panose="02020502050305020303" pitchFamily="18" charset="0"/>
              </a:rPr>
              <a:t>for </a:t>
            </a:r>
            <a:r>
              <a:rPr lang="en-US" sz="3000" i="1" dirty="0" smtClean="0">
                <a:effectLst>
                  <a:outerShdw blurRad="38100" dist="38100" dir="2700000" algn="tl">
                    <a:srgbClr val="000000">
                      <a:alpha val="43137"/>
                    </a:srgbClr>
                  </a:outerShdw>
                </a:effectLst>
                <a:latin typeface="Goudy Old Style" panose="02020502050305020303" pitchFamily="18" charset="0"/>
              </a:rPr>
              <a:t>Island Living</a:t>
            </a:r>
            <a:r>
              <a:rPr lang="en-US" sz="3000" i="1" dirty="0">
                <a:effectLst>
                  <a:outerShdw blurRad="38100" dist="38100" dir="2700000" algn="tl">
                    <a:srgbClr val="000000">
                      <a:alpha val="43137"/>
                    </a:srgbClr>
                  </a:outerShdw>
                </a:effectLst>
                <a:latin typeface="Goudy Old Style" panose="02020502050305020303" pitchFamily="18" charset="0"/>
              </a:rPr>
              <a:t>!!</a:t>
            </a:r>
          </a:p>
        </p:txBody>
      </p:sp>
      <p:sp>
        <p:nvSpPr>
          <p:cNvPr id="3" name="Subtitle 2"/>
          <p:cNvSpPr>
            <a:spLocks noGrp="1"/>
          </p:cNvSpPr>
          <p:nvPr>
            <p:ph type="subTitle" idx="1"/>
          </p:nvPr>
        </p:nvSpPr>
        <p:spPr>
          <a:xfrm>
            <a:off x="0" y="5867400"/>
            <a:ext cx="7772400" cy="3048000"/>
          </a:xfrm>
        </p:spPr>
        <p:txBody>
          <a:bodyPr anchor="ctr">
            <a:noAutofit/>
          </a:bodyPr>
          <a:lstStyle/>
          <a:p>
            <a:r>
              <a:rPr lang="en-US" sz="1400" dirty="0" smtClean="0">
                <a:solidFill>
                  <a:schemeClr val="tx2">
                    <a:lumMod val="10000"/>
                  </a:schemeClr>
                </a:solidFill>
                <a:latin typeface="Goudy Old Style" panose="02020502050305020303" pitchFamily="18" charset="0"/>
              </a:rPr>
              <a:t>This is your chance to own a piece of paradise on </a:t>
            </a:r>
            <a:r>
              <a:rPr lang="en-US" sz="1400" dirty="0" smtClean="0">
                <a:solidFill>
                  <a:schemeClr val="tx2">
                    <a:lumMod val="10000"/>
                  </a:schemeClr>
                </a:solidFill>
                <a:latin typeface="Goudy Old Style" panose="02020502050305020303" pitchFamily="18" charset="0"/>
              </a:rPr>
              <a:t>Lake Palmetto </a:t>
            </a:r>
            <a:r>
              <a:rPr lang="en-US" sz="1400" dirty="0" smtClean="0">
                <a:solidFill>
                  <a:schemeClr val="tx2">
                    <a:lumMod val="10000"/>
                  </a:schemeClr>
                </a:solidFill>
                <a:latin typeface="Goudy Old Style" panose="02020502050305020303" pitchFamily="18" charset="0"/>
              </a:rPr>
              <a:t>at </a:t>
            </a:r>
            <a:r>
              <a:rPr lang="en-US" sz="1400" dirty="0">
                <a:solidFill>
                  <a:schemeClr val="tx2">
                    <a:lumMod val="10000"/>
                  </a:schemeClr>
                </a:solidFill>
                <a:latin typeface="Goudy Old Style" panose="02020502050305020303" pitchFamily="18" charset="0"/>
              </a:rPr>
              <a:t>S</a:t>
            </a:r>
            <a:r>
              <a:rPr lang="en-US" sz="1400" dirty="0" smtClean="0">
                <a:solidFill>
                  <a:schemeClr val="tx2">
                    <a:lumMod val="10000"/>
                  </a:schemeClr>
                </a:solidFill>
                <a:latin typeface="Goudy Old Style" panose="02020502050305020303" pitchFamily="18" charset="0"/>
              </a:rPr>
              <a:t>eabrook Island. The Village at Seabrook boasts a neighborly feel and cottage style homes reminiscent of old Charleston. From this beautiful home site you can enjoy fabulous sunsets over the lake, kayaking right out your back door, and many walking and jogging trails. </a:t>
            </a:r>
          </a:p>
          <a:p>
            <a:endParaRPr lang="en-US" sz="1400" dirty="0">
              <a:solidFill>
                <a:schemeClr val="tx2">
                  <a:lumMod val="10000"/>
                </a:schemeClr>
              </a:solidFill>
              <a:latin typeface="Goudy Old Style" panose="02020502050305020303" pitchFamily="18" charset="0"/>
            </a:endParaRPr>
          </a:p>
          <a:p>
            <a:r>
              <a:rPr lang="en-US" sz="1400" dirty="0" smtClean="0">
                <a:solidFill>
                  <a:schemeClr val="tx2">
                    <a:lumMod val="10000"/>
                  </a:schemeClr>
                </a:solidFill>
                <a:latin typeface="Goudy Old Style" panose="02020502050305020303" pitchFamily="18" charset="0"/>
              </a:rPr>
              <a:t>You are also walking distance to the fabulous lake house with indoor and outdoor pools, fitness center, library and so much more. A short bike ride will take you to </a:t>
            </a:r>
            <a:r>
              <a:rPr lang="en-US" sz="1400" dirty="0" smtClean="0">
                <a:solidFill>
                  <a:schemeClr val="tx2">
                    <a:lumMod val="10000"/>
                  </a:schemeClr>
                </a:solidFill>
                <a:latin typeface="Goudy Old Style" panose="02020502050305020303" pitchFamily="18" charset="0"/>
              </a:rPr>
              <a:t>Fresh Fields Village</a:t>
            </a:r>
            <a:r>
              <a:rPr lang="en-US" sz="1400" dirty="0" smtClean="0">
                <a:solidFill>
                  <a:schemeClr val="tx2">
                    <a:lumMod val="10000"/>
                  </a:schemeClr>
                </a:solidFill>
                <a:latin typeface="Goudy Old Style" panose="02020502050305020303" pitchFamily="18" charset="0"/>
              </a:rPr>
              <a:t>, the </a:t>
            </a:r>
            <a:r>
              <a:rPr lang="en-US" sz="1400" dirty="0" smtClean="0">
                <a:solidFill>
                  <a:schemeClr val="tx2">
                    <a:lumMod val="10000"/>
                  </a:schemeClr>
                </a:solidFill>
                <a:latin typeface="Goudy Old Style" panose="02020502050305020303" pitchFamily="18" charset="0"/>
              </a:rPr>
              <a:t>Racquet Club </a:t>
            </a:r>
            <a:r>
              <a:rPr lang="en-US" sz="1400" dirty="0" smtClean="0">
                <a:solidFill>
                  <a:schemeClr val="tx2">
                    <a:lumMod val="10000"/>
                  </a:schemeClr>
                </a:solidFill>
                <a:latin typeface="Goudy Old Style" panose="02020502050305020303" pitchFamily="18" charset="0"/>
              </a:rPr>
              <a:t>or the </a:t>
            </a:r>
            <a:r>
              <a:rPr lang="en-US" sz="1400" dirty="0" smtClean="0">
                <a:solidFill>
                  <a:schemeClr val="tx2">
                    <a:lumMod val="10000"/>
                  </a:schemeClr>
                </a:solidFill>
                <a:latin typeface="Goudy Old Style" panose="02020502050305020303" pitchFamily="18" charset="0"/>
              </a:rPr>
              <a:t>Equestrian Center</a:t>
            </a:r>
            <a:r>
              <a:rPr lang="en-US" sz="1400" dirty="0" smtClean="0">
                <a:solidFill>
                  <a:schemeClr val="tx2">
                    <a:lumMod val="10000"/>
                  </a:schemeClr>
                </a:solidFill>
                <a:latin typeface="Goudy Old Style" panose="02020502050305020303" pitchFamily="18" charset="0"/>
              </a:rPr>
              <a:t>. Come take a look at this great opportunity and all it has to offer today! </a:t>
            </a:r>
          </a:p>
          <a:p>
            <a:endParaRPr lang="en-US" sz="1400" dirty="0">
              <a:solidFill>
                <a:schemeClr val="tx2">
                  <a:lumMod val="10000"/>
                </a:schemeClr>
              </a:solidFill>
              <a:latin typeface="Goudy Old Style" panose="02020502050305020303" pitchFamily="18" charset="0"/>
            </a:endParaRPr>
          </a:p>
          <a:p>
            <a:r>
              <a:rPr lang="en-US" sz="1400" dirty="0" smtClean="0">
                <a:solidFill>
                  <a:schemeClr val="tx2">
                    <a:lumMod val="10000"/>
                  </a:schemeClr>
                </a:solidFill>
                <a:latin typeface="Goudy Old Style" panose="02020502050305020303" pitchFamily="18" charset="0"/>
              </a:rPr>
              <a:t>Contribution to capital within P.U.D. Upon the initial sale and resale is 1/2 of 1% of the sale price. Purchase also requires membership to the Club at Seabrook.</a:t>
            </a:r>
            <a:endParaRPr lang="en-US" sz="1400" dirty="0">
              <a:solidFill>
                <a:schemeClr val="tx2">
                  <a:lumMod val="10000"/>
                </a:schemeClr>
              </a:solidFill>
              <a:latin typeface="Goudy Old Style" panose="02020502050305020303" pitchFamily="18" charset="0"/>
            </a:endParaRPr>
          </a:p>
        </p:txBody>
      </p:sp>
      <p:sp>
        <p:nvSpPr>
          <p:cNvPr id="16" name="Rectangle 15"/>
          <p:cNvSpPr/>
          <p:nvPr/>
        </p:nvSpPr>
        <p:spPr>
          <a:xfrm>
            <a:off x="0" y="4791670"/>
            <a:ext cx="7772400" cy="923330"/>
          </a:xfrm>
          <a:prstGeom prst="rect">
            <a:avLst/>
          </a:prstGeom>
          <a:noFill/>
        </p:spPr>
        <p:txBody>
          <a:bodyPr wrap="square" anchor="b">
            <a:spAutoFit/>
          </a:bodyPr>
          <a:lstStyle/>
          <a:p>
            <a:pPr algn="ct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B-8 Seabrook Village </a:t>
            </a:r>
            <a:r>
              <a:rPr lang="en-US" sz="2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Drive</a:t>
            </a:r>
          </a:p>
          <a:p>
            <a:pPr algn="ctr"/>
            <a:endParaRPr lang="en-US" sz="1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The Village at Seabrook | Seabrook Island, SC 29455 | MLS# 15005838 | $189,000</a:t>
            </a:r>
          </a:p>
        </p:txBody>
      </p:sp>
      <p:sp>
        <p:nvSpPr>
          <p:cNvPr id="17" name="Rectangle 16"/>
          <p:cNvSpPr/>
          <p:nvPr/>
        </p:nvSpPr>
        <p:spPr>
          <a:xfrm>
            <a:off x="0" y="8991600"/>
            <a:ext cx="7772400" cy="1046440"/>
          </a:xfrm>
          <a:prstGeom prst="rect">
            <a:avLst/>
          </a:prstGeom>
        </p:spPr>
        <p:txBody>
          <a:bodyPr wrap="square">
            <a:spAutoFit/>
          </a:bodyPr>
          <a:lstStyle/>
          <a:p>
            <a:pPr algn="ctr"/>
            <a:r>
              <a:rPr lang="en-US" sz="1400" b="1" dirty="0">
                <a:solidFill>
                  <a:schemeClr val="tx2">
                    <a:lumMod val="10000"/>
                  </a:schemeClr>
                </a:solidFill>
                <a:latin typeface="Baskerville Old Face" panose="02020602080505020303" pitchFamily="18" charset="0"/>
              </a:rPr>
              <a:t>Patricia Lehman Byrne</a:t>
            </a:r>
            <a:r>
              <a:rPr lang="en-US" sz="1200" b="1" dirty="0" smtClean="0">
                <a:solidFill>
                  <a:schemeClr val="tx2">
                    <a:lumMod val="10000"/>
                  </a:schemeClr>
                </a:solidFill>
                <a:latin typeface="Baskerville Old Face" panose="02020602080505020303" pitchFamily="18" charset="0"/>
              </a:rPr>
              <a:t/>
            </a:r>
            <a:br>
              <a:rPr lang="en-US" sz="1200" b="1" dirty="0" smtClean="0">
                <a:solidFill>
                  <a:schemeClr val="tx2">
                    <a:lumMod val="10000"/>
                  </a:schemeClr>
                </a:solidFill>
                <a:latin typeface="Baskerville Old Face" panose="02020602080505020303" pitchFamily="18" charset="0"/>
              </a:rPr>
            </a:br>
            <a:endParaRPr lang="en-US" sz="1200" b="1" dirty="0" smtClean="0">
              <a:solidFill>
                <a:schemeClr val="tx2">
                  <a:lumMod val="10000"/>
                </a:schemeClr>
              </a:solidFill>
              <a:latin typeface="Baskerville Old Face" panose="02020602080505020303" pitchFamily="18" charset="0"/>
            </a:endParaRPr>
          </a:p>
          <a:p>
            <a:pPr algn="ctr"/>
            <a:r>
              <a:rPr lang="en-US" sz="1200" dirty="0" smtClean="0">
                <a:solidFill>
                  <a:schemeClr val="tx2">
                    <a:lumMod val="10000"/>
                  </a:schemeClr>
                </a:solidFill>
                <a:latin typeface="Baskerville Old Face" panose="02020602080505020303" pitchFamily="18" charset="0"/>
              </a:rPr>
              <a:t>Mobile </a:t>
            </a:r>
            <a:r>
              <a:rPr lang="en-US" sz="1200" dirty="0">
                <a:solidFill>
                  <a:schemeClr val="tx2">
                    <a:lumMod val="10000"/>
                  </a:schemeClr>
                </a:solidFill>
                <a:latin typeface="Baskerville Old Face" panose="02020602080505020303" pitchFamily="18" charset="0"/>
              </a:rPr>
              <a:t>- (973) 868-1039</a:t>
            </a:r>
            <a:r>
              <a:rPr lang="en-US" sz="1200" dirty="0" smtClean="0">
                <a:solidFill>
                  <a:schemeClr val="tx2">
                    <a:lumMod val="10000"/>
                  </a:schemeClr>
                </a:solidFill>
                <a:latin typeface="Baskerville Old Face" panose="02020602080505020303" pitchFamily="18" charset="0"/>
              </a:rPr>
              <a:t/>
            </a:r>
            <a:br>
              <a:rPr lang="en-US" sz="1200" dirty="0" smtClean="0">
                <a:solidFill>
                  <a:schemeClr val="tx2">
                    <a:lumMod val="10000"/>
                  </a:schemeClr>
                </a:solidFill>
                <a:latin typeface="Baskerville Old Face" panose="02020602080505020303" pitchFamily="18" charset="0"/>
              </a:rPr>
            </a:br>
            <a:r>
              <a:rPr lang="en-US" sz="1200" dirty="0" smtClean="0">
                <a:solidFill>
                  <a:schemeClr val="tx2">
                    <a:lumMod val="10000"/>
                  </a:schemeClr>
                </a:solidFill>
                <a:latin typeface="Baskerville Old Face" panose="02020602080505020303" pitchFamily="18" charset="0"/>
                <a:hlinkClick r:id="rId5"/>
              </a:rPr>
              <a:t>Patricia@kwluxuryhomes.com</a:t>
            </a:r>
            <a:endParaRPr lang="en-US" sz="1200" dirty="0" smtClean="0">
              <a:solidFill>
                <a:schemeClr val="tx2">
                  <a:lumMod val="10000"/>
                </a:schemeClr>
              </a:solidFill>
              <a:latin typeface="Baskerville Old Face" panose="02020602080505020303" pitchFamily="18" charset="0"/>
            </a:endParaRPr>
          </a:p>
          <a:p>
            <a:pPr algn="ctr"/>
            <a:r>
              <a:rPr lang="en-US" sz="1200" dirty="0" smtClean="0">
                <a:solidFill>
                  <a:schemeClr val="tx2">
                    <a:lumMod val="10000"/>
                  </a:schemeClr>
                </a:solidFill>
                <a:latin typeface="Baskerville Old Face" panose="02020602080505020303" pitchFamily="18" charset="0"/>
                <a:hlinkClick r:id="rId6"/>
              </a:rPr>
              <a:t>luxurypropertiesincharleston.com</a:t>
            </a:r>
            <a:r>
              <a:rPr lang="en-US" sz="1200" dirty="0" smtClean="0">
                <a:solidFill>
                  <a:schemeClr val="tx2">
                    <a:lumMod val="10000"/>
                  </a:schemeClr>
                </a:solidFill>
                <a:latin typeface="Baskerville Old Face" panose="02020602080505020303" pitchFamily="18" charset="0"/>
              </a:rPr>
              <a:t> </a:t>
            </a:r>
            <a:endParaRPr lang="en-US" sz="1000" dirty="0" smtClean="0">
              <a:solidFill>
                <a:schemeClr val="tx2">
                  <a:lumMod val="10000"/>
                </a:schemeClr>
              </a:solidFill>
              <a:latin typeface="Baskerville Old Face" panose="02020602080505020303" pitchFamily="18" charset="0"/>
            </a:endParaRPr>
          </a:p>
        </p:txBody>
      </p:sp>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7001000" y="8991600"/>
            <a:ext cx="695200" cy="976405"/>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0188" y="8991600"/>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5457" y="9412069"/>
            <a:ext cx="1676399" cy="6463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Realty Charleston West Ashley</a:t>
            </a:r>
          </a:p>
          <a:p>
            <a:pPr algn="ctr"/>
            <a:r>
              <a:rPr lang="en-US" sz="900" dirty="0">
                <a:solidFill>
                  <a:schemeClr val="tx2">
                    <a:lumMod val="10000"/>
                  </a:schemeClr>
                </a:solidFill>
                <a:latin typeface="Baskerville Old Face" panose="02020602080505020303" pitchFamily="18" charset="0"/>
              </a:rPr>
              <a:t>1180 Sam </a:t>
            </a:r>
            <a:r>
              <a:rPr lang="en-US" sz="900" dirty="0" err="1">
                <a:solidFill>
                  <a:schemeClr val="tx2">
                    <a:lumMod val="10000"/>
                  </a:schemeClr>
                </a:solidFill>
                <a:latin typeface="Baskerville Old Face" panose="02020602080505020303" pitchFamily="18" charset="0"/>
              </a:rPr>
              <a:t>Rittenberg</a:t>
            </a:r>
            <a:r>
              <a:rPr lang="en-US" sz="900" dirty="0">
                <a:solidFill>
                  <a:schemeClr val="tx2">
                    <a:lumMod val="10000"/>
                  </a:schemeClr>
                </a:solidFill>
                <a:latin typeface="Baskerville Old Face" panose="02020602080505020303" pitchFamily="18" charset="0"/>
              </a:rPr>
              <a:t> </a:t>
            </a:r>
            <a:r>
              <a:rPr lang="en-US" sz="900" dirty="0" err="1">
                <a:solidFill>
                  <a:schemeClr val="tx2">
                    <a:lumMod val="10000"/>
                  </a:schemeClr>
                </a:solidFill>
                <a:latin typeface="Baskerville Old Face" panose="02020602080505020303" pitchFamily="18" charset="0"/>
              </a:rPr>
              <a:t>Ste</a:t>
            </a:r>
            <a:r>
              <a:rPr lang="en-US" sz="900" dirty="0">
                <a:solidFill>
                  <a:schemeClr val="tx2">
                    <a:lumMod val="10000"/>
                  </a:schemeClr>
                </a:solidFill>
                <a:latin typeface="Baskerville Old Face" panose="02020602080505020303" pitchFamily="18" charset="0"/>
              </a:rPr>
              <a:t> 105</a:t>
            </a:r>
          </a:p>
          <a:p>
            <a:pPr algn="ctr"/>
            <a:r>
              <a:rPr lang="en-US" sz="900" dirty="0">
                <a:solidFill>
                  <a:schemeClr val="tx2">
                    <a:lumMod val="10000"/>
                  </a:schemeClr>
                </a:solidFill>
                <a:latin typeface="Baskerville Old Face" panose="02020602080505020303" pitchFamily="18" charset="0"/>
              </a:rPr>
              <a:t>Charleston, SC 29407</a:t>
            </a:r>
          </a:p>
        </p:txBody>
      </p:sp>
      <p:pic>
        <p:nvPicPr>
          <p:cNvPr id="21" name="Picture 20"/>
          <p:cNvPicPr>
            <a:picLocks noChangeAspect="1"/>
          </p:cNvPicPr>
          <p:nvPr/>
        </p:nvPicPr>
        <p:blipFill rotWithShape="1">
          <a:blip r:embed="rId9">
            <a:extLst>
              <a:ext uri="{28A0092B-C50C-407E-A947-70E740481C1C}">
                <a14:useLocalDpi xmlns:a14="http://schemas.microsoft.com/office/drawing/2010/main" val="0"/>
              </a:ext>
            </a:extLst>
          </a:blip>
          <a:srcRect r="44209"/>
          <a:stretch/>
        </p:blipFill>
        <p:spPr>
          <a:xfrm>
            <a:off x="161203" y="712113"/>
            <a:ext cx="2015880" cy="2709972"/>
          </a:xfrm>
          <a:prstGeom prst="rect">
            <a:avLst/>
          </a:prstGeom>
          <a:ln>
            <a:solidFill>
              <a:schemeClr val="tx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rotWithShape="1">
          <a:blip r:embed="rId10">
            <a:extLst>
              <a:ext uri="{28A0092B-C50C-407E-A947-70E740481C1C}">
                <a14:useLocalDpi xmlns:a14="http://schemas.microsoft.com/office/drawing/2010/main" val="0"/>
              </a:ext>
            </a:extLst>
          </a:blip>
          <a:srcRect b="21448"/>
          <a:stretch/>
        </p:blipFill>
        <p:spPr>
          <a:xfrm>
            <a:off x="5557656" y="712113"/>
            <a:ext cx="2020824" cy="1190545"/>
          </a:xfrm>
          <a:prstGeom prst="rect">
            <a:avLst/>
          </a:prstGeom>
          <a:ln>
            <a:solidFill>
              <a:schemeClr val="tx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rotWithShape="1">
          <a:blip r:embed="rId11">
            <a:extLst>
              <a:ext uri="{28A0092B-C50C-407E-A947-70E740481C1C}">
                <a14:useLocalDpi xmlns:a14="http://schemas.microsoft.com/office/drawing/2010/main" val="0"/>
              </a:ext>
            </a:extLst>
          </a:blip>
          <a:srcRect t="8044" b="13211"/>
          <a:stretch/>
        </p:blipFill>
        <p:spPr>
          <a:xfrm>
            <a:off x="161203" y="3533855"/>
            <a:ext cx="2015880" cy="1190545"/>
          </a:xfrm>
          <a:prstGeom prst="rect">
            <a:avLst/>
          </a:prstGeom>
          <a:ln>
            <a:solidFill>
              <a:schemeClr val="tx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rotWithShape="1">
          <a:blip r:embed="rId12">
            <a:extLst>
              <a:ext uri="{28A0092B-C50C-407E-A947-70E740481C1C}">
                <a14:useLocalDpi xmlns:a14="http://schemas.microsoft.com/office/drawing/2010/main" val="0"/>
              </a:ext>
            </a:extLst>
          </a:blip>
          <a:srcRect r="43349"/>
          <a:stretch/>
        </p:blipFill>
        <p:spPr>
          <a:xfrm>
            <a:off x="5562600" y="2014428"/>
            <a:ext cx="2015880" cy="2709972"/>
          </a:xfrm>
          <a:prstGeom prst="rect">
            <a:avLst/>
          </a:prstGeom>
          <a:ln>
            <a:solidFill>
              <a:schemeClr val="tx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201</Words>
  <Application>Microsoft Office PowerPoint</Application>
  <PresentationFormat>Custom</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Fantastic Investment Opportunity for Island Living!!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atp1313@gmail.com</cp:lastModifiedBy>
  <cp:revision>20</cp:revision>
  <dcterms:created xsi:type="dcterms:W3CDTF">2006-08-16T00:00:00Z</dcterms:created>
  <dcterms:modified xsi:type="dcterms:W3CDTF">2015-05-08T21:04:05Z</dcterms:modified>
</cp:coreProperties>
</file>