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231"/>
    <a:srgbClr val="C0DC99"/>
    <a:srgbClr val="89C4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44" autoAdjust="0"/>
    <p:restoredTop sz="94660"/>
  </p:normalViewPr>
  <p:slideViewPr>
    <p:cSldViewPr snapToGrid="0">
      <p:cViewPr>
        <p:scale>
          <a:sx n="75" d="100"/>
          <a:sy n="75" d="100"/>
        </p:scale>
        <p:origin x="780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EBAA-4C71-44E4-B0D0-81143D282FC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2354-CE8E-416F-8828-385D830E1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09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EBAA-4C71-44E4-B0D0-81143D282FC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2354-CE8E-416F-8828-385D830E1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99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EBAA-4C71-44E4-B0D0-81143D282FC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2354-CE8E-416F-8828-385D830E1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60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EBAA-4C71-44E4-B0D0-81143D282FC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2354-CE8E-416F-8828-385D830E1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763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EBAA-4C71-44E4-B0D0-81143D282FC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2354-CE8E-416F-8828-385D830E1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908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EBAA-4C71-44E4-B0D0-81143D282FC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2354-CE8E-416F-8828-385D830E1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065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EBAA-4C71-44E4-B0D0-81143D282FC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2354-CE8E-416F-8828-385D830E1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6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EBAA-4C71-44E4-B0D0-81143D282FC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2354-CE8E-416F-8828-385D830E1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514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EBAA-4C71-44E4-B0D0-81143D282FC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2354-CE8E-416F-8828-385D830E1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481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EBAA-4C71-44E4-B0D0-81143D282FC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2354-CE8E-416F-8828-385D830E1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36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EBAA-4C71-44E4-B0D0-81143D282FC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2354-CE8E-416F-8828-385D830E1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3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4EBAA-4C71-44E4-B0D0-81143D282FC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22354-CE8E-416F-8828-385D830E1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14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317905"/>
              </p:ext>
            </p:extLst>
          </p:nvPr>
        </p:nvGraphicFramePr>
        <p:xfrm>
          <a:off x="288925" y="1514480"/>
          <a:ext cx="11614150" cy="40889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3592">
                  <a:extLst>
                    <a:ext uri="{9D8B030D-6E8A-4147-A177-3AD203B41FA5}">
                      <a16:colId xmlns:a16="http://schemas.microsoft.com/office/drawing/2014/main" val="658162034"/>
                    </a:ext>
                  </a:extLst>
                </a:gridCol>
                <a:gridCol w="1254490">
                  <a:extLst>
                    <a:ext uri="{9D8B030D-6E8A-4147-A177-3AD203B41FA5}">
                      <a16:colId xmlns:a16="http://schemas.microsoft.com/office/drawing/2014/main" val="594101765"/>
                    </a:ext>
                  </a:extLst>
                </a:gridCol>
                <a:gridCol w="1254490">
                  <a:extLst>
                    <a:ext uri="{9D8B030D-6E8A-4147-A177-3AD203B41FA5}">
                      <a16:colId xmlns:a16="http://schemas.microsoft.com/office/drawing/2014/main" val="2120666278"/>
                    </a:ext>
                  </a:extLst>
                </a:gridCol>
                <a:gridCol w="704134">
                  <a:extLst>
                    <a:ext uri="{9D8B030D-6E8A-4147-A177-3AD203B41FA5}">
                      <a16:colId xmlns:a16="http://schemas.microsoft.com/office/drawing/2014/main" val="3895904446"/>
                    </a:ext>
                  </a:extLst>
                </a:gridCol>
                <a:gridCol w="2695131">
                  <a:extLst>
                    <a:ext uri="{9D8B030D-6E8A-4147-A177-3AD203B41FA5}">
                      <a16:colId xmlns:a16="http://schemas.microsoft.com/office/drawing/2014/main" val="1122243218"/>
                    </a:ext>
                  </a:extLst>
                </a:gridCol>
                <a:gridCol w="1003592">
                  <a:extLst>
                    <a:ext uri="{9D8B030D-6E8A-4147-A177-3AD203B41FA5}">
                      <a16:colId xmlns:a16="http://schemas.microsoft.com/office/drawing/2014/main" val="628754197"/>
                    </a:ext>
                  </a:extLst>
                </a:gridCol>
                <a:gridCol w="898376">
                  <a:extLst>
                    <a:ext uri="{9D8B030D-6E8A-4147-A177-3AD203B41FA5}">
                      <a16:colId xmlns:a16="http://schemas.microsoft.com/office/drawing/2014/main" val="1019946188"/>
                    </a:ext>
                  </a:extLst>
                </a:gridCol>
                <a:gridCol w="849816">
                  <a:extLst>
                    <a:ext uri="{9D8B030D-6E8A-4147-A177-3AD203B41FA5}">
                      <a16:colId xmlns:a16="http://schemas.microsoft.com/office/drawing/2014/main" val="2063522390"/>
                    </a:ext>
                  </a:extLst>
                </a:gridCol>
                <a:gridCol w="946937">
                  <a:extLst>
                    <a:ext uri="{9D8B030D-6E8A-4147-A177-3AD203B41FA5}">
                      <a16:colId xmlns:a16="http://schemas.microsoft.com/office/drawing/2014/main" val="1817288159"/>
                    </a:ext>
                  </a:extLst>
                </a:gridCol>
                <a:gridCol w="1003592">
                  <a:extLst>
                    <a:ext uri="{9D8B030D-6E8A-4147-A177-3AD203B41FA5}">
                      <a16:colId xmlns:a16="http://schemas.microsoft.com/office/drawing/2014/main" val="2195202596"/>
                    </a:ext>
                  </a:extLst>
                </a:gridCol>
              </a:tblGrid>
              <a:tr h="628995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1200" b="0" u="none" strike="noStrike" dirty="0">
                          <a:solidFill>
                            <a:schemeClr val="bg1"/>
                          </a:solidFill>
                          <a:effectLst/>
                          <a:latin typeface="HelveticaNeue" panose="00000400000000000000" pitchFamily="2" charset="0"/>
                        </a:rPr>
                        <a:t>INVENTORY HOMES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HelveticaNeue" panose="00000400000000000000" pitchFamily="2" charset="0"/>
                        </a:rPr>
                        <a:t>For the week of November 2</a:t>
                      </a:r>
                      <a:r>
                        <a:rPr lang="en-US" sz="1200" b="0" i="0" u="none" strike="noStrike" baseline="30000" dirty="0">
                          <a:solidFill>
                            <a:schemeClr val="bg1"/>
                          </a:solidFill>
                          <a:effectLst/>
                          <a:latin typeface="HelveticaNeue" panose="00000400000000000000" pitchFamily="2" charset="0"/>
                        </a:rPr>
                        <a:t>nd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HelveticaNeue" panose="00000400000000000000" pitchFamily="2" charset="0"/>
                        </a:rPr>
                        <a:t>, 2017</a:t>
                      </a:r>
                    </a:p>
                  </a:txBody>
                  <a:tcPr marL="7330" marR="7330" marT="7330" marB="0" anchor="ctr">
                    <a:solidFill>
                      <a:srgbClr val="89C43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917219"/>
                  </a:ext>
                </a:extLst>
              </a:tr>
              <a:tr h="2471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sng" strike="noStrike" dirty="0">
                          <a:solidFill>
                            <a:schemeClr val="bg1"/>
                          </a:solidFill>
                          <a:effectLst/>
                          <a:latin typeface="HelveticaNeue" panose="00000400000000000000" pitchFamily="2" charset="0"/>
                        </a:rPr>
                        <a:t>Builder/Seller</a:t>
                      </a:r>
                      <a:endParaRPr lang="en-US" sz="800" b="0" i="0" u="sng" strike="noStrike" dirty="0">
                        <a:solidFill>
                          <a:schemeClr val="bg1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51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sng" strike="noStrike" dirty="0">
                          <a:solidFill>
                            <a:schemeClr val="bg1"/>
                          </a:solidFill>
                          <a:effectLst/>
                          <a:latin typeface="HelveticaNeue" panose="00000400000000000000" pitchFamily="2" charset="0"/>
                        </a:rPr>
                        <a:t>Community</a:t>
                      </a:r>
                      <a:endParaRPr lang="en-US" sz="800" b="0" i="0" u="sng" strike="noStrike" dirty="0">
                        <a:solidFill>
                          <a:schemeClr val="bg1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51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sng" strike="noStrike" dirty="0">
                          <a:solidFill>
                            <a:schemeClr val="bg1"/>
                          </a:solidFill>
                          <a:effectLst/>
                          <a:latin typeface="HelveticaNeue" panose="00000400000000000000" pitchFamily="2" charset="0"/>
                        </a:rPr>
                        <a:t>City</a:t>
                      </a:r>
                      <a:endParaRPr lang="en-US" sz="800" b="0" i="0" u="sng" strike="noStrike" dirty="0">
                        <a:solidFill>
                          <a:schemeClr val="bg1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51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sng" strike="noStrike" dirty="0">
                          <a:solidFill>
                            <a:schemeClr val="bg1"/>
                          </a:solidFill>
                          <a:effectLst/>
                          <a:latin typeface="HelveticaNeue" panose="00000400000000000000" pitchFamily="2" charset="0"/>
                        </a:rPr>
                        <a:t>Lot #</a:t>
                      </a:r>
                      <a:endParaRPr lang="en-US" sz="800" b="0" i="0" u="sng" strike="noStrike" dirty="0">
                        <a:solidFill>
                          <a:schemeClr val="bg1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51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sng" strike="noStrike" dirty="0">
                          <a:solidFill>
                            <a:schemeClr val="bg1"/>
                          </a:solidFill>
                          <a:effectLst/>
                          <a:latin typeface="HelveticaNeue" panose="00000400000000000000" pitchFamily="2" charset="0"/>
                        </a:rPr>
                        <a:t>Address</a:t>
                      </a:r>
                      <a:endParaRPr lang="en-US" sz="800" b="0" i="0" u="sng" strike="noStrike" dirty="0">
                        <a:solidFill>
                          <a:schemeClr val="bg1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51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sng" strike="noStrike" dirty="0">
                          <a:solidFill>
                            <a:schemeClr val="bg1"/>
                          </a:solidFill>
                          <a:effectLst/>
                          <a:latin typeface="HelveticaNeue" panose="00000400000000000000" pitchFamily="2" charset="0"/>
                        </a:rPr>
                        <a:t>MLS</a:t>
                      </a:r>
                      <a:endParaRPr lang="en-US" sz="800" b="0" i="0" u="sng" strike="noStrike" dirty="0">
                        <a:solidFill>
                          <a:schemeClr val="bg1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51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sng" strike="noStrike" dirty="0">
                          <a:solidFill>
                            <a:schemeClr val="bg1"/>
                          </a:solidFill>
                          <a:effectLst/>
                          <a:latin typeface="HelveticaNeue" panose="00000400000000000000" pitchFamily="2" charset="0"/>
                        </a:rPr>
                        <a:t>BR/BA</a:t>
                      </a:r>
                      <a:endParaRPr lang="en-US" sz="800" b="0" i="0" u="sng" strike="noStrike" dirty="0">
                        <a:solidFill>
                          <a:schemeClr val="bg1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51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sng" strike="noStrike" dirty="0">
                          <a:solidFill>
                            <a:schemeClr val="bg1"/>
                          </a:solidFill>
                          <a:effectLst/>
                          <a:latin typeface="HelveticaNeue" panose="00000400000000000000" pitchFamily="2" charset="0"/>
                        </a:rPr>
                        <a:t>Sq. Ft.</a:t>
                      </a:r>
                      <a:endParaRPr lang="en-US" sz="800" b="0" i="0" u="sng" strike="noStrike" dirty="0">
                        <a:solidFill>
                          <a:schemeClr val="bg1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51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sng" strike="noStrike" dirty="0">
                          <a:solidFill>
                            <a:schemeClr val="bg1"/>
                          </a:solidFill>
                          <a:effectLst/>
                          <a:latin typeface="HelveticaNeue" panose="00000400000000000000" pitchFamily="2" charset="0"/>
                        </a:rPr>
                        <a:t>Price</a:t>
                      </a:r>
                      <a:endParaRPr lang="en-US" sz="800" b="0" i="0" u="sng" strike="noStrike" dirty="0">
                        <a:solidFill>
                          <a:schemeClr val="bg1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51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sng" strike="noStrike" dirty="0">
                          <a:solidFill>
                            <a:schemeClr val="bg1"/>
                          </a:solidFill>
                          <a:effectLst/>
                          <a:latin typeface="HelveticaNeue" panose="00000400000000000000" pitchFamily="2" charset="0"/>
                        </a:rPr>
                        <a:t>Completion Date</a:t>
                      </a:r>
                      <a:endParaRPr lang="en-US" sz="800" b="0" i="0" u="sng" strike="noStrike" dirty="0">
                        <a:solidFill>
                          <a:schemeClr val="bg1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512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317736"/>
                  </a:ext>
                </a:extLst>
              </a:tr>
              <a:tr h="2471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Beazer Homes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Drakesborough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Summerville 29483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631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1372 Wild Goose Trail, Summerville, SC 29483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17028754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4 / 2.5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2,675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$264,505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Now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528101"/>
                  </a:ext>
                </a:extLst>
              </a:tr>
              <a:tr h="2471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Beazer Homes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Bolton's Landing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West Ashley 29414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32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1591 Roustabout Way, Charleston, SC 29414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17029468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3 / 2.5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1,809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$312,370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January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413431"/>
                  </a:ext>
                </a:extLst>
              </a:tr>
              <a:tr h="2471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Beazer Homes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Bolton's Landing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West Ashley 29414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21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1500 Roustabout Way, Charleston, SC 29414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17018645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4/3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2,479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$349,750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Now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450189"/>
                  </a:ext>
                </a:extLst>
              </a:tr>
              <a:tr h="2471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Beazer Homes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Bolton's Landing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West Ashley 29414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22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1504 Roustabout Way, Charleston, SC 29414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17010392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3 / 2.5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2,104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$324,890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Now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111187"/>
                  </a:ext>
                </a:extLst>
              </a:tr>
              <a:tr h="2471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Beazer Homes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Bolton's Landing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West Ashley 29414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44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1540 Roustabout Way, Charleston, SC 29414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17021179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3 / 2.5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1,835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$299,990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Now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9201824"/>
                  </a:ext>
                </a:extLst>
              </a:tr>
              <a:tr h="2471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Beazer Homes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Bolton's Landing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West Ashley 29414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49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1520 Roustabout Way, Charleston, SC 29414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17029468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3 / 2.5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1,843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$326,675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February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579532"/>
                  </a:ext>
                </a:extLst>
              </a:tr>
              <a:tr h="2471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Beazer Homes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St. Thomas Preserve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Charleston 29492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428 Amalie Farms Drive, Charleston, SC 29492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17028877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3 / 2.5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2,801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$606,710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March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293539"/>
                  </a:ext>
                </a:extLst>
              </a:tr>
              <a:tr h="2471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Beazer Homes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Maybank Village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Johns Island 29455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103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 2915 Fontana Street, Johns Island, SC 29455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17015437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3 / 2 BA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1,750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$295,850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March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14101"/>
                  </a:ext>
                </a:extLst>
              </a:tr>
              <a:tr h="2471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Beazer Homes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Maybank Village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Johns Island 29455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120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2918 Fontana Street Johns Island, SC 29455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17015437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3 / 2.5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2,312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$307,950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February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020471"/>
                  </a:ext>
                </a:extLst>
              </a:tr>
              <a:tr h="2471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Beazer Homes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Maybank Village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Johns Island 29455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166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3107 Harding Court Johns Island, SC 29455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17028594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3 / 2.5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2,312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$306,925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January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690141"/>
                  </a:ext>
                </a:extLst>
              </a:tr>
              <a:tr h="2471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Beazer Homes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Maybank Village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Johns Island 29455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133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3092 Grand Bay Lane Johns Island, SC 29455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17014311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5 / 3.5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2,845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$329,340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Now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504381"/>
                  </a:ext>
                </a:extLst>
              </a:tr>
              <a:tr h="2471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Beazer Homes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The Oaks at Cane Bay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Summerville 29486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194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219 Basket Grass Lane, Summerville, SC 29486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17027582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5/3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3,131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$293,620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December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033924"/>
                  </a:ext>
                </a:extLst>
              </a:tr>
              <a:tr h="2471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Beazer Homes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The Oaks at Cane Bay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Summerville 29486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415 Cherrybark Oak Street, Summerville, SC 29486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16025091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b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4 / 3.5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>
                          <a:effectLst/>
                          <a:latin typeface="HelveticaNeue" panose="00000400000000000000" pitchFamily="2" charset="0"/>
                        </a:rPr>
                        <a:t>2,751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$295,295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u="none" strike="noStrike" dirty="0">
                          <a:effectLst/>
                          <a:latin typeface="HelveticaNeue" panose="00000400000000000000" pitchFamily="2" charset="0"/>
                        </a:rPr>
                        <a:t>Now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Neue" panose="00000400000000000000" pitchFamily="2" charset="0"/>
                      </a:endParaRPr>
                    </a:p>
                  </a:txBody>
                  <a:tcPr marL="7330" marR="7330" marT="7330" marB="0" anchor="ctr">
                    <a:solidFill>
                      <a:srgbClr val="C0D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534410"/>
                  </a:ext>
                </a:extLst>
              </a:tr>
            </a:tbl>
          </a:graphicData>
        </a:graphic>
      </p:graphicFrame>
      <p:pic>
        <p:nvPicPr>
          <p:cNvPr id="1025" name="Picture 1" descr="New_Beaz_logo_final_vert_CMY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575" y="182563"/>
            <a:ext cx="14668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6116935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HelveticaNeue" panose="00000400000000000000" pitchFamily="2" charset="0"/>
              </a:rPr>
              <a:t>4401 Belle Oaks Dr., Ste. 120 | Charleston, SC 29405</a:t>
            </a:r>
          </a:p>
          <a:p>
            <a:pPr algn="ctr"/>
            <a:r>
              <a:rPr lang="en-US" sz="1200" dirty="0">
                <a:latin typeface="HelveticaNeue" panose="00000400000000000000" pitchFamily="2" charset="0"/>
              </a:rPr>
              <a:t>Building 100% ENERGY STAR® Certified homes since 2011</a:t>
            </a:r>
          </a:p>
          <a:p>
            <a:pPr algn="ctr"/>
            <a:r>
              <a:rPr lang="en-US" sz="1200" dirty="0">
                <a:latin typeface="HelveticaNeue" panose="00000400000000000000" pitchFamily="2" charset="0"/>
              </a:rPr>
              <a:t>www.beazer.com</a:t>
            </a:r>
          </a:p>
        </p:txBody>
      </p:sp>
    </p:spTree>
    <p:extLst>
      <p:ext uri="{BB962C8B-B14F-4D97-AF65-F5344CB8AC3E}">
        <p14:creationId xmlns:p14="http://schemas.microsoft.com/office/powerpoint/2010/main" val="4231730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368</Words>
  <Application>Microsoft Office PowerPoint</Application>
  <PresentationFormat>Widescreen</PresentationFormat>
  <Paragraphs>145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HelveticaNeue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</cp:revision>
  <dcterms:created xsi:type="dcterms:W3CDTF">2017-11-02T13:28:33Z</dcterms:created>
  <dcterms:modified xsi:type="dcterms:W3CDTF">2017-11-02T13:36:52Z</dcterms:modified>
</cp:coreProperties>
</file>