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3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1F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84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19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74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389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17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48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41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188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910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925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87BD2-079C-4EE9-A540-83B3FE7E79BA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391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10159" y="8977639"/>
            <a:ext cx="7772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solidFill>
                  <a:srgbClr val="000000"/>
                </a:solidFill>
                <a:latin typeface="Georgia" panose="02040502050405020303" pitchFamily="18" charset="0"/>
              </a:rPr>
              <a:t>Bob </a:t>
            </a:r>
            <a:r>
              <a:rPr lang="en-US" altLang="en-US" sz="1600" b="1" dirty="0" err="1">
                <a:solidFill>
                  <a:srgbClr val="000000"/>
                </a:solidFill>
                <a:latin typeface="Georgia" panose="02040502050405020303" pitchFamily="18" charset="0"/>
              </a:rPr>
              <a:t>Ramella</a:t>
            </a:r>
            <a:r>
              <a:rPr lang="en-US" altLang="en-US" sz="1600" b="1" dirty="0">
                <a:solidFill>
                  <a:srgbClr val="000000"/>
                </a:solidFill>
                <a:latin typeface="Georgia" panose="02040502050405020303" pitchFamily="18" charset="0"/>
              </a:rPr>
              <a:t>, Broker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i="1" dirty="0">
                <a:solidFill>
                  <a:srgbClr val="000000"/>
                </a:solidFill>
                <a:latin typeface="Georgia" panose="02040502050405020303" pitchFamily="18" charset="0"/>
              </a:rPr>
              <a:t>CRS, CDPE, RCC, e-Pro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rgbClr val="000000"/>
                </a:solidFill>
                <a:latin typeface="Georgia" panose="02040502050405020303" pitchFamily="18" charset="0"/>
              </a:rPr>
              <a:t>(843) 330-8300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rgbClr val="000000"/>
                </a:solidFill>
                <a:latin typeface="Georgia" panose="02040502050405020303" pitchFamily="18" charset="0"/>
              </a:rPr>
              <a:t>bob@bobramella.com | bobramella.kw.com</a:t>
            </a:r>
            <a:endParaRPr kumimoji="0" lang="en-US" altLang="en-US" sz="1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33" y="610590"/>
            <a:ext cx="3657600" cy="243839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9638" y="9115182"/>
            <a:ext cx="480480" cy="639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18647" y="9227567"/>
            <a:ext cx="1047750" cy="414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1" y="9802131"/>
            <a:ext cx="7772399" cy="249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50" dirty="0">
                <a:solidFill>
                  <a:schemeClr val="bg1">
                    <a:lumMod val="50000"/>
                  </a:schemeClr>
                </a:solidFill>
                <a:latin typeface="Georgia" panose="02040502050405020303" pitchFamily="18" charset="0"/>
              </a:rPr>
              <a:t>Keller Williams Realty Charleston | 496 </a:t>
            </a:r>
            <a:r>
              <a:rPr lang="en-US" altLang="en-US" sz="1050" dirty="0" err="1">
                <a:solidFill>
                  <a:schemeClr val="bg1">
                    <a:lumMod val="50000"/>
                  </a:schemeClr>
                </a:solidFill>
                <a:latin typeface="Georgia" panose="02040502050405020303" pitchFamily="18" charset="0"/>
              </a:rPr>
              <a:t>Bramson</a:t>
            </a:r>
            <a:r>
              <a:rPr lang="en-US" altLang="en-US" sz="1050" dirty="0">
                <a:solidFill>
                  <a:schemeClr val="bg1">
                    <a:lumMod val="50000"/>
                  </a:schemeClr>
                </a:solidFill>
                <a:latin typeface="Georgia" panose="02040502050405020303" pitchFamily="18" charset="0"/>
              </a:rPr>
              <a:t> Ct Ste 200 | Mt. Pleasant, SC 29464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5590"/>
            <a:ext cx="7792718" cy="4001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n w="0">
                  <a:noFill/>
                </a:ln>
                <a:solidFill>
                  <a:srgbClr val="C00000"/>
                </a:solidFill>
                <a:latin typeface="Georgia" panose="02040502050405020303" pitchFamily="18" charset="0"/>
              </a:rPr>
              <a:t>Come See Three Open Houses Sunday, April 7</a:t>
            </a:r>
            <a:r>
              <a:rPr lang="en-US" sz="2000" b="1" baseline="30000" dirty="0">
                <a:ln w="0">
                  <a:noFill/>
                </a:ln>
                <a:solidFill>
                  <a:srgbClr val="C00000"/>
                </a:solidFill>
                <a:latin typeface="Georgia" panose="02040502050405020303" pitchFamily="18" charset="0"/>
              </a:rPr>
              <a:t>th</a:t>
            </a:r>
            <a:r>
              <a:rPr lang="en-US" sz="2000" b="1" dirty="0">
                <a:ln w="0">
                  <a:noFill/>
                </a:ln>
                <a:solidFill>
                  <a:srgbClr val="C00000"/>
                </a:solidFill>
                <a:latin typeface="Georgia" panose="02040502050405020303" pitchFamily="18" charset="0"/>
              </a:rPr>
              <a:t> from 1-4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954667" y="610590"/>
            <a:ext cx="36576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n w="0">
                  <a:noFill/>
                </a:ln>
                <a:solidFill>
                  <a:srgbClr val="C00000"/>
                </a:solidFill>
                <a:latin typeface="Georgia" panose="02040502050405020303" pitchFamily="18" charset="0"/>
              </a:rPr>
              <a:t>1843 </a:t>
            </a:r>
            <a:r>
              <a:rPr lang="en-US" sz="2000" b="1" dirty="0" err="1">
                <a:ln w="0">
                  <a:noFill/>
                </a:ln>
                <a:solidFill>
                  <a:srgbClr val="C00000"/>
                </a:solidFill>
                <a:latin typeface="Georgia" panose="02040502050405020303" pitchFamily="18" charset="0"/>
              </a:rPr>
              <a:t>Debbenshire</a:t>
            </a:r>
            <a:r>
              <a:rPr lang="en-US" sz="2000" b="1" dirty="0">
                <a:ln w="0">
                  <a:noFill/>
                </a:ln>
                <a:solidFill>
                  <a:srgbClr val="C00000"/>
                </a:solidFill>
                <a:latin typeface="Georgia" panose="02040502050405020303" pitchFamily="18" charset="0"/>
              </a:rPr>
              <a:t> Drive</a:t>
            </a:r>
          </a:p>
          <a:p>
            <a:pPr algn="ctr"/>
            <a:r>
              <a:rPr lang="en-US" dirty="0">
                <a:ln w="0">
                  <a:noFill/>
                </a:ln>
                <a:solidFill>
                  <a:srgbClr val="C00000"/>
                </a:solidFill>
                <a:latin typeface="Georgia" panose="02040502050405020303" pitchFamily="18" charset="0"/>
              </a:rPr>
              <a:t>West Ashley Plantation</a:t>
            </a:r>
          </a:p>
          <a:p>
            <a:pPr algn="ctr"/>
            <a:r>
              <a:rPr lang="en-US" dirty="0">
                <a:ln w="0">
                  <a:noFill/>
                </a:ln>
                <a:solidFill>
                  <a:srgbClr val="C00000"/>
                </a:solidFill>
                <a:latin typeface="Georgia" panose="02040502050405020303" pitchFamily="18" charset="0"/>
              </a:rPr>
              <a:t>Charleston, SC 29407</a:t>
            </a:r>
          </a:p>
          <a:p>
            <a:pPr algn="ctr"/>
            <a:r>
              <a:rPr lang="en-US" dirty="0">
                <a:ln w="0">
                  <a:noFill/>
                </a:ln>
                <a:solidFill>
                  <a:srgbClr val="C00000"/>
                </a:solidFill>
                <a:latin typeface="Georgia" panose="02040502050405020303" pitchFamily="18" charset="0"/>
              </a:rPr>
              <a:t>MLS# 18030860</a:t>
            </a:r>
          </a:p>
          <a:p>
            <a:pPr algn="ctr"/>
            <a:r>
              <a:rPr lang="en-US" dirty="0">
                <a:ln w="0">
                  <a:noFill/>
                </a:ln>
                <a:solidFill>
                  <a:srgbClr val="C00000"/>
                </a:solidFill>
                <a:latin typeface="Georgia" panose="02040502050405020303" pitchFamily="18" charset="0"/>
              </a:rPr>
              <a:t>$346,500</a:t>
            </a:r>
          </a:p>
        </p:txBody>
      </p:sp>
      <p:sp>
        <p:nvSpPr>
          <p:cNvPr id="3" name="Rectangle 2"/>
          <p:cNvSpPr/>
          <p:nvPr/>
        </p:nvSpPr>
        <p:spPr>
          <a:xfrm>
            <a:off x="-3181243" y="2894919"/>
            <a:ext cx="2496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ln w="0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Buy.......Build.....Begin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AD715D1-D820-45B7-93D1-25F98B74C891}"/>
              </a:ext>
            </a:extLst>
          </p:cNvPr>
          <p:cNvSpPr/>
          <p:nvPr/>
        </p:nvSpPr>
        <p:spPr>
          <a:xfrm>
            <a:off x="3954667" y="7941751"/>
            <a:ext cx="3657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i="1" dirty="0">
                <a:ln w="0">
                  <a:noFill/>
                </a:ln>
                <a:solidFill>
                  <a:srgbClr val="FF0000"/>
                </a:solidFill>
                <a:latin typeface="Georgia" panose="02040502050405020303" pitchFamily="18" charset="0"/>
              </a:rPr>
              <a:t>Hosted by Winnie Timmons</a:t>
            </a:r>
          </a:p>
          <a:p>
            <a:pPr algn="ctr"/>
            <a:r>
              <a:rPr lang="en-US" sz="1600" i="1" dirty="0">
                <a:ln w="0">
                  <a:noFill/>
                </a:ln>
                <a:solidFill>
                  <a:srgbClr val="FF0000"/>
                </a:solidFill>
                <a:latin typeface="Georgia" panose="02040502050405020303" pitchFamily="18" charset="0"/>
              </a:rPr>
              <a:t>410-960-1648</a:t>
            </a:r>
          </a:p>
          <a:p>
            <a:pPr algn="ctr"/>
            <a:r>
              <a:rPr lang="en-US" sz="1600" i="1" dirty="0">
                <a:ln w="0">
                  <a:noFill/>
                </a:ln>
                <a:solidFill>
                  <a:srgbClr val="FF0000"/>
                </a:solidFill>
                <a:latin typeface="Georgia" panose="02040502050405020303" pitchFamily="18" charset="0"/>
              </a:rPr>
              <a:t>timmonswinnie@gmail.com</a:t>
            </a:r>
          </a:p>
        </p:txBody>
      </p:sp>
      <p:pic>
        <p:nvPicPr>
          <p:cNvPr id="26" name="Picture 2">
            <a:extLst>
              <a:ext uri="{FF2B5EF4-FFF2-40B4-BE49-F238E27FC236}">
                <a16:creationId xmlns:a16="http://schemas.microsoft.com/office/drawing/2014/main" id="{F6E5A504-9E85-430F-8523-71913F454F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56" b="5556"/>
          <a:stretch/>
        </p:blipFill>
        <p:spPr bwMode="auto">
          <a:xfrm>
            <a:off x="3954667" y="3458769"/>
            <a:ext cx="3657600" cy="243839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A933DE4B-479A-446C-9B5F-063F361B512C}"/>
              </a:ext>
            </a:extLst>
          </p:cNvPr>
          <p:cNvSpPr/>
          <p:nvPr/>
        </p:nvSpPr>
        <p:spPr>
          <a:xfrm>
            <a:off x="160133" y="3458769"/>
            <a:ext cx="36576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n w="0">
                  <a:noFill/>
                </a:ln>
                <a:solidFill>
                  <a:srgbClr val="C00000"/>
                </a:solidFill>
                <a:latin typeface="Georgia" panose="02040502050405020303" pitchFamily="18" charset="0"/>
              </a:rPr>
              <a:t>1847 </a:t>
            </a:r>
            <a:r>
              <a:rPr lang="en-US" sz="2000" b="1" dirty="0" err="1">
                <a:ln w="0">
                  <a:noFill/>
                </a:ln>
                <a:solidFill>
                  <a:srgbClr val="C00000"/>
                </a:solidFill>
                <a:latin typeface="Georgia" panose="02040502050405020303" pitchFamily="18" charset="0"/>
              </a:rPr>
              <a:t>Sandcroft</a:t>
            </a:r>
            <a:r>
              <a:rPr lang="en-US" sz="2000" b="1" dirty="0">
                <a:ln w="0">
                  <a:noFill/>
                </a:ln>
                <a:solidFill>
                  <a:srgbClr val="C00000"/>
                </a:solidFill>
                <a:latin typeface="Georgia" panose="02040502050405020303" pitchFamily="18" charset="0"/>
              </a:rPr>
              <a:t> Drive</a:t>
            </a:r>
          </a:p>
          <a:p>
            <a:pPr algn="ctr"/>
            <a:r>
              <a:rPr lang="en-US" dirty="0">
                <a:ln w="0">
                  <a:noFill/>
                </a:ln>
                <a:solidFill>
                  <a:srgbClr val="C00000"/>
                </a:solidFill>
                <a:latin typeface="Georgia" panose="02040502050405020303" pitchFamily="18" charset="0"/>
              </a:rPr>
              <a:t>West Ashley Plantation</a:t>
            </a:r>
          </a:p>
          <a:p>
            <a:pPr algn="ctr"/>
            <a:r>
              <a:rPr lang="en-US" dirty="0">
                <a:ln w="0">
                  <a:noFill/>
                </a:ln>
                <a:solidFill>
                  <a:srgbClr val="C00000"/>
                </a:solidFill>
                <a:latin typeface="Georgia" panose="02040502050405020303" pitchFamily="18" charset="0"/>
              </a:rPr>
              <a:t>Charleston, SC 29407</a:t>
            </a:r>
          </a:p>
          <a:p>
            <a:pPr algn="ctr"/>
            <a:r>
              <a:rPr lang="en-US" dirty="0">
                <a:ln w="0">
                  <a:noFill/>
                </a:ln>
                <a:solidFill>
                  <a:srgbClr val="C00000"/>
                </a:solidFill>
                <a:latin typeface="Georgia" panose="02040502050405020303" pitchFamily="18" charset="0"/>
              </a:rPr>
              <a:t>MLS# 19007399</a:t>
            </a:r>
          </a:p>
          <a:p>
            <a:pPr algn="ctr"/>
            <a:r>
              <a:rPr lang="en-US" dirty="0">
                <a:ln w="0">
                  <a:noFill/>
                </a:ln>
                <a:solidFill>
                  <a:srgbClr val="C00000"/>
                </a:solidFill>
                <a:latin typeface="Georgia" panose="02040502050405020303" pitchFamily="18" charset="0"/>
              </a:rPr>
              <a:t>$335,000</a:t>
            </a:r>
            <a:endParaRPr lang="en-US" sz="1600" dirty="0">
              <a:ln w="0">
                <a:noFill/>
              </a:ln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1ECC50D-6294-47B7-B6E4-A391F6DD098B}"/>
              </a:ext>
            </a:extLst>
          </p:cNvPr>
          <p:cNvSpPr/>
          <p:nvPr/>
        </p:nvSpPr>
        <p:spPr>
          <a:xfrm>
            <a:off x="160133" y="5066171"/>
            <a:ext cx="3657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i="1" dirty="0">
                <a:ln w="0">
                  <a:noFill/>
                </a:ln>
                <a:solidFill>
                  <a:srgbClr val="FF0000"/>
                </a:solidFill>
                <a:latin typeface="Georgia" panose="02040502050405020303" pitchFamily="18" charset="0"/>
              </a:rPr>
              <a:t>Hosted by Mark Goldsmith</a:t>
            </a:r>
          </a:p>
          <a:p>
            <a:pPr algn="ctr"/>
            <a:r>
              <a:rPr lang="en-US" sz="1600" i="1" dirty="0">
                <a:ln w="0">
                  <a:noFill/>
                </a:ln>
                <a:solidFill>
                  <a:srgbClr val="FF0000"/>
                </a:solidFill>
                <a:latin typeface="Georgia" panose="02040502050405020303" pitchFamily="18" charset="0"/>
              </a:rPr>
              <a:t>843-743-4177</a:t>
            </a:r>
          </a:p>
          <a:p>
            <a:pPr algn="ctr"/>
            <a:r>
              <a:rPr lang="en-US" sz="1600" i="1" dirty="0">
                <a:ln w="0">
                  <a:noFill/>
                </a:ln>
                <a:solidFill>
                  <a:srgbClr val="FF0000"/>
                </a:solidFill>
                <a:latin typeface="Georgia" panose="02040502050405020303" pitchFamily="18" charset="0"/>
              </a:rPr>
              <a:t>markgoldsmith@kw.com</a:t>
            </a:r>
          </a:p>
        </p:txBody>
      </p:sp>
      <p:pic>
        <p:nvPicPr>
          <p:cNvPr id="29" name="Picture 2">
            <a:extLst>
              <a:ext uri="{FF2B5EF4-FFF2-40B4-BE49-F238E27FC236}">
                <a16:creationId xmlns:a16="http://schemas.microsoft.com/office/drawing/2014/main" id="{7BD1E6D6-6FD5-4089-A615-C368A9B205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33" y="6306950"/>
            <a:ext cx="3657600" cy="2465798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7C03635D-4118-4899-938B-3F2D67E0A755}"/>
              </a:ext>
            </a:extLst>
          </p:cNvPr>
          <p:cNvSpPr/>
          <p:nvPr/>
        </p:nvSpPr>
        <p:spPr>
          <a:xfrm>
            <a:off x="3954667" y="6306950"/>
            <a:ext cx="36576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n w="0">
                  <a:noFill/>
                </a:ln>
                <a:solidFill>
                  <a:srgbClr val="C00000"/>
                </a:solidFill>
                <a:latin typeface="Georgia" panose="02040502050405020303" pitchFamily="18" charset="0"/>
              </a:rPr>
              <a:t>1928 Madagascar Court</a:t>
            </a:r>
          </a:p>
          <a:p>
            <a:pPr algn="ctr"/>
            <a:r>
              <a:rPr lang="en-US" dirty="0">
                <a:ln w="0">
                  <a:noFill/>
                </a:ln>
                <a:solidFill>
                  <a:srgbClr val="C00000"/>
                </a:solidFill>
                <a:latin typeface="Georgia" panose="02040502050405020303" pitchFamily="18" charset="0"/>
              </a:rPr>
              <a:t>Springfield</a:t>
            </a:r>
          </a:p>
          <a:p>
            <a:pPr algn="ctr"/>
            <a:r>
              <a:rPr lang="en-US" dirty="0">
                <a:ln w="0">
                  <a:noFill/>
                </a:ln>
                <a:solidFill>
                  <a:srgbClr val="C00000"/>
                </a:solidFill>
                <a:latin typeface="Georgia" panose="02040502050405020303" pitchFamily="18" charset="0"/>
              </a:rPr>
              <a:t>Charleston, SC 29407</a:t>
            </a:r>
          </a:p>
          <a:p>
            <a:pPr algn="ctr"/>
            <a:r>
              <a:rPr lang="en-US" dirty="0">
                <a:ln w="0">
                  <a:noFill/>
                </a:ln>
                <a:solidFill>
                  <a:srgbClr val="C00000"/>
                </a:solidFill>
                <a:latin typeface="Georgia" panose="02040502050405020303" pitchFamily="18" charset="0"/>
              </a:rPr>
              <a:t>MLS# 19007584</a:t>
            </a:r>
          </a:p>
          <a:p>
            <a:pPr algn="ctr"/>
            <a:r>
              <a:rPr lang="en-US" dirty="0">
                <a:ln w="0">
                  <a:noFill/>
                </a:ln>
                <a:solidFill>
                  <a:srgbClr val="C00000"/>
                </a:solidFill>
                <a:latin typeface="Georgia" panose="02040502050405020303" pitchFamily="18" charset="0"/>
              </a:rPr>
              <a:t>$565,000</a:t>
            </a:r>
            <a:endParaRPr lang="en-US" sz="1600" dirty="0">
              <a:ln w="0">
                <a:noFill/>
              </a:ln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3F41F9-E5CB-4106-A075-EA89E941B2B6}"/>
              </a:ext>
            </a:extLst>
          </p:cNvPr>
          <p:cNvSpPr/>
          <p:nvPr/>
        </p:nvSpPr>
        <p:spPr>
          <a:xfrm>
            <a:off x="3954667" y="2217992"/>
            <a:ext cx="3657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i="1" dirty="0">
                <a:ln w="0">
                  <a:noFill/>
                </a:ln>
                <a:solidFill>
                  <a:srgbClr val="FF0000"/>
                </a:solidFill>
                <a:latin typeface="Georgia" panose="02040502050405020303" pitchFamily="18" charset="0"/>
              </a:rPr>
              <a:t>Hosted by Keith E. Flatt</a:t>
            </a:r>
          </a:p>
          <a:p>
            <a:pPr algn="ctr"/>
            <a:r>
              <a:rPr lang="en-US" sz="1600" i="1" dirty="0">
                <a:ln w="0">
                  <a:noFill/>
                </a:ln>
                <a:solidFill>
                  <a:srgbClr val="FF0000"/>
                </a:solidFill>
                <a:latin typeface="Georgia" panose="02040502050405020303" pitchFamily="18" charset="0"/>
              </a:rPr>
              <a:t>843-513-6604</a:t>
            </a:r>
          </a:p>
          <a:p>
            <a:pPr algn="ctr"/>
            <a:r>
              <a:rPr lang="en-US" sz="1600" i="1" dirty="0">
                <a:ln w="0">
                  <a:noFill/>
                </a:ln>
                <a:solidFill>
                  <a:srgbClr val="FF0000"/>
                </a:solidFill>
                <a:latin typeface="Georgia" panose="02040502050405020303" pitchFamily="18" charset="0"/>
              </a:rPr>
              <a:t>KeithFlatt222@gmail.com</a:t>
            </a:r>
            <a:endParaRPr lang="en-US" sz="1600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DFCA2B5-4DB5-45FF-847C-6C1F7D70C234}"/>
              </a:ext>
            </a:extLst>
          </p:cNvPr>
          <p:cNvCxnSpPr/>
          <p:nvPr/>
        </p:nvCxnSpPr>
        <p:spPr>
          <a:xfrm>
            <a:off x="2122226" y="3253879"/>
            <a:ext cx="3548267" cy="0"/>
          </a:xfrm>
          <a:prstGeom prst="line">
            <a:avLst/>
          </a:prstGeom>
          <a:ln w="3175">
            <a:solidFill>
              <a:srgbClr val="FF1F1F">
                <a:alpha val="50196"/>
              </a:srgb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E50B73B-C6CE-430C-BF49-C9C79B102B05}"/>
              </a:ext>
            </a:extLst>
          </p:cNvPr>
          <p:cNvCxnSpPr/>
          <p:nvPr/>
        </p:nvCxnSpPr>
        <p:spPr>
          <a:xfrm>
            <a:off x="2122226" y="6102059"/>
            <a:ext cx="3548267" cy="0"/>
          </a:xfrm>
          <a:prstGeom prst="line">
            <a:avLst/>
          </a:prstGeom>
          <a:ln w="3175">
            <a:solidFill>
              <a:srgbClr val="FF1F1F">
                <a:alpha val="50196"/>
              </a:srgb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1893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260</TotalTime>
  <Words>134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67</cp:revision>
  <dcterms:created xsi:type="dcterms:W3CDTF">2016-10-21T14:02:21Z</dcterms:created>
  <dcterms:modified xsi:type="dcterms:W3CDTF">2019-04-05T15:07:54Z</dcterms:modified>
</cp:coreProperties>
</file>