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878" y="3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9/9/2022</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4091941" y="569489"/>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5557107"/>
            <a:ext cx="8229600" cy="4501294"/>
          </a:xfrm>
          <a:prstGeom prst="rect">
            <a:avLst/>
          </a:prstGeom>
          <a:solidFill>
            <a:srgbClr val="13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1" y="4869343"/>
            <a:ext cx="4114799" cy="681928"/>
          </a:xfrm>
        </p:spPr>
        <p:txBody>
          <a:bodyPr anchor="ctr">
            <a:noAutofit/>
            <a:scene3d>
              <a:camera prst="orthographicFront"/>
              <a:lightRig rig="soft" dir="t">
                <a:rot lat="0" lon="0" rev="17220000"/>
              </a:lightRig>
            </a:scene3d>
            <a:sp3d prstMaterial="softEdge"/>
          </a:bodyPr>
          <a:lstStyle/>
          <a:p>
            <a:r>
              <a:rPr lang="en-US" sz="1800" b="1" dirty="0">
                <a:ln w="10541" cmpd="sng">
                  <a:noFill/>
                  <a:prstDash val="solid"/>
                </a:ln>
                <a:solidFill>
                  <a:srgbClr val="132B51"/>
                </a:solidFill>
                <a:latin typeface="Century Gothic" panose="020B0502020202020204" pitchFamily="34" charset="0"/>
              </a:rPr>
              <a:t>108 Creek Bend Drive</a:t>
            </a:r>
            <a:br>
              <a:rPr lang="en-US" sz="1800" dirty="0">
                <a:ln w="10541" cmpd="sng">
                  <a:noFill/>
                  <a:prstDash val="solid"/>
                </a:ln>
                <a:solidFill>
                  <a:srgbClr val="132B51"/>
                </a:solidFill>
                <a:latin typeface="Century Gothic" panose="020B0502020202020204" pitchFamily="34" charset="0"/>
              </a:rPr>
            </a:br>
            <a:r>
              <a:rPr lang="en-US" sz="1800" dirty="0">
                <a:ln w="10541" cmpd="sng">
                  <a:noFill/>
                  <a:prstDash val="solid"/>
                </a:ln>
                <a:solidFill>
                  <a:srgbClr val="132B51"/>
                </a:solidFill>
                <a:latin typeface="Century Gothic" panose="020B0502020202020204" pitchFamily="34" charset="0"/>
              </a:rPr>
              <a:t>MLS# 22023595 | $325,000</a:t>
            </a:r>
            <a:endParaRPr lang="en-US" sz="1600" dirty="0">
              <a:ln w="10541" cmpd="sng">
                <a:noFill/>
                <a:prstDash val="solid"/>
              </a:ln>
              <a:solidFill>
                <a:srgbClr val="132B51"/>
              </a:solidFill>
              <a:latin typeface="Century Gothic" panose="020B0502020202020204" pitchFamily="34" charset="0"/>
            </a:endParaRPr>
          </a:p>
        </p:txBody>
      </p:sp>
      <p:sp>
        <p:nvSpPr>
          <p:cNvPr id="3" name="Subtitle 2"/>
          <p:cNvSpPr>
            <a:spLocks noGrp="1"/>
          </p:cNvSpPr>
          <p:nvPr>
            <p:ph type="subTitle" idx="1"/>
          </p:nvPr>
        </p:nvSpPr>
        <p:spPr>
          <a:xfrm>
            <a:off x="0" y="5557107"/>
            <a:ext cx="4114800" cy="3328839"/>
          </a:xfrm>
        </p:spPr>
        <p:txBody>
          <a:bodyPr anchor="ctr">
            <a:noAutofit/>
          </a:bodyPr>
          <a:lstStyle/>
          <a:p>
            <a:r>
              <a:rPr lang="en-US" sz="1100" dirty="0">
                <a:solidFill>
                  <a:schemeClr val="bg1"/>
                </a:solidFill>
                <a:latin typeface="Century Gothic" panose="020B0502020202020204" pitchFamily="34" charset="0"/>
              </a:rPr>
              <a:t>This is a unique opportunity to own a home in Summerville for only $325,000 and includes gorgeous open spaces yet defined rooms! There's a separate dining room that's open to the kitchen! The kitchen includes a white cabinet package, granite counter tops, stainless steel appliances and pendant lighting! You'll love the hardwood flooring that carries from the foyer to the dining room, to the family room and down the hallway leading to the bathroom. The owner's suite is great size and includes a walk-in closet and separate bathroom! The two secondary bedrooms are adorable and convenient to the owner's suite as well as the secondary bedroom. You'll also find a screen porch overlooking a large backyard with a thick tree buffer in the back for the ultimate privacy! Bridges of Summerville is a much sought after community that has a pool, playgrounds, sidewalks and more! It's close to everything and there are two main entrances opposite of one another making it one of the most convenient locations in Dorchester County! The hot tub in the backyard conveys AS-IS. </a:t>
            </a:r>
          </a:p>
        </p:txBody>
      </p:sp>
      <p:sp>
        <p:nvSpPr>
          <p:cNvPr id="23" name="Rectangle 22"/>
          <p:cNvSpPr/>
          <p:nvPr/>
        </p:nvSpPr>
        <p:spPr>
          <a:xfrm>
            <a:off x="0" y="0"/>
            <a:ext cx="8229600" cy="461665"/>
          </a:xfrm>
          <a:prstGeom prst="rect">
            <a:avLst/>
          </a:prstGeom>
          <a:noFill/>
        </p:spPr>
        <p:txBody>
          <a:bodyPr wrap="square">
            <a:spAutoFit/>
          </a:bodyPr>
          <a:lstStyle/>
          <a:p>
            <a:pPr algn="ctr"/>
            <a:r>
              <a:rPr lang="en-US" sz="2400" b="1" dirty="0">
                <a:ln w="3175">
                  <a:noFill/>
                </a:ln>
                <a:solidFill>
                  <a:srgbClr val="132B51"/>
                </a:solidFill>
                <a:latin typeface="Century Gothic" panose="020B0502020202020204" pitchFamily="34" charset="0"/>
              </a:rPr>
              <a:t>2 New Listings </a:t>
            </a:r>
            <a:r>
              <a:rPr lang="en-US" sz="2400" b="1">
                <a:ln w="3175">
                  <a:noFill/>
                </a:ln>
                <a:solidFill>
                  <a:srgbClr val="132B51"/>
                </a:solidFill>
                <a:latin typeface="Century Gothic" panose="020B0502020202020204" pitchFamily="34" charset="0"/>
              </a:rPr>
              <a:t>in Bridges </a:t>
            </a:r>
            <a:r>
              <a:rPr lang="en-US" sz="2400" b="1" dirty="0">
                <a:ln w="3175">
                  <a:noFill/>
                </a:ln>
                <a:solidFill>
                  <a:srgbClr val="132B51"/>
                </a:solidFill>
                <a:latin typeface="Century Gothic" panose="020B0502020202020204" pitchFamily="34" charset="0"/>
              </a:rPr>
              <a:t>of Summerville</a:t>
            </a:r>
          </a:p>
        </p:txBody>
      </p:sp>
      <p:sp>
        <p:nvSpPr>
          <p:cNvPr id="5" name="Diagonal Stripe 4"/>
          <p:cNvSpPr/>
          <p:nvPr/>
        </p:nvSpPr>
        <p:spPr>
          <a:xfrm rot="5400000">
            <a:off x="10173122" y="1949084"/>
            <a:ext cx="1871259" cy="1882588"/>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716896">
            <a:off x="10313169" y="2298702"/>
            <a:ext cx="2097048" cy="738664"/>
          </a:xfrm>
          <a:prstGeom prst="rect">
            <a:avLst/>
          </a:prstGeom>
          <a:noFill/>
        </p:spPr>
        <p:txBody>
          <a:bodyPr wrap="none" rtlCol="0">
            <a:spAutoFit/>
          </a:bodyPr>
          <a:lstStyle/>
          <a:p>
            <a:pPr algn="ctr"/>
            <a:r>
              <a:rPr lang="en-US" sz="1400" b="1" i="1" dirty="0">
                <a:solidFill>
                  <a:schemeClr val="bg1"/>
                </a:solidFill>
                <a:effectLst>
                  <a:outerShdw blurRad="38100" dist="38100" dir="2700000" algn="tl">
                    <a:srgbClr val="000000">
                      <a:alpha val="43137"/>
                    </a:srgbClr>
                  </a:outerShdw>
                </a:effectLst>
                <a:latin typeface="Trebuchet MS" panose="020B0603020202020204" pitchFamily="34" charset="0"/>
              </a:rPr>
              <a:t>OPEN HOUSE</a:t>
            </a:r>
          </a:p>
          <a:p>
            <a:pPr algn="ctr"/>
            <a:r>
              <a:rPr lang="en-US" sz="1400" b="1" i="1" dirty="0">
                <a:solidFill>
                  <a:schemeClr val="bg1"/>
                </a:solidFill>
                <a:effectLst>
                  <a:outerShdw blurRad="38100" dist="38100" dir="2700000" algn="tl">
                    <a:srgbClr val="000000">
                      <a:alpha val="43137"/>
                    </a:srgbClr>
                  </a:outerShdw>
                </a:effectLst>
                <a:latin typeface="Trebuchet MS" panose="020B0603020202020204" pitchFamily="34" charset="0"/>
              </a:rPr>
              <a:t>Sun 12-3</a:t>
            </a:r>
          </a:p>
          <a:p>
            <a:pPr algn="ctr"/>
            <a:r>
              <a:rPr lang="en-US" sz="1400" b="1" i="1" dirty="0">
                <a:solidFill>
                  <a:schemeClr val="bg1"/>
                </a:solidFill>
                <a:effectLst>
                  <a:outerShdw blurRad="38100" dist="38100" dir="2700000" algn="tl">
                    <a:srgbClr val="000000">
                      <a:alpha val="43137"/>
                    </a:srgbClr>
                  </a:outerShdw>
                </a:effectLst>
                <a:latin typeface="Trebuchet MS" panose="020B0603020202020204" pitchFamily="34" charset="0"/>
              </a:rPr>
              <a:t>$50 Gift Card Drawing</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2600" y="9249921"/>
            <a:ext cx="850392" cy="425903"/>
          </a:xfrm>
          <a:prstGeom prst="rect">
            <a:avLst/>
          </a:prstGeom>
        </p:spPr>
      </p:pic>
      <p:sp>
        <p:nvSpPr>
          <p:cNvPr id="16" name="Rectangle 15"/>
          <p:cNvSpPr/>
          <p:nvPr/>
        </p:nvSpPr>
        <p:spPr>
          <a:xfrm>
            <a:off x="8458200" y="7970925"/>
            <a:ext cx="3023377" cy="707886"/>
          </a:xfrm>
          <a:prstGeom prst="rect">
            <a:avLst/>
          </a:prstGeom>
        </p:spPr>
        <p:txBody>
          <a:bodyPr wrap="square">
            <a:spAutoFit/>
          </a:bodyPr>
          <a:lstStyle/>
          <a:p>
            <a:pPr algn="r"/>
            <a:r>
              <a:rPr lang="en-US" sz="1600" dirty="0">
                <a:solidFill>
                  <a:srgbClr val="00325C"/>
                </a:solidFill>
                <a:latin typeface="Century Gothic" panose="020B0502020202020204" pitchFamily="34" charset="0"/>
              </a:rPr>
              <a:t>Beth Moore</a:t>
            </a:r>
          </a:p>
          <a:p>
            <a:pPr algn="r"/>
            <a:r>
              <a:rPr lang="pt-BR" sz="1200" dirty="0">
                <a:solidFill>
                  <a:srgbClr val="00325C"/>
                </a:solidFill>
                <a:latin typeface="Century Gothic" panose="020B0502020202020204" pitchFamily="34" charset="0"/>
              </a:rPr>
              <a:t>M (843) 532-4892</a:t>
            </a:r>
          </a:p>
          <a:p>
            <a:pPr algn="r"/>
            <a:r>
              <a:rPr lang="pt-BR" sz="1200" dirty="0">
                <a:solidFill>
                  <a:srgbClr val="00325C"/>
                </a:solidFill>
                <a:latin typeface="Century Gothic" panose="020B0502020202020204" pitchFamily="34" charset="0"/>
              </a:rPr>
              <a:t>bmoore@carolinaone.com</a:t>
            </a:r>
            <a:endParaRPr lang="en-US" sz="1050" dirty="0">
              <a:solidFill>
                <a:srgbClr val="00325C"/>
              </a:solidFill>
              <a:latin typeface="Century Gothic" panose="020B0502020202020204" pitchFamily="34" charset="0"/>
            </a:endParaRPr>
          </a:p>
        </p:txBody>
      </p:sp>
      <p:sp>
        <p:nvSpPr>
          <p:cNvPr id="17" name="Rectangle 16"/>
          <p:cNvSpPr/>
          <p:nvPr/>
        </p:nvSpPr>
        <p:spPr>
          <a:xfrm>
            <a:off x="914401" y="9118995"/>
            <a:ext cx="3028328"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Meg H. Kandik</a:t>
            </a:r>
          </a:p>
          <a:p>
            <a:pPr algn="ctr"/>
            <a:r>
              <a:rPr lang="pt-BR" sz="900" b="1" dirty="0">
                <a:solidFill>
                  <a:schemeClr val="bg1"/>
                </a:solidFill>
                <a:latin typeface="Century Gothic" panose="020B0502020202020204" pitchFamily="34" charset="0"/>
              </a:rPr>
              <a:t>843-814-5137 | Meg@HolyCityRE.com </a:t>
            </a:r>
            <a:r>
              <a:rPr lang="en-US" sz="900" b="1" dirty="0">
                <a:solidFill>
                  <a:schemeClr val="bg1"/>
                </a:solidFill>
                <a:latin typeface="Century Gothic" panose="020B0502020202020204" pitchFamily="34" charset="0"/>
              </a:rPr>
              <a:t>www.holycityre.com </a:t>
            </a:r>
          </a:p>
        </p:txBody>
      </p:sp>
      <p:sp>
        <p:nvSpPr>
          <p:cNvPr id="18" name="Rectangle 17"/>
          <p:cNvSpPr/>
          <p:nvPr/>
        </p:nvSpPr>
        <p:spPr>
          <a:xfrm>
            <a:off x="2030633" y="9772650"/>
            <a:ext cx="3967078" cy="215444"/>
          </a:xfrm>
          <a:prstGeom prst="rect">
            <a:avLst/>
          </a:prstGeom>
          <a:ln>
            <a:noFill/>
          </a:ln>
        </p:spPr>
        <p:txBody>
          <a:bodyPr wrap="square" anchor="ctr">
            <a:spAutoFit/>
          </a:bodyPr>
          <a:lstStyle/>
          <a:p>
            <a:pPr algn="ctr"/>
            <a:r>
              <a:rPr lang="en-US" sz="800" b="1" dirty="0">
                <a:solidFill>
                  <a:schemeClr val="bg1"/>
                </a:solidFill>
                <a:latin typeface="Century Gothic" panose="020B0502020202020204" pitchFamily="34" charset="0"/>
              </a:rPr>
              <a:t>Brand Name Real Estate | 4 Carriage Ln | Charleston 29407</a:t>
            </a:r>
            <a:endParaRPr lang="en-US" sz="600" b="1" dirty="0">
              <a:solidFill>
                <a:schemeClr val="bg1"/>
              </a:solidFill>
              <a:latin typeface="Century Gothic" panose="020B050202020202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616" y="8651917"/>
            <a:ext cx="637582" cy="650334"/>
          </a:xfrm>
          <a:prstGeom prst="rect">
            <a:avLst/>
          </a:prstGeom>
          <a:ln w="12700">
            <a:noFill/>
          </a:ln>
          <a:effectLst/>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b="25998"/>
          <a:stretch/>
        </p:blipFill>
        <p:spPr>
          <a:xfrm>
            <a:off x="76200" y="911899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3" name="Picture 32">
            <a:extLst>
              <a:ext uri="{FF2B5EF4-FFF2-40B4-BE49-F238E27FC236}">
                <a16:creationId xmlns:a16="http://schemas.microsoft.com/office/drawing/2014/main" id="{CE57DE00-C3F1-48F2-97FC-99CE5EC5A7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6600" y="615170"/>
            <a:ext cx="1560574" cy="1044735"/>
          </a:xfrm>
          <a:prstGeom prst="ellipse">
            <a:avLst/>
          </a:prstGeom>
          <a:ln w="3175" cap="rnd">
            <a:solidFill>
              <a:srgbClr val="329F58"/>
            </a:solidFill>
          </a:ln>
          <a:effectLst/>
          <a:scene3d>
            <a:camera prst="orthographicFront"/>
            <a:lightRig rig="contrasting" dir="t">
              <a:rot lat="0" lon="0" rev="3000000"/>
            </a:lightRig>
          </a:scene3d>
          <a:sp3d contourW="7620">
            <a:bevelT w="95250" h="31750"/>
            <a:contourClr>
              <a:srgbClr val="333333"/>
            </a:contourClr>
          </a:sp3d>
        </p:spPr>
      </p:pic>
      <p:sp>
        <p:nvSpPr>
          <p:cNvPr id="4" name="Subtitle 2">
            <a:extLst>
              <a:ext uri="{FF2B5EF4-FFF2-40B4-BE49-F238E27FC236}">
                <a16:creationId xmlns:a16="http://schemas.microsoft.com/office/drawing/2014/main" id="{A57723AF-D717-0D86-76F7-A40BA71118F0}"/>
              </a:ext>
            </a:extLst>
          </p:cNvPr>
          <p:cNvSpPr txBox="1">
            <a:spLocks/>
          </p:cNvSpPr>
          <p:nvPr/>
        </p:nvSpPr>
        <p:spPr>
          <a:xfrm>
            <a:off x="4114800" y="5557107"/>
            <a:ext cx="4114800" cy="3323004"/>
          </a:xfrm>
          <a:prstGeom prst="rect">
            <a:avLst/>
          </a:prstGeom>
        </p:spPr>
        <p:txBody>
          <a:bodyPr vert="horz" lIns="91440" tIns="45720" rIns="91440" bIns="45720" rtlCol="0" anchor="ctr">
            <a:noAutofit/>
          </a:bodyPr>
          <a:lstStyle>
            <a:lvl1pPr marL="0" indent="0" algn="ctr" defTabSz="822960" rtl="0" eaLnBrk="1" latinLnBrk="0" hangingPunct="1">
              <a:lnSpc>
                <a:spcPct val="90000"/>
              </a:lnSpc>
              <a:spcBef>
                <a:spcPts val="900"/>
              </a:spcBef>
              <a:buFont typeface="Arial" panose="020B0604020202020204" pitchFamily="34" charset="0"/>
              <a:buNone/>
              <a:defRPr sz="2160" kern="1200">
                <a:solidFill>
                  <a:schemeClr val="tx1"/>
                </a:solidFill>
                <a:latin typeface="+mn-lt"/>
                <a:ea typeface="+mn-ea"/>
                <a:cs typeface="+mn-cs"/>
              </a:defRPr>
            </a:lvl1pPr>
            <a:lvl2pPr marL="411480" indent="0" algn="ctr" defTabSz="822960" rtl="0" eaLnBrk="1" latinLnBrk="0" hangingPunct="1">
              <a:lnSpc>
                <a:spcPct val="90000"/>
              </a:lnSpc>
              <a:spcBef>
                <a:spcPts val="450"/>
              </a:spcBef>
              <a:buFont typeface="Arial" panose="020B0604020202020204" pitchFamily="34" charset="0"/>
              <a:buNone/>
              <a:defRPr sz="1800" kern="1200">
                <a:solidFill>
                  <a:schemeClr val="tx1"/>
                </a:solidFill>
                <a:latin typeface="+mn-lt"/>
                <a:ea typeface="+mn-ea"/>
                <a:cs typeface="+mn-cs"/>
              </a:defRPr>
            </a:lvl2pPr>
            <a:lvl3pPr marL="822960" indent="0" algn="ctr" defTabSz="82296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3pPr>
            <a:lvl4pPr marL="12344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92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740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88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8036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18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r>
              <a:rPr lang="en-US" sz="1100" dirty="0">
                <a:solidFill>
                  <a:schemeClr val="bg1"/>
                </a:solidFill>
                <a:latin typeface="Century Gothic" panose="020B0502020202020204" pitchFamily="34" charset="0"/>
              </a:rPr>
              <a:t>Welcome to 217 Garden Grove! This pristine and wonderfully updated home is located in sought after Gardens subsection of The Bridges of Summerville. Entering the home reveals the ideal open concept main living space, perfect for entertaining friends and family. Durable engineered wood flooring runs seamlessly through the main living space as well as the recently renovated kitchen! The extensive kitchen renovations include all stainless appliances, new cabinets, marble countertops and tile backsplash! Also downstairs is the spacious first floor owners suite, large walk in closet and full bath with tub / shower combo. Two additional bedrooms are found on the second floor. Both rooms offer great space, ample closet storage and easy access to the full common bath. Living space continues outdoors to the private backyard with a grilling patio all surrounded by a privacy fence. The house backs up into a wooded area. Or a short walk out the front door leads to a massive green space with a gazebo offering a place to beat the heat on hot summer days!</a:t>
            </a:r>
          </a:p>
        </p:txBody>
      </p:sp>
      <p:sp>
        <p:nvSpPr>
          <p:cNvPr id="9" name="Title 1">
            <a:extLst>
              <a:ext uri="{FF2B5EF4-FFF2-40B4-BE49-F238E27FC236}">
                <a16:creationId xmlns:a16="http://schemas.microsoft.com/office/drawing/2014/main" id="{9BFFE46E-8E3B-AC2F-455B-191884867824}"/>
              </a:ext>
            </a:extLst>
          </p:cNvPr>
          <p:cNvSpPr txBox="1">
            <a:spLocks/>
          </p:cNvSpPr>
          <p:nvPr/>
        </p:nvSpPr>
        <p:spPr>
          <a:xfrm>
            <a:off x="4114801" y="4869343"/>
            <a:ext cx="4114799" cy="681928"/>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b="1" dirty="0">
                <a:ln w="10541" cmpd="sng">
                  <a:noFill/>
                  <a:prstDash val="solid"/>
                </a:ln>
                <a:solidFill>
                  <a:srgbClr val="132B51"/>
                </a:solidFill>
                <a:latin typeface="Century Gothic" panose="020B0502020202020204" pitchFamily="34" charset="0"/>
              </a:rPr>
              <a:t>217 Garden Grove Drive</a:t>
            </a:r>
            <a:br>
              <a:rPr lang="en-US" sz="1800" dirty="0">
                <a:ln w="10541" cmpd="sng">
                  <a:noFill/>
                  <a:prstDash val="solid"/>
                </a:ln>
                <a:solidFill>
                  <a:srgbClr val="132B51"/>
                </a:solidFill>
                <a:latin typeface="Century Gothic" panose="020B0502020202020204" pitchFamily="34" charset="0"/>
              </a:rPr>
            </a:br>
            <a:r>
              <a:rPr lang="en-US" sz="1800" dirty="0">
                <a:ln w="10541" cmpd="sng">
                  <a:noFill/>
                  <a:prstDash val="solid"/>
                </a:ln>
                <a:solidFill>
                  <a:srgbClr val="132B51"/>
                </a:solidFill>
                <a:latin typeface="Century Gothic" panose="020B0502020202020204" pitchFamily="34" charset="0"/>
              </a:rPr>
              <a:t>MLS# 22023634 | $315,000</a:t>
            </a:r>
            <a:endParaRPr lang="en-US" sz="1600" dirty="0">
              <a:ln w="10541" cmpd="sng">
                <a:noFill/>
                <a:prstDash val="solid"/>
              </a:ln>
              <a:solidFill>
                <a:srgbClr val="132B5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80E6B74F-45FC-BD7A-8900-BB1A0AF19EED}"/>
              </a:ext>
            </a:extLst>
          </p:cNvPr>
          <p:cNvGrpSpPr/>
          <p:nvPr/>
        </p:nvGrpSpPr>
        <p:grpSpPr>
          <a:xfrm>
            <a:off x="463443" y="533400"/>
            <a:ext cx="3187915" cy="4295613"/>
            <a:chOff x="135902" y="533400"/>
            <a:chExt cx="3187915" cy="4295613"/>
          </a:xfrm>
        </p:grpSpPr>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35902" y="533400"/>
              <a:ext cx="3186941" cy="208926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23"/>
            <p:cNvPicPr preferRelativeResize="0">
              <a:picLocks/>
            </p:cNvPicPr>
            <p:nvPr/>
          </p:nvPicPr>
          <p:blipFill>
            <a:blip r:embed="rId7" cstate="print">
              <a:extLst>
                <a:ext uri="{28A0092B-C50C-407E-A947-70E740481C1C}">
                  <a14:useLocalDpi xmlns:a14="http://schemas.microsoft.com/office/drawing/2010/main" val="0"/>
                </a:ext>
              </a:extLst>
            </a:blip>
            <a:srcRect/>
            <a:stretch/>
          </p:blipFill>
          <p:spPr>
            <a:xfrm>
              <a:off x="138842" y="3804885"/>
              <a:ext cx="1545336" cy="1024128"/>
            </a:xfrm>
            <a:prstGeom prst="rect">
              <a:avLst/>
            </a:prstGeom>
            <a:ln>
              <a:noFill/>
            </a:ln>
            <a:effectLst/>
          </p:spPr>
        </p:pic>
        <p:pic>
          <p:nvPicPr>
            <p:cNvPr id="19" name="Picture 18"/>
            <p:cNvPicPr preferRelativeResize="0">
              <a:picLocks/>
            </p:cNvPicPr>
            <p:nvPr/>
          </p:nvPicPr>
          <p:blipFill>
            <a:blip r:embed="rId8" cstate="print">
              <a:extLst>
                <a:ext uri="{28A0092B-C50C-407E-A947-70E740481C1C}">
                  <a14:useLocalDpi xmlns:a14="http://schemas.microsoft.com/office/drawing/2010/main" val="0"/>
                </a:ext>
              </a:extLst>
            </a:blip>
            <a:srcRect/>
            <a:stretch/>
          </p:blipFill>
          <p:spPr>
            <a:xfrm>
              <a:off x="138841" y="2706911"/>
              <a:ext cx="1545336" cy="1013724"/>
            </a:xfrm>
            <a:prstGeom prst="rect">
              <a:avLst/>
            </a:prstGeom>
            <a:ln>
              <a:noFill/>
            </a:ln>
            <a:effectLst/>
          </p:spPr>
        </p:pic>
        <p:pic>
          <p:nvPicPr>
            <p:cNvPr id="25" name="Picture 24"/>
            <p:cNvPicPr preferRelativeResize="0">
              <a:picLocks/>
            </p:cNvPicPr>
            <p:nvPr/>
          </p:nvPicPr>
          <p:blipFill>
            <a:blip r:embed="rId9" cstate="print">
              <a:extLst>
                <a:ext uri="{28A0092B-C50C-407E-A947-70E740481C1C}">
                  <a14:useLocalDpi xmlns:a14="http://schemas.microsoft.com/office/drawing/2010/main" val="0"/>
                </a:ext>
              </a:extLst>
            </a:blip>
            <a:srcRect/>
            <a:stretch/>
          </p:blipFill>
          <p:spPr>
            <a:xfrm>
              <a:off x="1778481" y="3804885"/>
              <a:ext cx="1545336" cy="1024128"/>
            </a:xfrm>
            <a:prstGeom prst="rect">
              <a:avLst/>
            </a:prstGeom>
            <a:ln>
              <a:noFill/>
            </a:ln>
            <a:effectLst/>
          </p:spPr>
        </p:pic>
        <p:pic>
          <p:nvPicPr>
            <p:cNvPr id="28" name="Picture 27"/>
            <p:cNvPicPr preferRelativeResize="0">
              <a:picLocks/>
            </p:cNvPicPr>
            <p:nvPr/>
          </p:nvPicPr>
          <p:blipFill>
            <a:blip r:embed="rId10" cstate="print">
              <a:extLst>
                <a:ext uri="{28A0092B-C50C-407E-A947-70E740481C1C}">
                  <a14:useLocalDpi xmlns:a14="http://schemas.microsoft.com/office/drawing/2010/main" val="0"/>
                </a:ext>
              </a:extLst>
            </a:blip>
            <a:srcRect/>
            <a:stretch/>
          </p:blipFill>
          <p:spPr>
            <a:xfrm>
              <a:off x="1774161" y="2701709"/>
              <a:ext cx="1545336" cy="1024128"/>
            </a:xfrm>
            <a:prstGeom prst="rect">
              <a:avLst/>
            </a:prstGeom>
            <a:ln>
              <a:noFill/>
            </a:ln>
            <a:effectLst/>
          </p:spPr>
        </p:pic>
      </p:grpSp>
      <p:grpSp>
        <p:nvGrpSpPr>
          <p:cNvPr id="34" name="Group 33">
            <a:extLst>
              <a:ext uri="{FF2B5EF4-FFF2-40B4-BE49-F238E27FC236}">
                <a16:creationId xmlns:a16="http://schemas.microsoft.com/office/drawing/2014/main" id="{B8FE64E8-D453-02A6-C722-21925E55ECA4}"/>
              </a:ext>
            </a:extLst>
          </p:cNvPr>
          <p:cNvGrpSpPr/>
          <p:nvPr/>
        </p:nvGrpSpPr>
        <p:grpSpPr>
          <a:xfrm>
            <a:off x="4578243" y="533400"/>
            <a:ext cx="3187915" cy="4295613"/>
            <a:chOff x="4697895" y="533400"/>
            <a:chExt cx="3187915" cy="4295613"/>
          </a:xfrm>
        </p:grpSpPr>
        <p:pic>
          <p:nvPicPr>
            <p:cNvPr id="10" name="Picture 8">
              <a:extLst>
                <a:ext uri="{FF2B5EF4-FFF2-40B4-BE49-F238E27FC236}">
                  <a16:creationId xmlns:a16="http://schemas.microsoft.com/office/drawing/2014/main" id="{31C3E6DC-7703-7B8D-5577-0964EF6D091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4697895" y="533400"/>
              <a:ext cx="3186941" cy="2089261"/>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1" name="Picture 10">
              <a:extLst>
                <a:ext uri="{FF2B5EF4-FFF2-40B4-BE49-F238E27FC236}">
                  <a16:creationId xmlns:a16="http://schemas.microsoft.com/office/drawing/2014/main" id="{3BFF767A-479A-9D52-97AF-D3E8AF51A548}"/>
                </a:ext>
              </a:extLst>
            </p:cNvPr>
            <p:cNvPicPr preferRelativeResize="0">
              <a:picLocks/>
            </p:cNvPicPr>
            <p:nvPr/>
          </p:nvPicPr>
          <p:blipFill>
            <a:blip r:embed="rId12" cstate="print">
              <a:extLst>
                <a:ext uri="{28A0092B-C50C-407E-A947-70E740481C1C}">
                  <a14:useLocalDpi xmlns:a14="http://schemas.microsoft.com/office/drawing/2010/main" val="0"/>
                </a:ext>
              </a:extLst>
            </a:blip>
            <a:srcRect/>
            <a:stretch/>
          </p:blipFill>
          <p:spPr>
            <a:xfrm>
              <a:off x="4700835" y="3804885"/>
              <a:ext cx="1545336" cy="1024128"/>
            </a:xfrm>
            <a:prstGeom prst="rect">
              <a:avLst/>
            </a:prstGeom>
            <a:ln>
              <a:noFill/>
            </a:ln>
            <a:effectLst/>
          </p:spPr>
        </p:pic>
        <p:pic>
          <p:nvPicPr>
            <p:cNvPr id="12" name="Picture 11">
              <a:extLst>
                <a:ext uri="{FF2B5EF4-FFF2-40B4-BE49-F238E27FC236}">
                  <a16:creationId xmlns:a16="http://schemas.microsoft.com/office/drawing/2014/main" id="{0D97952A-7A28-3719-CB21-CBDBD9F84964}"/>
                </a:ext>
              </a:extLst>
            </p:cNvPr>
            <p:cNvPicPr preferRelativeResize="0">
              <a:picLocks/>
            </p:cNvPicPr>
            <p:nvPr/>
          </p:nvPicPr>
          <p:blipFill>
            <a:blip r:embed="rId13" cstate="print">
              <a:extLst>
                <a:ext uri="{28A0092B-C50C-407E-A947-70E740481C1C}">
                  <a14:useLocalDpi xmlns:a14="http://schemas.microsoft.com/office/drawing/2010/main" val="0"/>
                </a:ext>
              </a:extLst>
            </a:blip>
            <a:srcRect/>
            <a:stretch/>
          </p:blipFill>
          <p:spPr>
            <a:xfrm>
              <a:off x="4700834" y="2701709"/>
              <a:ext cx="1545336" cy="1024128"/>
            </a:xfrm>
            <a:prstGeom prst="rect">
              <a:avLst/>
            </a:prstGeom>
            <a:ln>
              <a:noFill/>
            </a:ln>
            <a:effectLst/>
          </p:spPr>
        </p:pic>
        <p:pic>
          <p:nvPicPr>
            <p:cNvPr id="13" name="Picture 12">
              <a:extLst>
                <a:ext uri="{FF2B5EF4-FFF2-40B4-BE49-F238E27FC236}">
                  <a16:creationId xmlns:a16="http://schemas.microsoft.com/office/drawing/2014/main" id="{9AA11F77-6142-533F-7027-28D39201FE69}"/>
                </a:ext>
              </a:extLst>
            </p:cNvPr>
            <p:cNvPicPr preferRelativeResize="0">
              <a:picLocks/>
            </p:cNvPicPr>
            <p:nvPr/>
          </p:nvPicPr>
          <p:blipFill>
            <a:blip r:embed="rId14" cstate="print">
              <a:extLst>
                <a:ext uri="{28A0092B-C50C-407E-A947-70E740481C1C}">
                  <a14:useLocalDpi xmlns:a14="http://schemas.microsoft.com/office/drawing/2010/main" val="0"/>
                </a:ext>
              </a:extLst>
            </a:blip>
            <a:srcRect/>
            <a:stretch/>
          </p:blipFill>
          <p:spPr>
            <a:xfrm>
              <a:off x="6340474" y="3804885"/>
              <a:ext cx="1545336" cy="1024128"/>
            </a:xfrm>
            <a:prstGeom prst="rect">
              <a:avLst/>
            </a:prstGeom>
            <a:ln>
              <a:noFill/>
            </a:ln>
            <a:effectLst/>
          </p:spPr>
        </p:pic>
        <p:pic>
          <p:nvPicPr>
            <p:cNvPr id="14" name="Picture 13">
              <a:extLst>
                <a:ext uri="{FF2B5EF4-FFF2-40B4-BE49-F238E27FC236}">
                  <a16:creationId xmlns:a16="http://schemas.microsoft.com/office/drawing/2014/main" id="{F342F98F-A5AC-4F3C-9556-18B3B01265BE}"/>
                </a:ext>
              </a:extLst>
            </p:cNvPr>
            <p:cNvPicPr preferRelativeResize="0">
              <a:picLocks/>
            </p:cNvPicPr>
            <p:nvPr/>
          </p:nvPicPr>
          <p:blipFill>
            <a:blip r:embed="rId15" cstate="print">
              <a:extLst>
                <a:ext uri="{28A0092B-C50C-407E-A947-70E740481C1C}">
                  <a14:useLocalDpi xmlns:a14="http://schemas.microsoft.com/office/drawing/2010/main" val="0"/>
                </a:ext>
              </a:extLst>
            </a:blip>
            <a:srcRect/>
            <a:stretch/>
          </p:blipFill>
          <p:spPr>
            <a:xfrm>
              <a:off x="6336154" y="2701709"/>
              <a:ext cx="1545336" cy="1024128"/>
            </a:xfrm>
            <a:prstGeom prst="rect">
              <a:avLst/>
            </a:prstGeom>
            <a:ln>
              <a:noFill/>
            </a:ln>
            <a:effectLst/>
          </p:spPr>
        </p:pic>
      </p:grpSp>
      <p:sp>
        <p:nvSpPr>
          <p:cNvPr id="36" name="Rectangle 35">
            <a:extLst>
              <a:ext uri="{FF2B5EF4-FFF2-40B4-BE49-F238E27FC236}">
                <a16:creationId xmlns:a16="http://schemas.microsoft.com/office/drawing/2014/main" id="{52D57ABD-AAC8-F952-61D0-C344E6762C77}"/>
              </a:ext>
            </a:extLst>
          </p:cNvPr>
          <p:cNvSpPr/>
          <p:nvPr/>
        </p:nvSpPr>
        <p:spPr>
          <a:xfrm>
            <a:off x="4091801" y="5638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16">
            <a:extLst>
              <a:ext uri="{28A0092B-C50C-407E-A947-70E740481C1C}">
                <a14:useLocalDpi xmlns:a14="http://schemas.microsoft.com/office/drawing/2010/main" val="0"/>
              </a:ext>
            </a:extLst>
          </a:blip>
          <a:srcRect l="24327" t="21041" r="25667" b="45352"/>
          <a:stretch/>
        </p:blipFill>
        <p:spPr>
          <a:xfrm>
            <a:off x="7348729" y="911899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4286872" y="911899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904</TotalTime>
  <Words>474</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Trebuchet MS</vt:lpstr>
      <vt:lpstr>Office Theme</vt:lpstr>
      <vt:lpstr>108 Creek Bend Drive MLS# 22023595 | $325,000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112</cp:revision>
  <dcterms:created xsi:type="dcterms:W3CDTF">2006-08-16T00:00:00Z</dcterms:created>
  <dcterms:modified xsi:type="dcterms:W3CDTF">2022-09-10T00:41:44Z</dcterms:modified>
</cp:coreProperties>
</file>