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13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8/5/2014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2400" y="457201"/>
            <a:ext cx="7391400" cy="8001000"/>
          </a:xfrm>
          <a:prstGeom prst="rect">
            <a:avLst/>
          </a:prstGeom>
          <a:noFill/>
          <a:ln w="381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181100" y="0"/>
            <a:ext cx="5334000" cy="1066800"/>
          </a:xfrm>
          <a:solidFill>
            <a:schemeClr val="bg1"/>
          </a:solidFill>
        </p:spPr>
        <p:txBody>
          <a:bodyPr anchor="t">
            <a:noAutofit/>
          </a:bodyPr>
          <a:lstStyle/>
          <a:p>
            <a:r>
              <a:rPr lang="en-US" sz="3600" dirty="0" smtClean="0">
                <a:solidFill>
                  <a:schemeClr val="tx2">
                    <a:lumMod val="60000"/>
                    <a:lumOff val="40000"/>
                  </a:schemeClr>
                </a:solidFill>
                <a:latin typeface="Times New Roman" panose="02020603050405020304" pitchFamily="18" charset="0"/>
                <a:cs typeface="Times New Roman" panose="02020603050405020304" pitchFamily="18" charset="0"/>
              </a:rPr>
              <a:t>A Cruise For Your Buyer…</a:t>
            </a:r>
            <a:br>
              <a:rPr lang="en-US" sz="3600" dirty="0" smtClean="0">
                <a:solidFill>
                  <a:schemeClr val="tx2">
                    <a:lumMod val="60000"/>
                    <a:lumOff val="40000"/>
                  </a:schemeClr>
                </a:solidFill>
                <a:latin typeface="Times New Roman" panose="02020603050405020304" pitchFamily="18" charset="0"/>
                <a:cs typeface="Times New Roman" panose="02020603050405020304" pitchFamily="18" charset="0"/>
              </a:rPr>
            </a:br>
            <a:r>
              <a:rPr lang="en-US" sz="3600" dirty="0" smtClean="0">
                <a:solidFill>
                  <a:schemeClr val="tx2">
                    <a:lumMod val="60000"/>
                    <a:lumOff val="40000"/>
                  </a:schemeClr>
                </a:solidFill>
                <a:latin typeface="Times New Roman" panose="02020603050405020304" pitchFamily="18" charset="0"/>
                <a:cs typeface="Times New Roman" panose="02020603050405020304" pitchFamily="18" charset="0"/>
              </a:rPr>
              <a:t>A Bonus for You!</a:t>
            </a:r>
            <a:endParaRPr lang="en-US" sz="3600" dirty="0">
              <a:solidFill>
                <a:schemeClr val="tx2">
                  <a:lumMod val="60000"/>
                  <a:lumOff val="40000"/>
                </a:schemeClr>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228600" y="4572000"/>
            <a:ext cx="2286000" cy="3810000"/>
          </a:xfrm>
        </p:spPr>
        <p:txBody>
          <a:bodyPr anchor="t">
            <a:noAutofit/>
          </a:bodyPr>
          <a:lstStyle/>
          <a:p>
            <a:r>
              <a:rPr lang="en-US" sz="1050" dirty="0">
                <a:solidFill>
                  <a:schemeClr val="tx1">
                    <a:lumMod val="65000"/>
                    <a:lumOff val="35000"/>
                  </a:schemeClr>
                </a:solidFill>
                <a:latin typeface="Times New Roman" panose="02020603050405020304" pitchFamily="18" charset="0"/>
                <a:cs typeface="Times New Roman" panose="02020603050405020304" pitchFamily="18" charset="0"/>
              </a:rPr>
              <a:t>Buying a new home should be a Fantastic Voyage...so buy this one during the month of July and we will send you on one! Our "Summer of Fun" begins with the buyer of this home receiving a 5 day/4 Night Cruise Certificate for Two to Mexico, the Bahamas, or the Western Caribbean at closing! This one was waiting just for you! Located in Summerville, within a few blocks of downtown, this home is ready. Owner has extensively remodeled home. Updated features include new light fixtures, plumbing fixtures, new cabinets, new countertops, new windows, new flooring, new roof, and a host of other features. Located in Dorchester county with schools and shopping within a short distance. Home sits on corner lot, so access to yard space is easy. </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54350" y="8148320"/>
            <a:ext cx="1587500" cy="1905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152400" y="8705671"/>
            <a:ext cx="2901950" cy="1077218"/>
          </a:xfrm>
          <a:prstGeom prst="rect">
            <a:avLst/>
          </a:prstGeom>
        </p:spPr>
        <p:txBody>
          <a:bodyPr wrap="square">
            <a:spAutoFit/>
          </a:bodyPr>
          <a:lstStyle/>
          <a:p>
            <a:r>
              <a:rPr lang="en-US" sz="1600" dirty="0">
                <a:latin typeface="Times New Roman" panose="02020603050405020304" pitchFamily="18" charset="0"/>
                <a:cs typeface="Times New Roman" panose="02020603050405020304" pitchFamily="18" charset="0"/>
              </a:rPr>
              <a:t>Corwyn J. </a:t>
            </a:r>
            <a:r>
              <a:rPr lang="en-US" sz="1600" dirty="0" smtClean="0">
                <a:latin typeface="Times New Roman" panose="02020603050405020304" pitchFamily="18" charset="0"/>
                <a:cs typeface="Times New Roman" panose="02020603050405020304" pitchFamily="18" charset="0"/>
              </a:rPr>
              <a:t>Melette, BIC</a:t>
            </a:r>
          </a:p>
          <a:p>
            <a:r>
              <a:rPr lang="en-US" sz="1600" dirty="0" smtClean="0">
                <a:latin typeface="Times New Roman" panose="02020603050405020304" pitchFamily="18" charset="0"/>
                <a:cs typeface="Times New Roman" panose="02020603050405020304" pitchFamily="18" charset="0"/>
              </a:rPr>
              <a:t>Accredited </a:t>
            </a:r>
            <a:r>
              <a:rPr lang="en-US" sz="1600" dirty="0">
                <a:latin typeface="Times New Roman" panose="02020603050405020304" pitchFamily="18" charset="0"/>
                <a:cs typeface="Times New Roman" panose="02020603050405020304" pitchFamily="18" charset="0"/>
              </a:rPr>
              <a:t>Buyer Representative</a:t>
            </a:r>
          </a:p>
          <a:p>
            <a:r>
              <a:rPr lang="en-US" sz="1600" dirty="0">
                <a:latin typeface="Times New Roman" panose="02020603050405020304" pitchFamily="18" charset="0"/>
                <a:cs typeface="Times New Roman" panose="02020603050405020304" pitchFamily="18" charset="0"/>
              </a:rPr>
              <a:t>843-619-0071</a:t>
            </a:r>
          </a:p>
          <a:p>
            <a:r>
              <a:rPr lang="en-US" sz="1600" dirty="0">
                <a:solidFill>
                  <a:schemeClr val="tx2">
                    <a:lumMod val="60000"/>
                    <a:lumOff val="40000"/>
                  </a:schemeClr>
                </a:solidFill>
                <a:latin typeface="Times New Roman" panose="02020603050405020304" pitchFamily="18" charset="0"/>
                <a:cs typeface="Times New Roman" panose="02020603050405020304" pitchFamily="18" charset="0"/>
              </a:rPr>
              <a:t>corwyn@corwynmelette.com</a:t>
            </a:r>
          </a:p>
        </p:txBody>
      </p:sp>
      <p:sp>
        <p:nvSpPr>
          <p:cNvPr id="7" name="Rectangle 6"/>
          <p:cNvSpPr/>
          <p:nvPr/>
        </p:nvSpPr>
        <p:spPr>
          <a:xfrm>
            <a:off x="4641850" y="8705671"/>
            <a:ext cx="2901950" cy="1077218"/>
          </a:xfrm>
          <a:prstGeom prst="rect">
            <a:avLst/>
          </a:prstGeom>
        </p:spPr>
        <p:txBody>
          <a:bodyPr wrap="square">
            <a:spAutoFit/>
          </a:bodyPr>
          <a:lstStyle/>
          <a:p>
            <a:pPr algn="r"/>
            <a:r>
              <a:rPr lang="en-US" sz="1600" dirty="0" smtClean="0">
                <a:latin typeface="Times New Roman" panose="02020603050405020304" pitchFamily="18" charset="0"/>
                <a:cs typeface="Times New Roman" panose="02020603050405020304" pitchFamily="18" charset="0"/>
              </a:rPr>
              <a:t>Corwyn </a:t>
            </a:r>
            <a:r>
              <a:rPr lang="en-US" sz="1600" dirty="0">
                <a:latin typeface="Times New Roman" panose="02020603050405020304" pitchFamily="18" charset="0"/>
                <a:cs typeface="Times New Roman" panose="02020603050405020304" pitchFamily="18" charset="0"/>
              </a:rPr>
              <a:t>J Melette &amp; </a:t>
            </a:r>
            <a:r>
              <a:rPr lang="en-US" sz="1600" dirty="0" smtClean="0">
                <a:latin typeface="Times New Roman" panose="02020603050405020304" pitchFamily="18" charset="0"/>
                <a:cs typeface="Times New Roman" panose="02020603050405020304" pitchFamily="18" charset="0"/>
              </a:rPr>
              <a:t>Associates</a:t>
            </a:r>
          </a:p>
          <a:p>
            <a:pPr algn="r"/>
            <a:r>
              <a:rPr lang="en-US" sz="1600" dirty="0" smtClean="0">
                <a:latin typeface="Times New Roman" panose="02020603050405020304" pitchFamily="18" charset="0"/>
                <a:cs typeface="Times New Roman" panose="02020603050405020304" pitchFamily="18" charset="0"/>
              </a:rPr>
              <a:t>PO </a:t>
            </a:r>
            <a:r>
              <a:rPr lang="en-US" sz="1600" dirty="0">
                <a:latin typeface="Times New Roman" panose="02020603050405020304" pitchFamily="18" charset="0"/>
                <a:cs typeface="Times New Roman" panose="02020603050405020304" pitchFamily="18" charset="0"/>
              </a:rPr>
              <a:t>Box </a:t>
            </a:r>
            <a:r>
              <a:rPr lang="en-US" sz="1600" dirty="0" smtClean="0">
                <a:latin typeface="Times New Roman" panose="02020603050405020304" pitchFamily="18" charset="0"/>
                <a:cs typeface="Times New Roman" panose="02020603050405020304" pitchFamily="18" charset="0"/>
              </a:rPr>
              <a:t>2175</a:t>
            </a:r>
          </a:p>
          <a:p>
            <a:pPr algn="r"/>
            <a:r>
              <a:rPr lang="en-US" sz="1600" dirty="0" smtClean="0">
                <a:latin typeface="Times New Roman" panose="02020603050405020304" pitchFamily="18" charset="0"/>
                <a:cs typeface="Times New Roman" panose="02020603050405020304" pitchFamily="18" charset="0"/>
              </a:rPr>
              <a:t>Goose </a:t>
            </a:r>
            <a:r>
              <a:rPr lang="en-US" sz="1600" dirty="0">
                <a:latin typeface="Times New Roman" panose="02020603050405020304" pitchFamily="18" charset="0"/>
                <a:cs typeface="Times New Roman" panose="02020603050405020304" pitchFamily="18" charset="0"/>
              </a:rPr>
              <a:t>Creek, SC 29445 </a:t>
            </a:r>
            <a:r>
              <a:rPr lang="en-US" sz="1600" dirty="0">
                <a:solidFill>
                  <a:schemeClr val="tx2">
                    <a:lumMod val="60000"/>
                    <a:lumOff val="40000"/>
                  </a:schemeClr>
                </a:solidFill>
                <a:latin typeface="Times New Roman" panose="02020603050405020304" pitchFamily="18" charset="0"/>
                <a:cs typeface="Times New Roman" panose="02020603050405020304" pitchFamily="18" charset="0"/>
              </a:rPr>
              <a:t>www.corwynmelette.com </a:t>
            </a:r>
          </a:p>
        </p:txBody>
      </p:sp>
      <p:sp>
        <p:nvSpPr>
          <p:cNvPr id="9" name="Rectangle 8"/>
          <p:cNvSpPr/>
          <p:nvPr/>
        </p:nvSpPr>
        <p:spPr>
          <a:xfrm>
            <a:off x="228600" y="3255258"/>
            <a:ext cx="2286000" cy="1261884"/>
          </a:xfrm>
          <a:prstGeom prst="rect">
            <a:avLst/>
          </a:prstGeom>
        </p:spPr>
        <p:txBody>
          <a:bodyPr wrap="square">
            <a:spAutoFit/>
          </a:bodyPr>
          <a:lstStyle/>
          <a:p>
            <a:pPr algn="ctr"/>
            <a:r>
              <a:rPr lang="en-US" sz="1800" b="1" dirty="0" smtClean="0">
                <a:solidFill>
                  <a:schemeClr val="tx2">
                    <a:lumMod val="75000"/>
                  </a:schemeClr>
                </a:solidFill>
                <a:latin typeface="Times New Roman" panose="02020603050405020304" pitchFamily="18" charset="0"/>
                <a:cs typeface="Times New Roman" panose="02020603050405020304" pitchFamily="18" charset="0"/>
              </a:rPr>
              <a:t>400 Violet Dr</a:t>
            </a:r>
          </a:p>
          <a:p>
            <a:pPr algn="ctr"/>
            <a:r>
              <a:rPr lang="en-US" sz="1400" dirty="0" err="1" smtClean="0">
                <a:solidFill>
                  <a:schemeClr val="tx2">
                    <a:lumMod val="75000"/>
                  </a:schemeClr>
                </a:solidFill>
                <a:latin typeface="Times New Roman" panose="02020603050405020304" pitchFamily="18" charset="0"/>
                <a:cs typeface="Times New Roman" panose="02020603050405020304" pitchFamily="18" charset="0"/>
              </a:rPr>
              <a:t>Robynwyn</a:t>
            </a:r>
            <a:endParaRPr lang="en-US" sz="1400" dirty="0" smtClean="0">
              <a:solidFill>
                <a:schemeClr val="tx2">
                  <a:lumMod val="75000"/>
                </a:schemeClr>
              </a:solidFill>
              <a:latin typeface="Times New Roman" panose="02020603050405020304" pitchFamily="18" charset="0"/>
              <a:cs typeface="Times New Roman" panose="02020603050405020304" pitchFamily="18" charset="0"/>
            </a:endParaRPr>
          </a:p>
          <a:p>
            <a:pPr algn="ctr"/>
            <a:r>
              <a:rPr lang="en-US" sz="1400" dirty="0" smtClean="0">
                <a:solidFill>
                  <a:schemeClr val="tx2">
                    <a:lumMod val="75000"/>
                  </a:schemeClr>
                </a:solidFill>
                <a:latin typeface="Times New Roman" panose="02020603050405020304" pitchFamily="18" charset="0"/>
                <a:cs typeface="Times New Roman" panose="02020603050405020304" pitchFamily="18" charset="0"/>
              </a:rPr>
              <a:t>Summerville</a:t>
            </a:r>
          </a:p>
          <a:p>
            <a:pPr algn="ctr"/>
            <a:r>
              <a:rPr lang="en-US" sz="1400" dirty="0" smtClean="0">
                <a:solidFill>
                  <a:schemeClr val="tx2">
                    <a:lumMod val="75000"/>
                  </a:schemeClr>
                </a:solidFill>
                <a:latin typeface="Times New Roman" panose="02020603050405020304" pitchFamily="18" charset="0"/>
                <a:cs typeface="Times New Roman" panose="02020603050405020304" pitchFamily="18" charset="0"/>
              </a:rPr>
              <a:t>MLS# 1406763</a:t>
            </a:r>
          </a:p>
          <a:p>
            <a:pPr algn="ctr"/>
            <a:r>
              <a:rPr lang="en-US" sz="1400" dirty="0" smtClean="0">
                <a:solidFill>
                  <a:schemeClr val="tx2">
                    <a:lumMod val="75000"/>
                  </a:schemeClr>
                </a:solidFill>
                <a:latin typeface="Times New Roman" panose="02020603050405020304" pitchFamily="18" charset="0"/>
                <a:cs typeface="Times New Roman" panose="02020603050405020304" pitchFamily="18" charset="0"/>
              </a:rPr>
              <a:t>$99,800</a:t>
            </a:r>
            <a:endParaRPr lang="en-US" sz="1400" dirty="0">
              <a:solidFill>
                <a:schemeClr val="tx2">
                  <a:lumMod val="75000"/>
                </a:schemeClr>
              </a:solidFill>
            </a:endParaRPr>
          </a:p>
        </p:txBody>
      </p:sp>
      <p:pic>
        <p:nvPicPr>
          <p:cNvPr id="4" name="Picture 2" descr="Click on Photo to Enlarge"/>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b="11000"/>
          <a:stretch/>
        </p:blipFill>
        <p:spPr bwMode="auto">
          <a:xfrm>
            <a:off x="228600" y="1295401"/>
            <a:ext cx="2286000" cy="1525905"/>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sp>
        <p:nvSpPr>
          <p:cNvPr id="16" name="Down Ribbon 15"/>
          <p:cNvSpPr/>
          <p:nvPr/>
        </p:nvSpPr>
        <p:spPr>
          <a:xfrm>
            <a:off x="280612" y="2667000"/>
            <a:ext cx="2181976" cy="533401"/>
          </a:xfrm>
          <a:prstGeom prst="ribbon">
            <a:avLst>
              <a:gd name="adj1" fmla="val 16667"/>
              <a:gd name="adj2" fmla="val 67461"/>
            </a:avLst>
          </a:prstGeom>
          <a:solidFill>
            <a:srgbClr val="FFFF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latin typeface="Times New Roman" panose="02020603050405020304" pitchFamily="18" charset="0"/>
                <a:cs typeface="Times New Roman" panose="02020603050405020304" pitchFamily="18" charset="0"/>
              </a:rPr>
              <a:t>$</a:t>
            </a:r>
            <a:r>
              <a:rPr lang="en-US" sz="1600" b="1" dirty="0" smtClean="0">
                <a:solidFill>
                  <a:schemeClr val="tx1"/>
                </a:solidFill>
                <a:latin typeface="Times New Roman" panose="02020603050405020304" pitchFamily="18" charset="0"/>
                <a:cs typeface="Times New Roman" panose="02020603050405020304" pitchFamily="18" charset="0"/>
              </a:rPr>
              <a:t>500 Bonus</a:t>
            </a:r>
            <a:endParaRPr lang="en-US" sz="1600" b="1" dirty="0">
              <a:solidFill>
                <a:schemeClr val="tx1"/>
              </a:solidFill>
              <a:latin typeface="Times New Roman" panose="02020603050405020304" pitchFamily="18" charset="0"/>
              <a:cs typeface="Times New Roman" panose="02020603050405020304" pitchFamily="18" charset="0"/>
            </a:endParaRPr>
          </a:p>
        </p:txBody>
      </p:sp>
      <p:grpSp>
        <p:nvGrpSpPr>
          <p:cNvPr id="18" name="Group 17"/>
          <p:cNvGrpSpPr/>
          <p:nvPr/>
        </p:nvGrpSpPr>
        <p:grpSpPr>
          <a:xfrm>
            <a:off x="2705100" y="1295401"/>
            <a:ext cx="2286000" cy="6852919"/>
            <a:chOff x="2680912" y="1295401"/>
            <a:chExt cx="2286000" cy="6852919"/>
          </a:xfrm>
        </p:grpSpPr>
        <p:sp>
          <p:nvSpPr>
            <p:cNvPr id="12" name="Subtitle 2"/>
            <p:cNvSpPr txBox="1">
              <a:spLocks/>
            </p:cNvSpPr>
            <p:nvPr/>
          </p:nvSpPr>
          <p:spPr>
            <a:xfrm>
              <a:off x="2680912" y="4572000"/>
              <a:ext cx="2286000" cy="3576320"/>
            </a:xfrm>
            <a:prstGeom prst="rect">
              <a:avLst/>
            </a:prstGeom>
          </p:spPr>
          <p:txBody>
            <a:bodyPr vert="horz" lIns="101882" tIns="50941" rIns="101882" bIns="50941" rtlCol="0" anchor="t">
              <a:noAutofit/>
            </a:bodyPr>
            <a:lstStyle>
              <a:lvl1pPr marL="0" indent="0" algn="ctr" defTabSz="1018824" rtl="0" eaLnBrk="1" latinLnBrk="0" hangingPunct="1">
                <a:spcBef>
                  <a:spcPct val="20000"/>
                </a:spcBef>
                <a:buFont typeface="Arial" pitchFamily="34" charset="0"/>
                <a:buNone/>
                <a:defRPr sz="3600" kern="1200">
                  <a:solidFill>
                    <a:schemeClr val="tx1">
                      <a:tint val="75000"/>
                    </a:schemeClr>
                  </a:solidFill>
                  <a:latin typeface="+mn-lt"/>
                  <a:ea typeface="+mn-ea"/>
                  <a:cs typeface="+mn-cs"/>
                </a:defRPr>
              </a:lvl1pPr>
              <a:lvl2pPr marL="509412" indent="0" algn="ctr" defTabSz="1018824" rtl="0" eaLnBrk="1" latinLnBrk="0" hangingPunct="1">
                <a:spcBef>
                  <a:spcPct val="20000"/>
                </a:spcBef>
                <a:buFont typeface="Arial" pitchFamily="34" charset="0"/>
                <a:buNone/>
                <a:defRPr sz="3100" kern="1200">
                  <a:solidFill>
                    <a:schemeClr val="tx1">
                      <a:tint val="75000"/>
                    </a:schemeClr>
                  </a:solidFill>
                  <a:latin typeface="+mn-lt"/>
                  <a:ea typeface="+mn-ea"/>
                  <a:cs typeface="+mn-cs"/>
                </a:defRPr>
              </a:lvl2pPr>
              <a:lvl3pPr marL="1018824" indent="0" algn="ctr" defTabSz="1018824" rtl="0" eaLnBrk="1" latinLnBrk="0" hangingPunct="1">
                <a:spcBef>
                  <a:spcPct val="20000"/>
                </a:spcBef>
                <a:buFont typeface="Arial" pitchFamily="34" charset="0"/>
                <a:buNone/>
                <a:defRPr sz="2700" kern="1200">
                  <a:solidFill>
                    <a:schemeClr val="tx1">
                      <a:tint val="75000"/>
                    </a:schemeClr>
                  </a:solidFill>
                  <a:latin typeface="+mn-lt"/>
                  <a:ea typeface="+mn-ea"/>
                  <a:cs typeface="+mn-cs"/>
                </a:defRPr>
              </a:lvl3pPr>
              <a:lvl4pPr marL="1528237"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4pPr>
              <a:lvl5pPr marL="2037649"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5pPr>
              <a:lvl6pPr marL="2547061"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6pPr>
              <a:lvl7pPr marL="3056473"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7pPr>
              <a:lvl8pPr marL="3565886"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8pPr>
              <a:lvl9pPr marL="4075298"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9pPr>
            </a:lstStyle>
            <a:p>
              <a:r>
                <a:rPr lang="en-US" sz="1050" dirty="0">
                  <a:solidFill>
                    <a:schemeClr val="tx1">
                      <a:lumMod val="65000"/>
                      <a:lumOff val="35000"/>
                    </a:schemeClr>
                  </a:solidFill>
                  <a:latin typeface="Times New Roman" panose="02020603050405020304" pitchFamily="18" charset="0"/>
                  <a:cs typeface="Times New Roman" panose="02020603050405020304" pitchFamily="18" charset="0"/>
                </a:rPr>
                <a:t>Buying a new home should be a Fantastic Voyage...so buy this one during the month of July and we will send you on one! Our "Summer of Fun" begins with the buyer of this home receiving a 5 day/4 Night Cruise Certificate for Two to Mexico, the Bahamas, or the Western Caribbean at closing! This home is located in the Ladson area and is at true 4 bedroom home on just over a half acre lot! You can't beat that alone. Newer roof and other updates. The home is laid out with a very functional floor plan. Open the front door and you are greeted by a very wide foyer that offers you a number of options. You can go straight ahead into the great/family room with vaulted ceiling and fireplace.</a:t>
              </a:r>
            </a:p>
          </p:txBody>
        </p:sp>
        <p:sp>
          <p:nvSpPr>
            <p:cNvPr id="13" name="Rectangle 12"/>
            <p:cNvSpPr/>
            <p:nvPr/>
          </p:nvSpPr>
          <p:spPr>
            <a:xfrm>
              <a:off x="2680912" y="3255258"/>
              <a:ext cx="2286000" cy="1261884"/>
            </a:xfrm>
            <a:prstGeom prst="rect">
              <a:avLst/>
            </a:prstGeom>
          </p:spPr>
          <p:txBody>
            <a:bodyPr wrap="square">
              <a:spAutoFit/>
            </a:bodyPr>
            <a:lstStyle/>
            <a:p>
              <a:pPr algn="ctr"/>
              <a:r>
                <a:rPr lang="en-US" sz="1800" b="1" dirty="0" smtClean="0">
                  <a:solidFill>
                    <a:schemeClr val="tx2">
                      <a:lumMod val="75000"/>
                    </a:schemeClr>
                  </a:solidFill>
                  <a:latin typeface="Times New Roman" panose="02020603050405020304" pitchFamily="18" charset="0"/>
                  <a:cs typeface="Times New Roman" panose="02020603050405020304" pitchFamily="18" charset="0"/>
                </a:rPr>
                <a:t>3342 Pinewood Dr</a:t>
              </a:r>
            </a:p>
            <a:p>
              <a:pPr algn="ctr"/>
              <a:r>
                <a:rPr lang="en-US" sz="1400" dirty="0" smtClean="0">
                  <a:solidFill>
                    <a:schemeClr val="tx2">
                      <a:lumMod val="75000"/>
                    </a:schemeClr>
                  </a:solidFill>
                  <a:latin typeface="Times New Roman" panose="02020603050405020304" pitchFamily="18" charset="0"/>
                  <a:cs typeface="Times New Roman" panose="02020603050405020304" pitchFamily="18" charset="0"/>
                </a:rPr>
                <a:t>Ridgewood</a:t>
              </a:r>
              <a:br>
                <a:rPr lang="en-US" sz="1400" dirty="0" smtClean="0">
                  <a:solidFill>
                    <a:schemeClr val="tx2">
                      <a:lumMod val="75000"/>
                    </a:schemeClr>
                  </a:solidFill>
                  <a:latin typeface="Times New Roman" panose="02020603050405020304" pitchFamily="18" charset="0"/>
                  <a:cs typeface="Times New Roman" panose="02020603050405020304" pitchFamily="18" charset="0"/>
                </a:rPr>
              </a:br>
              <a:r>
                <a:rPr lang="en-US" sz="1400" dirty="0" smtClean="0">
                  <a:solidFill>
                    <a:schemeClr val="tx2">
                      <a:lumMod val="75000"/>
                    </a:schemeClr>
                  </a:solidFill>
                  <a:latin typeface="Times New Roman" panose="02020603050405020304" pitchFamily="18" charset="0"/>
                  <a:cs typeface="Times New Roman" panose="02020603050405020304" pitchFamily="18" charset="0"/>
                </a:rPr>
                <a:t>Ladson</a:t>
              </a:r>
              <a:br>
                <a:rPr lang="en-US" sz="1400" dirty="0" smtClean="0">
                  <a:solidFill>
                    <a:schemeClr val="tx2">
                      <a:lumMod val="75000"/>
                    </a:schemeClr>
                  </a:solidFill>
                  <a:latin typeface="Times New Roman" panose="02020603050405020304" pitchFamily="18" charset="0"/>
                  <a:cs typeface="Times New Roman" panose="02020603050405020304" pitchFamily="18" charset="0"/>
                </a:rPr>
              </a:br>
              <a:r>
                <a:rPr lang="en-US" sz="1400" dirty="0" smtClean="0">
                  <a:solidFill>
                    <a:schemeClr val="tx2">
                      <a:lumMod val="75000"/>
                    </a:schemeClr>
                  </a:solidFill>
                  <a:latin typeface="Times New Roman" panose="02020603050405020304" pitchFamily="18" charset="0"/>
                  <a:cs typeface="Times New Roman" panose="02020603050405020304" pitchFamily="18" charset="0"/>
                </a:rPr>
                <a:t>MLS# 1404159</a:t>
              </a:r>
              <a:br>
                <a:rPr lang="en-US" sz="1400" dirty="0" smtClean="0">
                  <a:solidFill>
                    <a:schemeClr val="tx2">
                      <a:lumMod val="75000"/>
                    </a:schemeClr>
                  </a:solidFill>
                  <a:latin typeface="Times New Roman" panose="02020603050405020304" pitchFamily="18" charset="0"/>
                  <a:cs typeface="Times New Roman" panose="02020603050405020304" pitchFamily="18" charset="0"/>
                </a:rPr>
              </a:br>
              <a:r>
                <a:rPr lang="en-US" sz="1400" dirty="0" smtClean="0">
                  <a:solidFill>
                    <a:schemeClr val="tx2">
                      <a:lumMod val="75000"/>
                    </a:schemeClr>
                  </a:solidFill>
                  <a:latin typeface="Times New Roman" panose="02020603050405020304" pitchFamily="18" charset="0"/>
                  <a:cs typeface="Times New Roman" panose="02020603050405020304" pitchFamily="18" charset="0"/>
                </a:rPr>
                <a:t>$171,900</a:t>
              </a:r>
              <a:endParaRPr lang="en-US" sz="1400" dirty="0">
                <a:solidFill>
                  <a:schemeClr val="tx2">
                    <a:lumMod val="75000"/>
                  </a:schemeClr>
                </a:solidFill>
              </a:endParaRPr>
            </a:p>
          </p:txBody>
        </p:sp>
        <p:pic>
          <p:nvPicPr>
            <p:cNvPr id="1028" name="Picture 4" descr="Click on Photo to Enlarge"/>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t="5500" b="5500"/>
            <a:stretch/>
          </p:blipFill>
          <p:spPr bwMode="auto">
            <a:xfrm>
              <a:off x="2680912" y="1295401"/>
              <a:ext cx="2286000" cy="1525905"/>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sp>
          <p:nvSpPr>
            <p:cNvPr id="20" name="Down Ribbon 19"/>
            <p:cNvSpPr/>
            <p:nvPr/>
          </p:nvSpPr>
          <p:spPr>
            <a:xfrm>
              <a:off x="2732924" y="2666999"/>
              <a:ext cx="2181976" cy="533401"/>
            </a:xfrm>
            <a:prstGeom prst="ribbon">
              <a:avLst>
                <a:gd name="adj1" fmla="val 16667"/>
                <a:gd name="adj2" fmla="val 67461"/>
              </a:avLst>
            </a:prstGeom>
            <a:solidFill>
              <a:srgbClr val="FFFF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latin typeface="Times New Roman" panose="02020603050405020304" pitchFamily="18" charset="0"/>
                  <a:cs typeface="Times New Roman" panose="02020603050405020304" pitchFamily="18" charset="0"/>
                </a:rPr>
                <a:t>$1,000 Bonus</a:t>
              </a:r>
              <a:endParaRPr lang="en-US" sz="1600" b="1" dirty="0">
                <a:solidFill>
                  <a:schemeClr val="tx1"/>
                </a:solidFill>
                <a:latin typeface="Times New Roman" panose="02020603050405020304" pitchFamily="18" charset="0"/>
                <a:cs typeface="Times New Roman" panose="02020603050405020304" pitchFamily="18" charset="0"/>
              </a:endParaRPr>
            </a:p>
          </p:txBody>
        </p:sp>
      </p:grpSp>
      <p:sp>
        <p:nvSpPr>
          <p:cNvPr id="14" name="Subtitle 2"/>
          <p:cNvSpPr txBox="1">
            <a:spLocks/>
          </p:cNvSpPr>
          <p:nvPr/>
        </p:nvSpPr>
        <p:spPr>
          <a:xfrm>
            <a:off x="5181600" y="4572000"/>
            <a:ext cx="2286000" cy="3810000"/>
          </a:xfrm>
          <a:prstGeom prst="rect">
            <a:avLst/>
          </a:prstGeom>
        </p:spPr>
        <p:txBody>
          <a:bodyPr vert="horz" lIns="101882" tIns="50941" rIns="101882" bIns="50941" rtlCol="0" anchor="t">
            <a:noAutofit/>
          </a:bodyPr>
          <a:lstStyle>
            <a:lvl1pPr marL="0" indent="0" algn="ctr" defTabSz="1018824" rtl="0" eaLnBrk="1" latinLnBrk="0" hangingPunct="1">
              <a:spcBef>
                <a:spcPct val="20000"/>
              </a:spcBef>
              <a:buFont typeface="Arial" pitchFamily="34" charset="0"/>
              <a:buNone/>
              <a:defRPr sz="3600" kern="1200">
                <a:solidFill>
                  <a:schemeClr val="tx1">
                    <a:tint val="75000"/>
                  </a:schemeClr>
                </a:solidFill>
                <a:latin typeface="+mn-lt"/>
                <a:ea typeface="+mn-ea"/>
                <a:cs typeface="+mn-cs"/>
              </a:defRPr>
            </a:lvl1pPr>
            <a:lvl2pPr marL="509412" indent="0" algn="ctr" defTabSz="1018824" rtl="0" eaLnBrk="1" latinLnBrk="0" hangingPunct="1">
              <a:spcBef>
                <a:spcPct val="20000"/>
              </a:spcBef>
              <a:buFont typeface="Arial" pitchFamily="34" charset="0"/>
              <a:buNone/>
              <a:defRPr sz="3100" kern="1200">
                <a:solidFill>
                  <a:schemeClr val="tx1">
                    <a:tint val="75000"/>
                  </a:schemeClr>
                </a:solidFill>
                <a:latin typeface="+mn-lt"/>
                <a:ea typeface="+mn-ea"/>
                <a:cs typeface="+mn-cs"/>
              </a:defRPr>
            </a:lvl2pPr>
            <a:lvl3pPr marL="1018824" indent="0" algn="ctr" defTabSz="1018824" rtl="0" eaLnBrk="1" latinLnBrk="0" hangingPunct="1">
              <a:spcBef>
                <a:spcPct val="20000"/>
              </a:spcBef>
              <a:buFont typeface="Arial" pitchFamily="34" charset="0"/>
              <a:buNone/>
              <a:defRPr sz="2700" kern="1200">
                <a:solidFill>
                  <a:schemeClr val="tx1">
                    <a:tint val="75000"/>
                  </a:schemeClr>
                </a:solidFill>
                <a:latin typeface="+mn-lt"/>
                <a:ea typeface="+mn-ea"/>
                <a:cs typeface="+mn-cs"/>
              </a:defRPr>
            </a:lvl3pPr>
            <a:lvl4pPr marL="1528237"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4pPr>
            <a:lvl5pPr marL="2037649"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5pPr>
            <a:lvl6pPr marL="2547061"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6pPr>
            <a:lvl7pPr marL="3056473"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7pPr>
            <a:lvl8pPr marL="3565886"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8pPr>
            <a:lvl9pPr marL="4075298"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9pPr>
          </a:lstStyle>
          <a:p>
            <a:r>
              <a:rPr lang="en-US" sz="1000" dirty="0">
                <a:solidFill>
                  <a:schemeClr val="tx1">
                    <a:lumMod val="65000"/>
                    <a:lumOff val="35000"/>
                  </a:schemeClr>
                </a:solidFill>
                <a:latin typeface="Times New Roman" panose="02020603050405020304" pitchFamily="18" charset="0"/>
                <a:cs typeface="Times New Roman" panose="02020603050405020304" pitchFamily="18" charset="0"/>
              </a:rPr>
              <a:t>Buying a new home should be a Fantastic Voyage...so buy this one and we will send you on one! Our "Summer of Fun" begins with the buyer of this home receiving a 5 day/4 Night Cruise Certificate for Two to Mexico, the Bahamas, or the Western Caribbean at closing! Why wait to build when you can buy this one now? In a word, this one is ready. Ready for a new owner! Located in North Charleston close to shopping and recreation, this one is...READY! This is a 3 bedroom masterpiece with granite countertops, upgraded cabinets, newer appliances, and new fixtures. Open the front door and you are welcomed to a spacious layout with formal dining area that leads you to the family room. There is a formal living room that could be used as a study adjacent to the foyer. The kitchen is open and has a eat-in area. All of this overlooks the family room.</a:t>
            </a:r>
          </a:p>
        </p:txBody>
      </p:sp>
      <p:sp>
        <p:nvSpPr>
          <p:cNvPr id="15" name="Rectangle 14"/>
          <p:cNvSpPr/>
          <p:nvPr/>
        </p:nvSpPr>
        <p:spPr>
          <a:xfrm>
            <a:off x="5181600" y="3270647"/>
            <a:ext cx="2286000" cy="1231106"/>
          </a:xfrm>
          <a:prstGeom prst="rect">
            <a:avLst/>
          </a:prstGeom>
        </p:spPr>
        <p:txBody>
          <a:bodyPr wrap="square">
            <a:spAutoFit/>
          </a:bodyPr>
          <a:lstStyle/>
          <a:p>
            <a:pPr algn="ctr"/>
            <a:r>
              <a:rPr lang="en-US" sz="1800" b="1" dirty="0" smtClean="0">
                <a:solidFill>
                  <a:schemeClr val="tx2">
                    <a:lumMod val="75000"/>
                  </a:schemeClr>
                </a:solidFill>
                <a:latin typeface="Times New Roman" panose="02020603050405020304" pitchFamily="18" charset="0"/>
                <a:cs typeface="Times New Roman" panose="02020603050405020304" pitchFamily="18" charset="0"/>
              </a:rPr>
              <a:t>3901 Carpentaria Ct</a:t>
            </a:r>
          </a:p>
          <a:p>
            <a:pPr algn="ctr"/>
            <a:r>
              <a:rPr lang="en-US" sz="1400" dirty="0" smtClean="0">
                <a:solidFill>
                  <a:schemeClr val="tx2">
                    <a:lumMod val="75000"/>
                  </a:schemeClr>
                </a:solidFill>
                <a:latin typeface="Times New Roman" panose="02020603050405020304" pitchFamily="18" charset="0"/>
                <a:cs typeface="Times New Roman" panose="02020603050405020304" pitchFamily="18" charset="0"/>
              </a:rPr>
              <a:t>Indigo Palms</a:t>
            </a:r>
          </a:p>
          <a:p>
            <a:pPr algn="ctr"/>
            <a:r>
              <a:rPr lang="en-US" sz="1400" dirty="0" smtClean="0">
                <a:solidFill>
                  <a:schemeClr val="tx2">
                    <a:lumMod val="75000"/>
                  </a:schemeClr>
                </a:solidFill>
                <a:latin typeface="Times New Roman" panose="02020603050405020304" pitchFamily="18" charset="0"/>
                <a:cs typeface="Times New Roman" panose="02020603050405020304" pitchFamily="18" charset="0"/>
              </a:rPr>
              <a:t>North Charleston</a:t>
            </a:r>
            <a:br>
              <a:rPr lang="en-US" sz="1400" dirty="0" smtClean="0">
                <a:solidFill>
                  <a:schemeClr val="tx2">
                    <a:lumMod val="75000"/>
                  </a:schemeClr>
                </a:solidFill>
                <a:latin typeface="Times New Roman" panose="02020603050405020304" pitchFamily="18" charset="0"/>
                <a:cs typeface="Times New Roman" panose="02020603050405020304" pitchFamily="18" charset="0"/>
              </a:rPr>
            </a:br>
            <a:r>
              <a:rPr lang="en-US" sz="1400" dirty="0" smtClean="0">
                <a:solidFill>
                  <a:schemeClr val="tx2">
                    <a:lumMod val="75000"/>
                  </a:schemeClr>
                </a:solidFill>
                <a:latin typeface="Times New Roman" panose="02020603050405020304" pitchFamily="18" charset="0"/>
                <a:cs typeface="Times New Roman" panose="02020603050405020304" pitchFamily="18" charset="0"/>
              </a:rPr>
              <a:t>MLS# 1408313</a:t>
            </a:r>
            <a:br>
              <a:rPr lang="en-US" sz="1400" dirty="0" smtClean="0">
                <a:solidFill>
                  <a:schemeClr val="tx2">
                    <a:lumMod val="75000"/>
                  </a:schemeClr>
                </a:solidFill>
                <a:latin typeface="Times New Roman" panose="02020603050405020304" pitchFamily="18" charset="0"/>
                <a:cs typeface="Times New Roman" panose="02020603050405020304" pitchFamily="18" charset="0"/>
              </a:rPr>
            </a:br>
            <a:r>
              <a:rPr lang="en-US" sz="1400" dirty="0" smtClean="0">
                <a:solidFill>
                  <a:schemeClr val="tx2">
                    <a:lumMod val="75000"/>
                  </a:schemeClr>
                </a:solidFill>
                <a:latin typeface="Times New Roman" panose="02020603050405020304" pitchFamily="18" charset="0"/>
                <a:cs typeface="Times New Roman" panose="02020603050405020304" pitchFamily="18" charset="0"/>
              </a:rPr>
              <a:t>$217,000</a:t>
            </a:r>
            <a:endParaRPr lang="en-US" sz="1400" dirty="0">
              <a:solidFill>
                <a:schemeClr val="tx2">
                  <a:lumMod val="75000"/>
                </a:schemeClr>
              </a:solidFill>
            </a:endParaRPr>
          </a:p>
        </p:txBody>
      </p:sp>
      <p:pic>
        <p:nvPicPr>
          <p:cNvPr id="1030" name="Picture 6" descr="Click on Photo to Enlarge"/>
          <p:cNvPicPr>
            <a:picLocks noChangeAspect="1" noChangeArrowheads="1"/>
          </p:cNvPicPr>
          <p:nvPr/>
        </p:nvPicPr>
        <p:blipFill rotWithShape="1">
          <a:blip r:embed="rId5">
            <a:extLst>
              <a:ext uri="{28A0092B-C50C-407E-A947-70E740481C1C}">
                <a14:useLocalDpi xmlns:a14="http://schemas.microsoft.com/office/drawing/2010/main" val="0"/>
              </a:ext>
            </a:extLst>
          </a:blip>
          <a:srcRect t="1" b="30000"/>
          <a:stretch/>
        </p:blipFill>
        <p:spPr bwMode="auto">
          <a:xfrm>
            <a:off x="5181600" y="1296819"/>
            <a:ext cx="2286000" cy="1523068"/>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sp>
        <p:nvSpPr>
          <p:cNvPr id="21" name="Down Ribbon 20"/>
          <p:cNvSpPr/>
          <p:nvPr/>
        </p:nvSpPr>
        <p:spPr>
          <a:xfrm>
            <a:off x="5233612" y="2666999"/>
            <a:ext cx="2181976" cy="533401"/>
          </a:xfrm>
          <a:prstGeom prst="ribbon">
            <a:avLst>
              <a:gd name="adj1" fmla="val 16667"/>
              <a:gd name="adj2" fmla="val 67461"/>
            </a:avLst>
          </a:prstGeom>
          <a:solidFill>
            <a:srgbClr val="FFFF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latin typeface="Times New Roman" panose="02020603050405020304" pitchFamily="18" charset="0"/>
                <a:cs typeface="Times New Roman" panose="02020603050405020304" pitchFamily="18" charset="0"/>
              </a:rPr>
              <a:t>$1,500 Bonus</a:t>
            </a:r>
            <a:endParaRPr lang="en-US" sz="16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772554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TotalTime>
  <Words>537</Words>
  <Application>Microsoft Office PowerPoint</Application>
  <PresentationFormat>Custom</PresentationFormat>
  <Paragraphs>24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A Cruise For Your Buyer… A Bonus for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Opportunity!</dc:title>
  <dc:creator>CVH360</dc:creator>
  <cp:lastModifiedBy>atp1313@gmail.com</cp:lastModifiedBy>
  <cp:revision>5</cp:revision>
  <dcterms:created xsi:type="dcterms:W3CDTF">2006-08-16T00:00:00Z</dcterms:created>
  <dcterms:modified xsi:type="dcterms:W3CDTF">2014-08-05T15:35:46Z</dcterms:modified>
</cp:coreProperties>
</file>