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96"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9/12/2014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457201"/>
            <a:ext cx="7391400" cy="8001000"/>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181100" y="0"/>
            <a:ext cx="5334000" cy="838200"/>
          </a:xfrm>
          <a:solidFill>
            <a:schemeClr val="bg1"/>
          </a:solidFill>
        </p:spPr>
        <p:txBody>
          <a:bodyPr anchor="ctr">
            <a:noAutofit/>
          </a:bodyPr>
          <a:lstStyle/>
          <a:p>
            <a:r>
              <a:rPr lang="en-US" sz="3200" dirty="0">
                <a:solidFill>
                  <a:schemeClr val="tx2">
                    <a:lumMod val="60000"/>
                    <a:lumOff val="40000"/>
                  </a:schemeClr>
                </a:solidFill>
                <a:latin typeface="Times New Roman" panose="02020603050405020304" pitchFamily="18" charset="0"/>
                <a:cs typeface="Times New Roman" panose="02020603050405020304" pitchFamily="18" charset="0"/>
              </a:rPr>
              <a:t>Bring Us an Offer Today!</a:t>
            </a:r>
          </a:p>
        </p:txBody>
      </p:sp>
      <p:sp>
        <p:nvSpPr>
          <p:cNvPr id="3" name="Subtitle 2"/>
          <p:cNvSpPr>
            <a:spLocks noGrp="1"/>
          </p:cNvSpPr>
          <p:nvPr>
            <p:ph type="subTitle" idx="1"/>
          </p:nvPr>
        </p:nvSpPr>
        <p:spPr>
          <a:xfrm>
            <a:off x="2724150" y="4221143"/>
            <a:ext cx="2286000" cy="4215659"/>
          </a:xfrm>
        </p:spPr>
        <p:txBody>
          <a:bodyPr anchor="t">
            <a:noAutofit/>
          </a:bodyPr>
          <a:lstStyle/>
          <a:p>
            <a:r>
              <a:rPr lang="en-US" sz="1000" dirty="0" smtClean="0">
                <a:solidFill>
                  <a:schemeClr val="tx1">
                    <a:lumMod val="65000"/>
                    <a:lumOff val="35000"/>
                  </a:schemeClr>
                </a:solidFill>
                <a:latin typeface="Times New Roman" panose="02020603050405020304" pitchFamily="18" charset="0"/>
                <a:cs typeface="Times New Roman" panose="02020603050405020304" pitchFamily="18" charset="0"/>
              </a:rPr>
              <a:t>This your gem off the beaten path! Located just off Hwy 76 in between Marion and Florence, this home features a very functional layout. The family room is very open and features a fireplace. Off the family room is the kitchen and dining area. The kitchen is a cozy workspace that provides the cook good counter space. The home has 3 bedrooms that are all nicely sized. Home does need some work, so it is priced accordingly. Year built is an estimate by owner.</a:t>
            </a:r>
            <a:endParaRPr lang="en-US" sz="10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4350" y="8148320"/>
            <a:ext cx="1587500" cy="1905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152400" y="8705671"/>
            <a:ext cx="2901950" cy="1077218"/>
          </a:xfrm>
          <a:prstGeom prst="rect">
            <a:avLst/>
          </a:prstGeom>
        </p:spPr>
        <p:txBody>
          <a:bodyPr wrap="square">
            <a:spAutoFit/>
          </a:bodyPr>
          <a:lstStyle/>
          <a:p>
            <a:r>
              <a:rPr lang="en-US" sz="1600" dirty="0">
                <a:latin typeface="Times New Roman" panose="02020603050405020304" pitchFamily="18" charset="0"/>
                <a:cs typeface="Times New Roman" panose="02020603050405020304" pitchFamily="18" charset="0"/>
              </a:rPr>
              <a:t>Corwyn J. </a:t>
            </a:r>
            <a:r>
              <a:rPr lang="en-US" sz="1600" dirty="0" smtClean="0">
                <a:latin typeface="Times New Roman" panose="02020603050405020304" pitchFamily="18" charset="0"/>
                <a:cs typeface="Times New Roman" panose="02020603050405020304" pitchFamily="18" charset="0"/>
              </a:rPr>
              <a:t>Melette, BIC</a:t>
            </a:r>
          </a:p>
          <a:p>
            <a:r>
              <a:rPr lang="en-US" sz="1600" dirty="0" smtClean="0">
                <a:latin typeface="Times New Roman" panose="02020603050405020304" pitchFamily="18" charset="0"/>
                <a:cs typeface="Times New Roman" panose="02020603050405020304" pitchFamily="18" charset="0"/>
              </a:rPr>
              <a:t>Accredited </a:t>
            </a:r>
            <a:r>
              <a:rPr lang="en-US" sz="1600" dirty="0">
                <a:latin typeface="Times New Roman" panose="02020603050405020304" pitchFamily="18" charset="0"/>
                <a:cs typeface="Times New Roman" panose="02020603050405020304" pitchFamily="18" charset="0"/>
              </a:rPr>
              <a:t>Buyer Representative</a:t>
            </a:r>
          </a:p>
          <a:p>
            <a:r>
              <a:rPr lang="en-US" sz="1600" dirty="0">
                <a:latin typeface="Times New Roman" panose="02020603050405020304" pitchFamily="18" charset="0"/>
                <a:cs typeface="Times New Roman" panose="02020603050405020304" pitchFamily="18" charset="0"/>
              </a:rPr>
              <a:t>843-619-0071</a:t>
            </a:r>
          </a:p>
          <a:p>
            <a:r>
              <a:rPr lang="en-US" sz="1600" dirty="0">
                <a:solidFill>
                  <a:schemeClr val="tx2">
                    <a:lumMod val="60000"/>
                    <a:lumOff val="40000"/>
                  </a:schemeClr>
                </a:solidFill>
                <a:latin typeface="Times New Roman" panose="02020603050405020304" pitchFamily="18" charset="0"/>
                <a:cs typeface="Times New Roman" panose="02020603050405020304" pitchFamily="18" charset="0"/>
              </a:rPr>
              <a:t>corwyn@corwynmelette.com</a:t>
            </a:r>
          </a:p>
        </p:txBody>
      </p:sp>
      <p:sp>
        <p:nvSpPr>
          <p:cNvPr id="7" name="Rectangle 6"/>
          <p:cNvSpPr/>
          <p:nvPr/>
        </p:nvSpPr>
        <p:spPr>
          <a:xfrm>
            <a:off x="4641850" y="8705671"/>
            <a:ext cx="2901950" cy="1077218"/>
          </a:xfrm>
          <a:prstGeom prst="rect">
            <a:avLst/>
          </a:prstGeom>
        </p:spPr>
        <p:txBody>
          <a:bodyPr wrap="square">
            <a:spAutoFit/>
          </a:bodyPr>
          <a:lstStyle/>
          <a:p>
            <a:pPr algn="r"/>
            <a:r>
              <a:rPr lang="en-US" sz="1600" dirty="0" smtClean="0">
                <a:latin typeface="Times New Roman" panose="02020603050405020304" pitchFamily="18" charset="0"/>
                <a:cs typeface="Times New Roman" panose="02020603050405020304" pitchFamily="18" charset="0"/>
              </a:rPr>
              <a:t>Corwyn </a:t>
            </a:r>
            <a:r>
              <a:rPr lang="en-US" sz="1600" dirty="0">
                <a:latin typeface="Times New Roman" panose="02020603050405020304" pitchFamily="18" charset="0"/>
                <a:cs typeface="Times New Roman" panose="02020603050405020304" pitchFamily="18" charset="0"/>
              </a:rPr>
              <a:t>J Melette &amp; </a:t>
            </a:r>
            <a:r>
              <a:rPr lang="en-US" sz="1600" dirty="0" smtClean="0">
                <a:latin typeface="Times New Roman" panose="02020603050405020304" pitchFamily="18" charset="0"/>
                <a:cs typeface="Times New Roman" panose="02020603050405020304" pitchFamily="18" charset="0"/>
              </a:rPr>
              <a:t>Associates</a:t>
            </a:r>
          </a:p>
          <a:p>
            <a:pPr algn="r"/>
            <a:r>
              <a:rPr lang="en-US" sz="1600" dirty="0" smtClean="0">
                <a:latin typeface="Times New Roman" panose="02020603050405020304" pitchFamily="18" charset="0"/>
                <a:cs typeface="Times New Roman" panose="02020603050405020304" pitchFamily="18" charset="0"/>
              </a:rPr>
              <a:t>PO </a:t>
            </a:r>
            <a:r>
              <a:rPr lang="en-US" sz="1600" dirty="0">
                <a:latin typeface="Times New Roman" panose="02020603050405020304" pitchFamily="18" charset="0"/>
                <a:cs typeface="Times New Roman" panose="02020603050405020304" pitchFamily="18" charset="0"/>
              </a:rPr>
              <a:t>Box </a:t>
            </a:r>
            <a:r>
              <a:rPr lang="en-US" sz="1600" dirty="0" smtClean="0">
                <a:latin typeface="Times New Roman" panose="02020603050405020304" pitchFamily="18" charset="0"/>
                <a:cs typeface="Times New Roman" panose="02020603050405020304" pitchFamily="18" charset="0"/>
              </a:rPr>
              <a:t>2175</a:t>
            </a:r>
          </a:p>
          <a:p>
            <a:pPr algn="r"/>
            <a:r>
              <a:rPr lang="en-US" sz="1600" dirty="0" smtClean="0">
                <a:latin typeface="Times New Roman" panose="02020603050405020304" pitchFamily="18" charset="0"/>
                <a:cs typeface="Times New Roman" panose="02020603050405020304" pitchFamily="18" charset="0"/>
              </a:rPr>
              <a:t>Goose </a:t>
            </a:r>
            <a:r>
              <a:rPr lang="en-US" sz="1600" dirty="0">
                <a:latin typeface="Times New Roman" panose="02020603050405020304" pitchFamily="18" charset="0"/>
                <a:cs typeface="Times New Roman" panose="02020603050405020304" pitchFamily="18" charset="0"/>
              </a:rPr>
              <a:t>Creek, SC 29445 </a:t>
            </a:r>
            <a:r>
              <a:rPr lang="en-US" sz="1600" dirty="0">
                <a:solidFill>
                  <a:schemeClr val="tx2">
                    <a:lumMod val="60000"/>
                    <a:lumOff val="40000"/>
                  </a:schemeClr>
                </a:solidFill>
                <a:latin typeface="Times New Roman" panose="02020603050405020304" pitchFamily="18" charset="0"/>
                <a:cs typeface="Times New Roman" panose="02020603050405020304" pitchFamily="18" charset="0"/>
              </a:rPr>
              <a:t>www.corwynmelette.com </a:t>
            </a:r>
          </a:p>
        </p:txBody>
      </p:sp>
      <p:sp>
        <p:nvSpPr>
          <p:cNvPr id="9" name="Rectangle 8"/>
          <p:cNvSpPr/>
          <p:nvPr/>
        </p:nvSpPr>
        <p:spPr>
          <a:xfrm>
            <a:off x="2724150" y="3251537"/>
            <a:ext cx="2286000" cy="1015663"/>
          </a:xfrm>
          <a:prstGeom prst="rect">
            <a:avLst/>
          </a:prstGeom>
        </p:spPr>
        <p:txBody>
          <a:bodyPr wrap="square">
            <a:spAutoFit/>
          </a:bodyPr>
          <a:lstStyle/>
          <a:p>
            <a:pPr algn="ctr"/>
            <a:r>
              <a:rPr lang="en-US" sz="1800" b="1" dirty="0" smtClean="0">
                <a:solidFill>
                  <a:schemeClr val="tx2">
                    <a:lumMod val="75000"/>
                  </a:schemeClr>
                </a:solidFill>
                <a:latin typeface="Times New Roman" panose="02020603050405020304" pitchFamily="18" charset="0"/>
                <a:cs typeface="Times New Roman" panose="02020603050405020304" pitchFamily="18" charset="0"/>
              </a:rPr>
              <a:t>255 James Rd</a:t>
            </a:r>
          </a:p>
          <a:p>
            <a:pPr algn="ctr"/>
            <a:r>
              <a:rPr lang="en-US" sz="1400" dirty="0" smtClean="0">
                <a:solidFill>
                  <a:schemeClr val="tx2">
                    <a:lumMod val="75000"/>
                  </a:schemeClr>
                </a:solidFill>
                <a:latin typeface="Times New Roman" panose="02020603050405020304" pitchFamily="18" charset="0"/>
                <a:cs typeface="Times New Roman" panose="02020603050405020304" pitchFamily="18" charset="0"/>
              </a:rPr>
              <a:t>Marion</a:t>
            </a:r>
          </a:p>
          <a:p>
            <a:pPr algn="ctr"/>
            <a:r>
              <a:rPr lang="en-US" sz="1400" dirty="0" smtClean="0">
                <a:solidFill>
                  <a:schemeClr val="tx2">
                    <a:lumMod val="75000"/>
                  </a:schemeClr>
                </a:solidFill>
                <a:latin typeface="Times New Roman" panose="02020603050405020304" pitchFamily="18" charset="0"/>
                <a:cs typeface="Times New Roman" panose="02020603050405020304" pitchFamily="18" charset="0"/>
              </a:rPr>
              <a:t>MLS# 1316936</a:t>
            </a:r>
          </a:p>
          <a:p>
            <a:pPr algn="ctr"/>
            <a:r>
              <a:rPr lang="en-US" sz="1400" dirty="0" smtClean="0">
                <a:solidFill>
                  <a:schemeClr val="tx2">
                    <a:lumMod val="75000"/>
                  </a:schemeClr>
                </a:solidFill>
                <a:latin typeface="Times New Roman" panose="02020603050405020304" pitchFamily="18" charset="0"/>
                <a:cs typeface="Times New Roman" panose="02020603050405020304" pitchFamily="18" charset="0"/>
              </a:rPr>
              <a:t>$45,000</a:t>
            </a:r>
            <a:endParaRPr lang="en-US" sz="1400" dirty="0">
              <a:solidFill>
                <a:schemeClr val="tx2">
                  <a:lumMod val="75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406342" y="1750695"/>
            <a:ext cx="2034540" cy="1525905"/>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sp>
        <p:nvSpPr>
          <p:cNvPr id="16" name="Down Ribbon 15"/>
          <p:cNvSpPr/>
          <p:nvPr/>
        </p:nvSpPr>
        <p:spPr>
          <a:xfrm>
            <a:off x="-7315200" y="2553187"/>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latin typeface="Times New Roman" panose="02020603050405020304" pitchFamily="18" charset="0"/>
                <a:cs typeface="Times New Roman" panose="02020603050405020304" pitchFamily="18" charset="0"/>
              </a:rPr>
              <a:t>$</a:t>
            </a:r>
            <a:r>
              <a:rPr lang="en-US" sz="1600" b="1" dirty="0" smtClean="0">
                <a:solidFill>
                  <a:schemeClr val="tx1"/>
                </a:solidFill>
                <a:latin typeface="Times New Roman" panose="02020603050405020304" pitchFamily="18" charset="0"/>
                <a:cs typeface="Times New Roman" panose="02020603050405020304" pitchFamily="18" charset="0"/>
              </a:rPr>
              <a:t>500 Bonus</a:t>
            </a:r>
            <a:endParaRPr lang="en-US" sz="1600" b="1" dirty="0">
              <a:solidFill>
                <a:schemeClr val="tx1"/>
              </a:solidFill>
              <a:latin typeface="Times New Roman" panose="02020603050405020304" pitchFamily="18" charset="0"/>
              <a:cs typeface="Times New Roman" panose="02020603050405020304" pitchFamily="18" charset="0"/>
            </a:endParaRPr>
          </a:p>
        </p:txBody>
      </p:sp>
      <p:sp>
        <p:nvSpPr>
          <p:cNvPr id="12" name="Subtitle 2"/>
          <p:cNvSpPr txBox="1">
            <a:spLocks/>
          </p:cNvSpPr>
          <p:nvPr/>
        </p:nvSpPr>
        <p:spPr>
          <a:xfrm>
            <a:off x="280612" y="4221143"/>
            <a:ext cx="2286000" cy="4215659"/>
          </a:xfrm>
          <a:prstGeom prst="rect">
            <a:avLst/>
          </a:prstGeom>
        </p:spPr>
        <p:txBody>
          <a:bodyPr vert="horz" lIns="101882" tIns="50941" rIns="101882" bIns="50941" rtlCol="0" anchor="t">
            <a:noAutofit/>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r>
              <a:rPr lang="en-US" sz="1000" dirty="0" smtClean="0">
                <a:solidFill>
                  <a:schemeClr val="tx1">
                    <a:lumMod val="65000"/>
                    <a:lumOff val="35000"/>
                  </a:schemeClr>
                </a:solidFill>
                <a:latin typeface="Times New Roman" panose="02020603050405020304" pitchFamily="18" charset="0"/>
                <a:cs typeface="Times New Roman" panose="02020603050405020304" pitchFamily="18" charset="0"/>
              </a:rPr>
              <a:t>Come </a:t>
            </a:r>
            <a:r>
              <a:rPr lang="en-US" sz="1000" dirty="0">
                <a:solidFill>
                  <a:schemeClr val="tx1">
                    <a:lumMod val="65000"/>
                    <a:lumOff val="35000"/>
                  </a:schemeClr>
                </a:solidFill>
                <a:latin typeface="Times New Roman" panose="02020603050405020304" pitchFamily="18" charset="0"/>
                <a:cs typeface="Times New Roman" panose="02020603050405020304" pitchFamily="18" charset="0"/>
              </a:rPr>
              <a:t>see this charmer just off Main St. Located in the rural setting of Mullins SC with a backdrop of farms and a small town feel, this home is a great opportunity. This home is situated on just shy of an acre of land which provides plenty of space to expand. The owner constructed this home with a full front porch and rear deck with plenty of room to entertain. Inside, the home is finished with wood flooring throughout the common areas and ceramic tiles in the wet places. The family room is very open, so game night can be pulled off without a hitch! The home is located two blocks from the Kindergarten and Primary Schools, so getting the little one off in the morning could be a breeze. Shopping is also just a few blocks as well along with recreation. A short drive to the beach, the river, hunting, or to get to the interstate for other travel. This one is priced to sell. Don't miss out on this opportunity!</a:t>
            </a:r>
          </a:p>
        </p:txBody>
      </p:sp>
      <p:sp>
        <p:nvSpPr>
          <p:cNvPr id="13" name="Rectangle 12"/>
          <p:cNvSpPr/>
          <p:nvPr/>
        </p:nvSpPr>
        <p:spPr>
          <a:xfrm>
            <a:off x="280612" y="3251537"/>
            <a:ext cx="2286000" cy="1015663"/>
          </a:xfrm>
          <a:prstGeom prst="rect">
            <a:avLst/>
          </a:prstGeom>
        </p:spPr>
        <p:txBody>
          <a:bodyPr wrap="square">
            <a:spAutoFit/>
          </a:bodyPr>
          <a:lstStyle/>
          <a:p>
            <a:pPr algn="ctr"/>
            <a:r>
              <a:rPr lang="en-US" sz="1800" b="1" dirty="0" smtClean="0">
                <a:solidFill>
                  <a:schemeClr val="tx2">
                    <a:lumMod val="75000"/>
                  </a:schemeClr>
                </a:solidFill>
                <a:latin typeface="Times New Roman" panose="02020603050405020304" pitchFamily="18" charset="0"/>
                <a:cs typeface="Times New Roman" panose="02020603050405020304" pitchFamily="18" charset="0"/>
              </a:rPr>
              <a:t>216 Floyd St</a:t>
            </a:r>
          </a:p>
          <a:p>
            <a:pPr algn="ctr"/>
            <a:r>
              <a:rPr lang="en-US" sz="1400" dirty="0" smtClean="0">
                <a:solidFill>
                  <a:schemeClr val="tx2">
                    <a:lumMod val="75000"/>
                  </a:schemeClr>
                </a:solidFill>
                <a:latin typeface="Times New Roman" panose="02020603050405020304" pitchFamily="18" charset="0"/>
                <a:cs typeface="Times New Roman" panose="02020603050405020304" pitchFamily="18" charset="0"/>
              </a:rPr>
              <a:t>Mullins</a:t>
            </a:r>
            <a:br>
              <a:rPr lang="en-US" sz="1400" dirty="0" smtClean="0">
                <a:solidFill>
                  <a:schemeClr val="tx2">
                    <a:lumMod val="75000"/>
                  </a:schemeClr>
                </a:solidFill>
                <a:latin typeface="Times New Roman" panose="02020603050405020304" pitchFamily="18" charset="0"/>
                <a:cs typeface="Times New Roman" panose="02020603050405020304" pitchFamily="18" charset="0"/>
              </a:rPr>
            </a:br>
            <a:r>
              <a:rPr lang="en-US" sz="1400" dirty="0" smtClean="0">
                <a:solidFill>
                  <a:schemeClr val="tx2">
                    <a:lumMod val="75000"/>
                  </a:schemeClr>
                </a:solidFill>
                <a:latin typeface="Times New Roman" panose="02020603050405020304" pitchFamily="18" charset="0"/>
                <a:cs typeface="Times New Roman" panose="02020603050405020304" pitchFamily="18" charset="0"/>
              </a:rPr>
              <a:t>MLS# 1320893</a:t>
            </a:r>
            <a:br>
              <a:rPr lang="en-US" sz="1400" dirty="0" smtClean="0">
                <a:solidFill>
                  <a:schemeClr val="tx2">
                    <a:lumMod val="75000"/>
                  </a:schemeClr>
                </a:solidFill>
                <a:latin typeface="Times New Roman" panose="02020603050405020304" pitchFamily="18" charset="0"/>
                <a:cs typeface="Times New Roman" panose="02020603050405020304" pitchFamily="18" charset="0"/>
              </a:rPr>
            </a:br>
            <a:r>
              <a:rPr lang="en-US" sz="1400" dirty="0" smtClean="0">
                <a:solidFill>
                  <a:schemeClr val="tx2">
                    <a:lumMod val="75000"/>
                  </a:schemeClr>
                </a:solidFill>
                <a:latin typeface="Times New Roman" panose="02020603050405020304" pitchFamily="18" charset="0"/>
                <a:cs typeface="Times New Roman" panose="02020603050405020304" pitchFamily="18" charset="0"/>
              </a:rPr>
              <a:t>$79,900</a:t>
            </a:r>
            <a:endParaRPr lang="en-US" sz="1400" dirty="0">
              <a:solidFill>
                <a:schemeClr val="tx2">
                  <a:lumMod val="75000"/>
                </a:schemeClr>
              </a:solidFill>
            </a:endParaRPr>
          </a:p>
        </p:txBody>
      </p:sp>
      <p:pic>
        <p:nvPicPr>
          <p:cNvPr id="1028"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b="10503"/>
          <a:stretch/>
        </p:blipFill>
        <p:spPr bwMode="auto">
          <a:xfrm>
            <a:off x="2849880" y="1750695"/>
            <a:ext cx="2034540" cy="1525905"/>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sp>
        <p:nvSpPr>
          <p:cNvPr id="20" name="Down Ribbon 19"/>
          <p:cNvSpPr/>
          <p:nvPr/>
        </p:nvSpPr>
        <p:spPr>
          <a:xfrm>
            <a:off x="-4838700" y="2553186"/>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latin typeface="Times New Roman" panose="02020603050405020304" pitchFamily="18" charset="0"/>
                <a:cs typeface="Times New Roman" panose="02020603050405020304" pitchFamily="18" charset="0"/>
              </a:rPr>
              <a:t>$1,000 Bonus</a:t>
            </a:r>
            <a:endParaRPr lang="en-US" sz="1600" b="1" dirty="0">
              <a:solidFill>
                <a:schemeClr val="tx1"/>
              </a:solidFill>
              <a:latin typeface="Times New Roman" panose="02020603050405020304" pitchFamily="18" charset="0"/>
              <a:cs typeface="Times New Roman" panose="02020603050405020304" pitchFamily="18" charset="0"/>
            </a:endParaRPr>
          </a:p>
        </p:txBody>
      </p:sp>
      <p:sp>
        <p:nvSpPr>
          <p:cNvPr id="14" name="Subtitle 2"/>
          <p:cNvSpPr txBox="1">
            <a:spLocks/>
          </p:cNvSpPr>
          <p:nvPr/>
        </p:nvSpPr>
        <p:spPr>
          <a:xfrm>
            <a:off x="5181600" y="4221143"/>
            <a:ext cx="2286000" cy="4237057"/>
          </a:xfrm>
          <a:prstGeom prst="rect">
            <a:avLst/>
          </a:prstGeom>
        </p:spPr>
        <p:txBody>
          <a:bodyPr vert="horz" lIns="101882" tIns="50941" rIns="101882" bIns="50941" rtlCol="0" anchor="t">
            <a:noAutofit/>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r>
              <a:rPr lang="en-US" sz="1000" dirty="0" smtClean="0">
                <a:solidFill>
                  <a:schemeClr val="tx1">
                    <a:lumMod val="65000"/>
                    <a:lumOff val="35000"/>
                  </a:schemeClr>
                </a:solidFill>
                <a:latin typeface="Times New Roman" panose="02020603050405020304" pitchFamily="18" charset="0"/>
                <a:cs typeface="Times New Roman" panose="02020603050405020304" pitchFamily="18" charset="0"/>
              </a:rPr>
              <a:t>This </a:t>
            </a:r>
            <a:r>
              <a:rPr lang="en-US" sz="1000" dirty="0">
                <a:solidFill>
                  <a:schemeClr val="tx1">
                    <a:lumMod val="65000"/>
                    <a:lumOff val="35000"/>
                  </a:schemeClr>
                </a:solidFill>
                <a:latin typeface="Times New Roman" panose="02020603050405020304" pitchFamily="18" charset="0"/>
                <a:cs typeface="Times New Roman" panose="02020603050405020304" pitchFamily="18" charset="0"/>
              </a:rPr>
              <a:t>one is a diamond that is a little rough. Here is your opportunity to pick up a large home on a large lot and put a little </a:t>
            </a:r>
            <a:r>
              <a:rPr lang="en-US" sz="1000" dirty="0" err="1">
                <a:solidFill>
                  <a:schemeClr val="tx1">
                    <a:lumMod val="65000"/>
                    <a:lumOff val="35000"/>
                  </a:schemeClr>
                </a:solidFill>
                <a:latin typeface="Times New Roman" panose="02020603050405020304" pitchFamily="18" charset="0"/>
                <a:cs typeface="Times New Roman" panose="02020603050405020304" pitchFamily="18" charset="0"/>
              </a:rPr>
              <a:t>tlc</a:t>
            </a:r>
            <a:r>
              <a:rPr lang="en-US" sz="1000" dirty="0">
                <a:solidFill>
                  <a:schemeClr val="tx1">
                    <a:lumMod val="65000"/>
                    <a:lumOff val="35000"/>
                  </a:schemeClr>
                </a:solidFill>
                <a:latin typeface="Times New Roman" panose="02020603050405020304" pitchFamily="18" charset="0"/>
                <a:cs typeface="Times New Roman" panose="02020603050405020304" pitchFamily="18" charset="0"/>
              </a:rPr>
              <a:t> into it to have a great home! Located just into the Darlington County area outside of the Florence City limits, this home has a lot to offer. Sitting on a large corner lot, this large range offers a separate entrance into what has been turned into a mother-in-law suite. On the far end of the house is a separate kitchen, dining, living, and bedroom that can be separated from the main portion of the house by a door. So bring "Mom" along with you on the move! The rest of the house is very spacious with a large master bedroom, huge family area, and separate dining room. Outside, there are two detached garages, perfect for storing the toys or just an area to hang out away from the main house. Plenty of room to roam. So the not so good? The house needs flooring and could use some updating on appliances. Not a bad trade off....for an opportunity such as this. The HVAC unit is not responding.</a:t>
            </a:r>
          </a:p>
        </p:txBody>
      </p:sp>
      <p:sp>
        <p:nvSpPr>
          <p:cNvPr id="15" name="Rectangle 14"/>
          <p:cNvSpPr/>
          <p:nvPr/>
        </p:nvSpPr>
        <p:spPr>
          <a:xfrm>
            <a:off x="5181600" y="3251537"/>
            <a:ext cx="2286000" cy="1015663"/>
          </a:xfrm>
          <a:prstGeom prst="rect">
            <a:avLst/>
          </a:prstGeom>
        </p:spPr>
        <p:txBody>
          <a:bodyPr wrap="square">
            <a:spAutoFit/>
          </a:bodyPr>
          <a:lstStyle/>
          <a:p>
            <a:pPr algn="ctr"/>
            <a:r>
              <a:rPr lang="en-US" sz="1800" b="1" dirty="0" smtClean="0">
                <a:solidFill>
                  <a:schemeClr val="tx2">
                    <a:lumMod val="75000"/>
                  </a:schemeClr>
                </a:solidFill>
                <a:latin typeface="Times New Roman" panose="02020603050405020304" pitchFamily="18" charset="0"/>
                <a:cs typeface="Times New Roman" panose="02020603050405020304" pitchFamily="18" charset="0"/>
              </a:rPr>
              <a:t>2941 </a:t>
            </a:r>
            <a:r>
              <a:rPr lang="en-US" sz="1800" b="1" dirty="0" err="1" smtClean="0">
                <a:solidFill>
                  <a:schemeClr val="tx2">
                    <a:lumMod val="75000"/>
                  </a:schemeClr>
                </a:solidFill>
                <a:latin typeface="Times New Roman" panose="02020603050405020304" pitchFamily="18" charset="0"/>
                <a:cs typeface="Times New Roman" panose="02020603050405020304" pitchFamily="18" charset="0"/>
              </a:rPr>
              <a:t>Winburn</a:t>
            </a:r>
            <a:r>
              <a:rPr lang="en-US" sz="1800" b="1" dirty="0" smtClean="0">
                <a:solidFill>
                  <a:schemeClr val="tx2">
                    <a:lumMod val="75000"/>
                  </a:schemeClr>
                </a:solidFill>
                <a:latin typeface="Times New Roman" panose="02020603050405020304" pitchFamily="18" charset="0"/>
                <a:cs typeface="Times New Roman" panose="02020603050405020304" pitchFamily="18" charset="0"/>
              </a:rPr>
              <a:t> Dr</a:t>
            </a:r>
          </a:p>
          <a:p>
            <a:pPr algn="ctr"/>
            <a:r>
              <a:rPr lang="en-US" sz="1400" dirty="0" smtClean="0">
                <a:solidFill>
                  <a:schemeClr val="tx2">
                    <a:lumMod val="75000"/>
                  </a:schemeClr>
                </a:solidFill>
                <a:latin typeface="Times New Roman" panose="02020603050405020304" pitchFamily="18" charset="0"/>
                <a:cs typeface="Times New Roman" panose="02020603050405020304" pitchFamily="18" charset="0"/>
              </a:rPr>
              <a:t>Florence</a:t>
            </a:r>
            <a:br>
              <a:rPr lang="en-US" sz="1400" dirty="0" smtClean="0">
                <a:solidFill>
                  <a:schemeClr val="tx2">
                    <a:lumMod val="75000"/>
                  </a:schemeClr>
                </a:solidFill>
                <a:latin typeface="Times New Roman" panose="02020603050405020304" pitchFamily="18" charset="0"/>
                <a:cs typeface="Times New Roman" panose="02020603050405020304" pitchFamily="18" charset="0"/>
              </a:rPr>
            </a:br>
            <a:r>
              <a:rPr lang="en-US" sz="1400" dirty="0" smtClean="0">
                <a:solidFill>
                  <a:schemeClr val="tx2">
                    <a:lumMod val="75000"/>
                  </a:schemeClr>
                </a:solidFill>
                <a:latin typeface="Times New Roman" panose="02020603050405020304" pitchFamily="18" charset="0"/>
                <a:cs typeface="Times New Roman" panose="02020603050405020304" pitchFamily="18" charset="0"/>
              </a:rPr>
              <a:t>MLS# 1419939</a:t>
            </a:r>
            <a:br>
              <a:rPr lang="en-US" sz="1400" dirty="0" smtClean="0">
                <a:solidFill>
                  <a:schemeClr val="tx2">
                    <a:lumMod val="75000"/>
                  </a:schemeClr>
                </a:solidFill>
                <a:latin typeface="Times New Roman" panose="02020603050405020304" pitchFamily="18" charset="0"/>
                <a:cs typeface="Times New Roman" panose="02020603050405020304" pitchFamily="18" charset="0"/>
              </a:rPr>
            </a:br>
            <a:r>
              <a:rPr lang="en-US" sz="1400" dirty="0" smtClean="0">
                <a:solidFill>
                  <a:schemeClr val="tx2">
                    <a:lumMod val="75000"/>
                  </a:schemeClr>
                </a:solidFill>
                <a:latin typeface="Times New Roman" panose="02020603050405020304" pitchFamily="18" charset="0"/>
                <a:cs typeface="Times New Roman" panose="02020603050405020304" pitchFamily="18" charset="0"/>
              </a:rPr>
              <a:t>$109,000</a:t>
            </a:r>
            <a:endParaRPr lang="en-US" sz="1400" dirty="0">
              <a:solidFill>
                <a:schemeClr val="tx2">
                  <a:lumMod val="75000"/>
                </a:schemeClr>
              </a:solidFill>
            </a:endParaRPr>
          </a:p>
        </p:txBody>
      </p:sp>
      <p:pic>
        <p:nvPicPr>
          <p:cNvPr id="1030" name="Picture 6"/>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5309222" y="1752113"/>
            <a:ext cx="2030757" cy="1523068"/>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sp>
        <p:nvSpPr>
          <p:cNvPr id="21" name="Down Ribbon 20"/>
          <p:cNvSpPr/>
          <p:nvPr/>
        </p:nvSpPr>
        <p:spPr>
          <a:xfrm>
            <a:off x="-2362200" y="2553186"/>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latin typeface="Times New Roman" panose="02020603050405020304" pitchFamily="18" charset="0"/>
                <a:cs typeface="Times New Roman" panose="02020603050405020304" pitchFamily="18" charset="0"/>
              </a:rPr>
              <a:t>$1,500 Bonus</a:t>
            </a:r>
            <a:endParaRPr lang="en-US" sz="1600" b="1" dirty="0">
              <a:solidFill>
                <a:schemeClr val="tx1"/>
              </a:solidFill>
              <a:latin typeface="Times New Roman" panose="02020603050405020304" pitchFamily="18" charset="0"/>
              <a:cs typeface="Times New Roman" panose="02020603050405020304" pitchFamily="18" charset="0"/>
            </a:endParaRPr>
          </a:p>
        </p:txBody>
      </p:sp>
      <p:sp>
        <p:nvSpPr>
          <p:cNvPr id="8" name="Rectangle 7"/>
          <p:cNvSpPr/>
          <p:nvPr/>
        </p:nvSpPr>
        <p:spPr>
          <a:xfrm>
            <a:off x="406342" y="925115"/>
            <a:ext cx="6933636" cy="738664"/>
          </a:xfrm>
          <a:prstGeom prst="rect">
            <a:avLst/>
          </a:prstGeom>
        </p:spPr>
        <p:txBody>
          <a:bodyPr wrap="square">
            <a:spAutoFit/>
          </a:bodyPr>
          <a:lstStyle/>
          <a:p>
            <a:pPr algn="ctr"/>
            <a:r>
              <a:rPr lang="en-US" sz="1400" i="1" dirty="0">
                <a:solidFill>
                  <a:schemeClr val="accent1">
                    <a:lumMod val="75000"/>
                  </a:schemeClr>
                </a:solidFill>
                <a:latin typeface="Times New Roman" panose="02020603050405020304" pitchFamily="18" charset="0"/>
                <a:cs typeface="Times New Roman" panose="02020603050405020304" pitchFamily="18" charset="0"/>
              </a:rPr>
              <a:t>Buy </a:t>
            </a:r>
            <a:r>
              <a:rPr lang="en-US" sz="1400" i="1" dirty="0" smtClean="0">
                <a:solidFill>
                  <a:schemeClr val="accent1">
                    <a:lumMod val="75000"/>
                  </a:schemeClr>
                </a:solidFill>
                <a:latin typeface="Times New Roman" panose="02020603050405020304" pitchFamily="18" charset="0"/>
                <a:cs typeface="Times New Roman" panose="02020603050405020304" pitchFamily="18" charset="0"/>
              </a:rPr>
              <a:t>one of these homes </a:t>
            </a:r>
            <a:r>
              <a:rPr lang="en-US" sz="1400" i="1" dirty="0">
                <a:solidFill>
                  <a:schemeClr val="accent1">
                    <a:lumMod val="75000"/>
                  </a:schemeClr>
                </a:solidFill>
                <a:latin typeface="Times New Roman" panose="02020603050405020304" pitchFamily="18" charset="0"/>
                <a:cs typeface="Times New Roman" panose="02020603050405020304" pitchFamily="18" charset="0"/>
              </a:rPr>
              <a:t>during the month of September and we will send you on </a:t>
            </a:r>
            <a:r>
              <a:rPr lang="en-US" sz="1400" i="1" smtClean="0">
                <a:solidFill>
                  <a:schemeClr val="accent1">
                    <a:lumMod val="75000"/>
                  </a:schemeClr>
                </a:solidFill>
                <a:latin typeface="Times New Roman" panose="02020603050405020304" pitchFamily="18" charset="0"/>
                <a:cs typeface="Times New Roman" panose="02020603050405020304" pitchFamily="18" charset="0"/>
              </a:rPr>
              <a:t>a cruise! </a:t>
            </a:r>
            <a:r>
              <a:rPr lang="en-US" sz="1400" i="1" dirty="0" smtClean="0">
                <a:solidFill>
                  <a:schemeClr val="accent1">
                    <a:lumMod val="75000"/>
                  </a:schemeClr>
                </a:solidFill>
                <a:latin typeface="Times New Roman" panose="02020603050405020304" pitchFamily="18" charset="0"/>
                <a:cs typeface="Times New Roman" panose="02020603050405020304" pitchFamily="18" charset="0"/>
              </a:rPr>
              <a:t/>
            </a:r>
            <a:br>
              <a:rPr lang="en-US" sz="1400" i="1" dirty="0" smtClean="0">
                <a:solidFill>
                  <a:schemeClr val="accent1">
                    <a:lumMod val="75000"/>
                  </a:schemeClr>
                </a:solidFill>
                <a:latin typeface="Times New Roman" panose="02020603050405020304" pitchFamily="18" charset="0"/>
                <a:cs typeface="Times New Roman" panose="02020603050405020304" pitchFamily="18" charset="0"/>
              </a:rPr>
            </a:br>
            <a:r>
              <a:rPr lang="en-US" sz="1400" i="1" dirty="0" smtClean="0">
                <a:solidFill>
                  <a:schemeClr val="accent1">
                    <a:lumMod val="75000"/>
                  </a:schemeClr>
                </a:solidFill>
                <a:latin typeface="Times New Roman" panose="02020603050405020304" pitchFamily="18" charset="0"/>
                <a:cs typeface="Times New Roman" panose="02020603050405020304" pitchFamily="18" charset="0"/>
              </a:rPr>
              <a:t>Our </a:t>
            </a:r>
            <a:r>
              <a:rPr lang="en-US" sz="1400" i="1" dirty="0">
                <a:solidFill>
                  <a:schemeClr val="accent1">
                    <a:lumMod val="75000"/>
                  </a:schemeClr>
                </a:solidFill>
                <a:latin typeface="Times New Roman" panose="02020603050405020304" pitchFamily="18" charset="0"/>
                <a:cs typeface="Times New Roman" panose="02020603050405020304" pitchFamily="18" charset="0"/>
              </a:rPr>
              <a:t>"Summer of Fun" begins with the buyer of this home receiving a 5 day/4 Night Cruise Certificate for Two to Mexico, the Bahamas, or the Western Caribbean at closing! </a:t>
            </a:r>
          </a:p>
        </p:txBody>
      </p:sp>
    </p:spTree>
    <p:extLst>
      <p:ext uri="{BB962C8B-B14F-4D97-AF65-F5344CB8AC3E}">
        <p14:creationId xmlns:p14="http://schemas.microsoft.com/office/powerpoint/2010/main" val="31772554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582</Words>
  <Application>Microsoft Office PowerPoint</Application>
  <PresentationFormat>Custom</PresentationFormat>
  <Paragraphs>23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Bring Us an Offer Today!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Opportunity!</dc:title>
  <dc:creator>CVH360</dc:creator>
  <cp:lastModifiedBy>atp1313@gmail.com</cp:lastModifiedBy>
  <cp:revision>9</cp:revision>
  <dcterms:created xsi:type="dcterms:W3CDTF">2006-08-16T00:00:00Z</dcterms:created>
  <dcterms:modified xsi:type="dcterms:W3CDTF">2014-09-12T18:25:28Z</dcterms:modified>
</cp:coreProperties>
</file>