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7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1"/>
            <a:ext cx="7391400" cy="8001000"/>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181100" y="0"/>
            <a:ext cx="5334000" cy="1066800"/>
          </a:xfrm>
          <a:solidFill>
            <a:schemeClr val="bg1"/>
          </a:solidFill>
        </p:spPr>
        <p:txBody>
          <a:bodyPr anchor="t">
            <a:noAutofit/>
          </a:bodyPr>
          <a:lstStyle/>
          <a:p>
            <a:r>
              <a:rPr lang="en-US" sz="3200" dirty="0">
                <a:solidFill>
                  <a:schemeClr val="tx2">
                    <a:lumMod val="60000"/>
                    <a:lumOff val="40000"/>
                  </a:schemeClr>
                </a:solidFill>
                <a:latin typeface="Times New Roman" panose="02020603050405020304" pitchFamily="18" charset="0"/>
                <a:cs typeface="Times New Roman" panose="02020603050405020304" pitchFamily="18" charset="0"/>
              </a:rPr>
              <a:t>Buying a </a:t>
            </a:r>
            <a:r>
              <a:rPr lang="en-US" sz="3200" dirty="0" smtClean="0">
                <a:solidFill>
                  <a:schemeClr val="tx2">
                    <a:lumMod val="60000"/>
                    <a:lumOff val="40000"/>
                  </a:schemeClr>
                </a:solidFill>
                <a:latin typeface="Times New Roman" panose="02020603050405020304" pitchFamily="18" charset="0"/>
                <a:cs typeface="Times New Roman" panose="02020603050405020304" pitchFamily="18" charset="0"/>
              </a:rPr>
              <a:t>New Home Should </a:t>
            </a:r>
            <a:r>
              <a:rPr lang="en-US" sz="3200" dirty="0">
                <a:solidFill>
                  <a:schemeClr val="tx2">
                    <a:lumMod val="60000"/>
                    <a:lumOff val="40000"/>
                  </a:schemeClr>
                </a:solidFill>
                <a:latin typeface="Times New Roman" panose="02020603050405020304" pitchFamily="18" charset="0"/>
                <a:cs typeface="Times New Roman" panose="02020603050405020304" pitchFamily="18" charset="0"/>
              </a:rPr>
              <a:t>be a Fantastic </a:t>
            </a:r>
            <a:r>
              <a:rPr lang="en-US" sz="3200" dirty="0" smtClean="0">
                <a:solidFill>
                  <a:schemeClr val="tx2">
                    <a:lumMod val="60000"/>
                    <a:lumOff val="40000"/>
                  </a:schemeClr>
                </a:solidFill>
                <a:latin typeface="Times New Roman" panose="02020603050405020304" pitchFamily="18" charset="0"/>
                <a:cs typeface="Times New Roman" panose="02020603050405020304" pitchFamily="18" charset="0"/>
              </a:rPr>
              <a:t>Voyage</a:t>
            </a:r>
            <a:endParaRPr lang="en-US" sz="32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350" y="8148320"/>
            <a:ext cx="15875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1077218"/>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 BIC</a:t>
            </a:r>
          </a:p>
          <a:p>
            <a:r>
              <a:rPr lang="en-US" sz="1600" dirty="0" smtClean="0">
                <a:latin typeface="Times New Roman" panose="02020603050405020304" pitchFamily="18" charset="0"/>
                <a:cs typeface="Times New Roman" panose="02020603050405020304" pitchFamily="18" charset="0"/>
              </a:rPr>
              <a:t>Accredited </a:t>
            </a:r>
            <a:r>
              <a:rPr lang="en-US" sz="1600" dirty="0">
                <a:latin typeface="Times New Roman" panose="02020603050405020304" pitchFamily="18" charset="0"/>
                <a:cs typeface="Times New Roman" panose="02020603050405020304" pitchFamily="18" charset="0"/>
              </a:rPr>
              <a:t>Buyer Representative</a:t>
            </a:r>
          </a:p>
          <a:p>
            <a:r>
              <a:rPr lang="en-US" sz="1600" dirty="0">
                <a:latin typeface="Times New Roman" panose="02020603050405020304" pitchFamily="18" charset="0"/>
                <a:cs typeface="Times New Roman" panose="02020603050405020304" pitchFamily="18" charset="0"/>
              </a:rPr>
              <a:t>843-619-0071</a:t>
            </a:r>
          </a:p>
          <a:p>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corwyn@corwynmelette.com</a:t>
            </a:r>
          </a:p>
        </p:txBody>
      </p:sp>
      <p:sp>
        <p:nvSpPr>
          <p:cNvPr id="7" name="Rectangle 6"/>
          <p:cNvSpPr/>
          <p:nvPr/>
        </p:nvSpPr>
        <p:spPr>
          <a:xfrm>
            <a:off x="4641850" y="8705671"/>
            <a:ext cx="2901950" cy="1077218"/>
          </a:xfrm>
          <a:prstGeom prst="rect">
            <a:avLst/>
          </a:prstGeom>
        </p:spPr>
        <p:txBody>
          <a:bodyPr wrap="square">
            <a:spAutoFit/>
          </a:bodyPr>
          <a:lstStyle/>
          <a:p>
            <a:pPr algn="r"/>
            <a:r>
              <a:rPr lang="en-US" sz="1600" dirty="0" smtClean="0">
                <a:latin typeface="Times New Roman" panose="02020603050405020304" pitchFamily="18" charset="0"/>
                <a:cs typeface="Times New Roman" panose="02020603050405020304" pitchFamily="18" charset="0"/>
              </a:rPr>
              <a:t>Corwyn </a:t>
            </a:r>
            <a:r>
              <a:rPr lang="en-US" sz="1600" dirty="0">
                <a:latin typeface="Times New Roman" panose="02020603050405020304" pitchFamily="18" charset="0"/>
                <a:cs typeface="Times New Roman" panose="02020603050405020304" pitchFamily="18" charset="0"/>
              </a:rPr>
              <a:t>J Melette &amp; </a:t>
            </a:r>
            <a:r>
              <a:rPr lang="en-US" sz="1600" dirty="0" smtClean="0">
                <a:latin typeface="Times New Roman" panose="02020603050405020304" pitchFamily="18" charset="0"/>
                <a:cs typeface="Times New Roman" panose="02020603050405020304" pitchFamily="18" charset="0"/>
              </a:rPr>
              <a:t>Associates</a:t>
            </a:r>
          </a:p>
          <a:p>
            <a:pPr algn="r"/>
            <a:r>
              <a:rPr lang="en-US" sz="1600" dirty="0" smtClean="0">
                <a:latin typeface="Times New Roman" panose="02020603050405020304" pitchFamily="18" charset="0"/>
                <a:cs typeface="Times New Roman" panose="02020603050405020304" pitchFamily="18" charset="0"/>
              </a:rPr>
              <a:t>PO </a:t>
            </a:r>
            <a:r>
              <a:rPr lang="en-US" sz="1600" dirty="0">
                <a:latin typeface="Times New Roman" panose="02020603050405020304" pitchFamily="18" charset="0"/>
                <a:cs typeface="Times New Roman" panose="02020603050405020304" pitchFamily="18" charset="0"/>
              </a:rPr>
              <a:t>Box </a:t>
            </a:r>
            <a:r>
              <a:rPr lang="en-US" sz="1600" dirty="0" smtClean="0">
                <a:latin typeface="Times New Roman" panose="02020603050405020304" pitchFamily="18" charset="0"/>
                <a:cs typeface="Times New Roman" panose="02020603050405020304" pitchFamily="18" charset="0"/>
              </a:rPr>
              <a:t>2175</a:t>
            </a:r>
          </a:p>
          <a:p>
            <a:pPr algn="r"/>
            <a:r>
              <a:rPr lang="en-US" sz="1600" dirty="0" smtClean="0">
                <a:latin typeface="Times New Roman" panose="02020603050405020304" pitchFamily="18" charset="0"/>
                <a:cs typeface="Times New Roman" panose="02020603050405020304" pitchFamily="18" charset="0"/>
              </a:rPr>
              <a:t>Goose </a:t>
            </a:r>
            <a:r>
              <a:rPr lang="en-US" sz="1600" dirty="0">
                <a:latin typeface="Times New Roman" panose="02020603050405020304" pitchFamily="18" charset="0"/>
                <a:cs typeface="Times New Roman" panose="02020603050405020304" pitchFamily="18" charset="0"/>
              </a:rPr>
              <a:t>Creek, SC 29445 </a:t>
            </a:r>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www.corwynmelette.com </a:t>
            </a: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grpSp>
        <p:nvGrpSpPr>
          <p:cNvPr id="11" name="Group 10"/>
          <p:cNvGrpSpPr/>
          <p:nvPr/>
        </p:nvGrpSpPr>
        <p:grpSpPr>
          <a:xfrm>
            <a:off x="292706" y="1729265"/>
            <a:ext cx="7110788" cy="6444353"/>
            <a:chOff x="280612" y="1729265"/>
            <a:chExt cx="7110788" cy="6444353"/>
          </a:xfrm>
        </p:grpSpPr>
        <p:pic>
          <p:nvPicPr>
            <p:cNvPr id="4"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4742" b="16665"/>
            <a:stretch/>
          </p:blipFill>
          <p:spPr bwMode="auto">
            <a:xfrm>
              <a:off x="515582" y="1729265"/>
              <a:ext cx="2959061" cy="152227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2" name="Subtitle 2"/>
            <p:cNvSpPr txBox="1">
              <a:spLocks/>
            </p:cNvSpPr>
            <p:nvPr/>
          </p:nvSpPr>
          <p:spPr>
            <a:xfrm>
              <a:off x="280612" y="4222230"/>
              <a:ext cx="3429000" cy="3948575"/>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This home is located in the Ladson area and is at true 4 bedroom home on just over a half acre lot! You can't beat that alone. Newer roof and other updates. The home is laid out with a very functional floor plan. Open the front door and you are greeted by a very wide foyer that offers you a number of options. You can go straight ahead into the great/family room with vaulted ceiling and fireplace. Yep, that is where you can go to just relax right? The current occupant has the space set up to entertain with both a living set and large dining while still having lots of space to move around. To the right is a short hallway that carries you to the secondary bedrooms and a full bath. Each bedroom is spacious and has easy access to that shared bath. To the left, is the master bedroom. You will be surprised by the size. The occupant currently has a king size bed set and a small living set with entertainment area in use. The kitchen features an eat-in area and pantry with a good amount of counter space. Now let's move to the next big feature. Out back there is a screened porch that is large enough to accommodate a seating area and small dining area...again plenty of room for entertaining. Outside the screened porch is a patio area leading to a large deck. All of this overlooking an enormous back yard. Enough room for a pool or other structures and the area is not governed by additional restrictions. This property may qualify for down payment assistance, so feel free to inquire with your agent.</a:t>
              </a:r>
              <a:endParaRPr lang="en-US" sz="10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280612" y="3229052"/>
              <a:ext cx="3429000" cy="1015663"/>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3342 Pinewood Dr</a:t>
              </a:r>
              <a:endParaRPr lang="en-US" sz="1800" b="1" dirty="0" smtClean="0">
                <a:solidFill>
                  <a:schemeClr val="tx2">
                    <a:lumMod val="75000"/>
                  </a:schemeClr>
                </a:solidFill>
                <a:latin typeface="Times New Roman" panose="02020603050405020304" pitchFamily="18" charset="0"/>
                <a:cs typeface="Times New Roman" panose="02020603050405020304" pitchFamily="18" charset="0"/>
              </a:endParaRP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Ridgewood :: Ladson</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1404159</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$169,900</a:t>
              </a:r>
              <a:endParaRPr lang="en-US" sz="1400" dirty="0">
                <a:solidFill>
                  <a:schemeClr val="tx2">
                    <a:lumMod val="75000"/>
                  </a:schemeClr>
                </a:solidFill>
              </a:endParaRPr>
            </a:p>
          </p:txBody>
        </p:sp>
        <p:sp>
          <p:nvSpPr>
            <p:cNvPr id="14" name="Subtitle 2"/>
            <p:cNvSpPr txBox="1">
              <a:spLocks/>
            </p:cNvSpPr>
            <p:nvPr/>
          </p:nvSpPr>
          <p:spPr>
            <a:xfrm>
              <a:off x="3962400" y="4225043"/>
              <a:ext cx="3429000" cy="3948575"/>
            </a:xfrm>
            <a:prstGeom prst="rect">
              <a:avLst/>
            </a:prstGeom>
          </p:spPr>
          <p:txBody>
            <a:bodyPr vert="horz" lIns="101882" tIns="50941" rIns="101882" bIns="50941"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Why wait to build when you can buy this one now? In a word, this one is ready. Ready for a new owner! Located in North Charleston close to shopping and recreation, this one is...READY! This is a 3 bedroom masterpiece with granite countertops, upgraded cabinets, newer appliances, and new fixtures. Open the front door and you are welcomed to a spacious layout with formal dining area that leads you to the family room. There is a formal living room that could be used as a study adjacent to the foyer. The kitchen is open and has a eat-in area. All of this overlooks the family room. The home has a split bedroom plan with the master bedroom separated with tub and separate shower. Dual vanities and marble </a:t>
              </a:r>
              <a:r>
                <a:rPr lang="en-US" sz="1000" dirty="0" err="1">
                  <a:solidFill>
                    <a:schemeClr val="tx1">
                      <a:lumMod val="65000"/>
                      <a:lumOff val="35000"/>
                    </a:schemeClr>
                  </a:solidFill>
                  <a:latin typeface="Times New Roman" panose="02020603050405020304" pitchFamily="18" charset="0"/>
                  <a:cs typeface="Times New Roman" panose="02020603050405020304" pitchFamily="18" charset="0"/>
                </a:rPr>
                <a:t>counterops</a:t>
              </a:r>
              <a:r>
                <a:rPr lang="en-US" sz="1000" dirty="0">
                  <a:solidFill>
                    <a:schemeClr val="tx1">
                      <a:lumMod val="65000"/>
                      <a:lumOff val="35000"/>
                    </a:schemeClr>
                  </a:solidFill>
                  <a:latin typeface="Times New Roman" panose="02020603050405020304" pitchFamily="18" charset="0"/>
                  <a:cs typeface="Times New Roman" panose="02020603050405020304" pitchFamily="18" charset="0"/>
                </a:rPr>
                <a:t>....READY! Couple this retreat with a huge walk-in closet and you are READY to accessorize! On the other side of the house, you will find two secondary bedroom separated by the bathroom and linen closet off a short hall. This one is not the house to be disappointed in. Lots of space, close to the neighborhood amenities, short distance to where you are going! READY....for you!</a:t>
              </a:r>
              <a:endParaRPr lang="en-US" sz="10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5" name="Rectangle 14"/>
            <p:cNvSpPr/>
            <p:nvPr/>
          </p:nvSpPr>
          <p:spPr>
            <a:xfrm>
              <a:off x="3962400" y="3234678"/>
              <a:ext cx="3429000" cy="1015663"/>
            </a:xfrm>
            <a:prstGeom prst="rect">
              <a:avLst/>
            </a:prstGeom>
          </p:spPr>
          <p:txBody>
            <a:bodyPr wrap="square">
              <a:spAutoFit/>
            </a:bodyPr>
            <a:lstStyle/>
            <a:p>
              <a:pPr algn="ctr"/>
              <a:r>
                <a:rPr lang="en-US" sz="1800" b="1" dirty="0" smtClean="0">
                  <a:solidFill>
                    <a:schemeClr val="tx2">
                      <a:lumMod val="75000"/>
                    </a:schemeClr>
                  </a:solidFill>
                  <a:latin typeface="Times New Roman" panose="02020603050405020304" pitchFamily="18" charset="0"/>
                  <a:cs typeface="Times New Roman" panose="02020603050405020304" pitchFamily="18" charset="0"/>
                </a:rPr>
                <a:t>3901 Carpentaria Ct</a:t>
              </a:r>
              <a:endParaRPr lang="en-US" sz="1800" b="1" dirty="0" smtClean="0">
                <a:solidFill>
                  <a:schemeClr val="tx2">
                    <a:lumMod val="75000"/>
                  </a:schemeClr>
                </a:solidFill>
                <a:latin typeface="Times New Roman" panose="02020603050405020304" pitchFamily="18" charset="0"/>
                <a:cs typeface="Times New Roman" panose="02020603050405020304" pitchFamily="18" charset="0"/>
              </a:endParaRPr>
            </a:p>
            <a:p>
              <a:pPr algn="ctr"/>
              <a:r>
                <a:rPr lang="en-US" sz="1400" dirty="0" smtClean="0">
                  <a:solidFill>
                    <a:schemeClr val="tx2">
                      <a:lumMod val="75000"/>
                    </a:schemeClr>
                  </a:solidFill>
                  <a:latin typeface="Times New Roman" panose="02020603050405020304" pitchFamily="18" charset="0"/>
                  <a:cs typeface="Times New Roman" panose="02020603050405020304" pitchFamily="18" charset="0"/>
                </a:rPr>
                <a:t>Indigo Palms :: North Charleston</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MLS# </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1408313</a:t>
              </a:r>
              <a:r>
                <a:rPr lang="en-US" sz="1400" dirty="0" smtClean="0">
                  <a:solidFill>
                    <a:schemeClr val="tx2">
                      <a:lumMod val="75000"/>
                    </a:schemeClr>
                  </a:solidFill>
                  <a:latin typeface="Times New Roman" panose="02020603050405020304" pitchFamily="18" charset="0"/>
                  <a:cs typeface="Times New Roman" panose="02020603050405020304" pitchFamily="18" charset="0"/>
                </a:rPr>
                <a:t/>
              </a:r>
              <a:br>
                <a:rPr lang="en-US" sz="1400" dirty="0" smtClean="0">
                  <a:solidFill>
                    <a:schemeClr val="tx2">
                      <a:lumMod val="75000"/>
                    </a:schemeClr>
                  </a:solidFill>
                  <a:latin typeface="Times New Roman" panose="02020603050405020304" pitchFamily="18" charset="0"/>
                  <a:cs typeface="Times New Roman" panose="02020603050405020304" pitchFamily="18" charset="0"/>
                </a:rPr>
              </a:br>
              <a:r>
                <a:rPr lang="en-US" sz="1400" dirty="0" smtClean="0">
                  <a:solidFill>
                    <a:schemeClr val="tx2">
                      <a:lumMod val="75000"/>
                    </a:schemeClr>
                  </a:solidFill>
                  <a:latin typeface="Times New Roman" panose="02020603050405020304" pitchFamily="18" charset="0"/>
                  <a:cs typeface="Times New Roman" panose="02020603050405020304" pitchFamily="18" charset="0"/>
                </a:rPr>
                <a:t>$214,900</a:t>
              </a:r>
              <a:endParaRPr lang="en-US" sz="1400" dirty="0">
                <a:solidFill>
                  <a:schemeClr val="tx2">
                    <a:lumMod val="75000"/>
                  </a:schemeClr>
                </a:solidFill>
              </a:endParaRPr>
            </a:p>
          </p:txBody>
        </p:sp>
        <p:pic>
          <p:nvPicPr>
            <p:cNvPr id="1030" name="Picture 6"/>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31028"/>
            <a:stretch/>
          </p:blipFill>
          <p:spPr bwMode="auto">
            <a:xfrm>
              <a:off x="4197370" y="1729265"/>
              <a:ext cx="2959061" cy="1530711"/>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grpSp>
      <p:sp>
        <p:nvSpPr>
          <p:cNvPr id="21" name="Down Ribbon 20"/>
          <p:cNvSpPr/>
          <p:nvPr/>
        </p:nvSpPr>
        <p:spPr>
          <a:xfrm>
            <a:off x="-23622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8" name="Rectangle 7"/>
          <p:cNvSpPr/>
          <p:nvPr/>
        </p:nvSpPr>
        <p:spPr>
          <a:xfrm>
            <a:off x="381282" y="990601"/>
            <a:ext cx="6933636" cy="738664"/>
          </a:xfrm>
          <a:prstGeom prst="rect">
            <a:avLst/>
          </a:prstGeom>
        </p:spPr>
        <p:txBody>
          <a:bodyPr wrap="square">
            <a:spAutoFit/>
          </a:bodyPr>
          <a:lstStyle/>
          <a:p>
            <a:pPr algn="ctr"/>
            <a:r>
              <a:rPr lang="en-US" sz="1400" i="1" dirty="0">
                <a:solidFill>
                  <a:schemeClr val="accent1">
                    <a:lumMod val="75000"/>
                  </a:schemeClr>
                </a:solidFill>
                <a:latin typeface="Times New Roman" panose="02020603050405020304" pitchFamily="18" charset="0"/>
                <a:cs typeface="Times New Roman" panose="02020603050405020304" pitchFamily="18" charset="0"/>
              </a:rPr>
              <a:t>Buy </a:t>
            </a:r>
            <a: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t>one of these homes </a:t>
            </a:r>
            <a:r>
              <a:rPr lang="en-US" sz="1400" i="1" dirty="0">
                <a:solidFill>
                  <a:schemeClr val="accent1">
                    <a:lumMod val="75000"/>
                  </a:schemeClr>
                </a:solidFill>
                <a:latin typeface="Times New Roman" panose="02020603050405020304" pitchFamily="18" charset="0"/>
                <a:cs typeface="Times New Roman" panose="02020603050405020304" pitchFamily="18" charset="0"/>
              </a:rPr>
              <a:t>during the month of September and we will send you on one! </a:t>
            </a:r>
            <a: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t/>
            </a:r>
            <a:br>
              <a:rPr lang="en-US" sz="1400" i="1" dirty="0" smtClean="0">
                <a:solidFill>
                  <a:schemeClr val="accent1">
                    <a:lumMod val="75000"/>
                  </a:schemeClr>
                </a:solidFill>
                <a:latin typeface="Times New Roman" panose="02020603050405020304" pitchFamily="18" charset="0"/>
                <a:cs typeface="Times New Roman" panose="02020603050405020304" pitchFamily="18" charset="0"/>
              </a:rPr>
            </a:br>
            <a:r>
              <a:rPr lang="en-US" sz="1400" i="1" smtClean="0">
                <a:solidFill>
                  <a:schemeClr val="accent1">
                    <a:lumMod val="75000"/>
                  </a:schemeClr>
                </a:solidFill>
                <a:latin typeface="Times New Roman" panose="02020603050405020304" pitchFamily="18" charset="0"/>
                <a:cs typeface="Times New Roman" panose="02020603050405020304" pitchFamily="18" charset="0"/>
              </a:rPr>
              <a:t>Our </a:t>
            </a:r>
            <a:r>
              <a:rPr lang="en-US" sz="1400" i="1" dirty="0">
                <a:solidFill>
                  <a:schemeClr val="accent1">
                    <a:lumMod val="75000"/>
                  </a:schemeClr>
                </a:solidFill>
                <a:latin typeface="Times New Roman" panose="02020603050405020304" pitchFamily="18" charset="0"/>
                <a:cs typeface="Times New Roman" panose="02020603050405020304" pitchFamily="18" charset="0"/>
              </a:rPr>
              <a:t>"Summer of Fun" begins with the buyer of this home receiving a 5 day/4 Night Cruise Certificate for Two to Mexico, the Bahamas, or the Western Caribbean at closing! </a:t>
            </a:r>
          </a:p>
        </p:txBody>
      </p:sp>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604</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Buying a New Home Should be a Fantastic Voyage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10</cp:revision>
  <dcterms:created xsi:type="dcterms:W3CDTF">2006-08-16T00:00:00Z</dcterms:created>
  <dcterms:modified xsi:type="dcterms:W3CDTF">2014-09-12T16:34:02Z</dcterms:modified>
</cp:coreProperties>
</file>