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0058400" cy="12801600"/>
  <p:notesSz cx="6858000" cy="9144000"/>
  <p:defaultTextStyle>
    <a:defPPr>
      <a:defRPr lang="en-US"/>
    </a:defPPr>
    <a:lvl1pPr marL="0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1pPr>
    <a:lvl2pPr marL="6530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2pPr>
    <a:lvl3pPr marL="13061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3pPr>
    <a:lvl4pPr marL="1959200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4pPr>
    <a:lvl5pPr marL="26122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5pPr>
    <a:lvl6pPr marL="32653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6pPr>
    <a:lvl7pPr marL="3918398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7pPr>
    <a:lvl8pPr marL="45714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8pPr>
    <a:lvl9pPr marL="52245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1E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39" d="100"/>
          <a:sy n="39" d="100"/>
        </p:scale>
        <p:origin x="2622" y="30"/>
      </p:cViewPr>
      <p:guideLst>
        <p:guide orient="horz" pos="4032"/>
        <p:guide pos="31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3976797"/>
            <a:ext cx="8549640" cy="274404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760" y="7254240"/>
            <a:ext cx="70408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530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6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9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122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653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183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71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24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2340" y="512660"/>
            <a:ext cx="2263140" cy="1092284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12660"/>
            <a:ext cx="6621780" cy="1092284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4544" y="8226214"/>
            <a:ext cx="8549640" cy="2542540"/>
          </a:xfrm>
        </p:spPr>
        <p:txBody>
          <a:bodyPr anchor="t"/>
          <a:lstStyle>
            <a:lvl1pPr algn="l">
              <a:defRPr sz="58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4544" y="5425865"/>
            <a:ext cx="8549640" cy="2800349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53066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2pPr>
            <a:lvl3pPr marL="130613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3pPr>
            <a:lvl4pPr marL="19592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4pPr>
            <a:lvl5pPr marL="2612266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5pPr>
            <a:lvl6pPr marL="326533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6pPr>
            <a:lvl7pPr marL="391839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7pPr>
            <a:lvl8pPr marL="4571466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8pPr>
            <a:lvl9pPr marL="522453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2987043"/>
            <a:ext cx="4442460" cy="8448464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020" y="2987043"/>
            <a:ext cx="4442460" cy="8448464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865544"/>
            <a:ext cx="4444207" cy="1194223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53066" indent="0">
              <a:buNone/>
              <a:defRPr sz="2800" b="1"/>
            </a:lvl2pPr>
            <a:lvl3pPr marL="1306132" indent="0">
              <a:buNone/>
              <a:defRPr sz="2600" b="1"/>
            </a:lvl3pPr>
            <a:lvl4pPr marL="1959200" indent="0">
              <a:buNone/>
              <a:defRPr sz="2300" b="1"/>
            </a:lvl4pPr>
            <a:lvl5pPr marL="2612266" indent="0">
              <a:buNone/>
              <a:defRPr sz="2300" b="1"/>
            </a:lvl5pPr>
            <a:lvl6pPr marL="3265332" indent="0">
              <a:buNone/>
              <a:defRPr sz="2300" b="1"/>
            </a:lvl6pPr>
            <a:lvl7pPr marL="3918398" indent="0">
              <a:buNone/>
              <a:defRPr sz="2300" b="1"/>
            </a:lvl7pPr>
            <a:lvl8pPr marL="4571466" indent="0">
              <a:buNone/>
              <a:defRPr sz="2300" b="1"/>
            </a:lvl8pPr>
            <a:lvl9pPr marL="5224532" indent="0">
              <a:buNone/>
              <a:defRPr sz="2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" y="4059767"/>
            <a:ext cx="4444207" cy="7375737"/>
          </a:xfrm>
        </p:spPr>
        <p:txBody>
          <a:bodyPr/>
          <a:lstStyle>
            <a:lvl1pPr>
              <a:defRPr sz="3500"/>
            </a:lvl1pPr>
            <a:lvl2pPr>
              <a:defRPr sz="28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9528" y="2865544"/>
            <a:ext cx="4445952" cy="1194223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53066" indent="0">
              <a:buNone/>
              <a:defRPr sz="2800" b="1"/>
            </a:lvl2pPr>
            <a:lvl3pPr marL="1306132" indent="0">
              <a:buNone/>
              <a:defRPr sz="2600" b="1"/>
            </a:lvl3pPr>
            <a:lvl4pPr marL="1959200" indent="0">
              <a:buNone/>
              <a:defRPr sz="2300" b="1"/>
            </a:lvl4pPr>
            <a:lvl5pPr marL="2612266" indent="0">
              <a:buNone/>
              <a:defRPr sz="2300" b="1"/>
            </a:lvl5pPr>
            <a:lvl6pPr marL="3265332" indent="0">
              <a:buNone/>
              <a:defRPr sz="2300" b="1"/>
            </a:lvl6pPr>
            <a:lvl7pPr marL="3918398" indent="0">
              <a:buNone/>
              <a:defRPr sz="2300" b="1"/>
            </a:lvl7pPr>
            <a:lvl8pPr marL="4571466" indent="0">
              <a:buNone/>
              <a:defRPr sz="2300" b="1"/>
            </a:lvl8pPr>
            <a:lvl9pPr marL="5224532" indent="0">
              <a:buNone/>
              <a:defRPr sz="2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9528" y="4059767"/>
            <a:ext cx="4445952" cy="7375737"/>
          </a:xfrm>
        </p:spPr>
        <p:txBody>
          <a:bodyPr/>
          <a:lstStyle>
            <a:lvl1pPr>
              <a:defRPr sz="3500"/>
            </a:lvl1pPr>
            <a:lvl2pPr>
              <a:defRPr sz="28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1" y="509694"/>
            <a:ext cx="3309144" cy="216916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555" y="509694"/>
            <a:ext cx="5622926" cy="10925811"/>
          </a:xfrm>
        </p:spPr>
        <p:txBody>
          <a:bodyPr/>
          <a:lstStyle>
            <a:lvl1pPr>
              <a:defRPr sz="4600"/>
            </a:lvl1pPr>
            <a:lvl2pPr>
              <a:defRPr sz="4000"/>
            </a:lvl2pPr>
            <a:lvl3pPr>
              <a:defRPr sz="35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921" y="2678854"/>
            <a:ext cx="3309144" cy="8756651"/>
          </a:xfrm>
        </p:spPr>
        <p:txBody>
          <a:bodyPr/>
          <a:lstStyle>
            <a:lvl1pPr marL="0" indent="0">
              <a:buNone/>
              <a:defRPr sz="2100"/>
            </a:lvl1pPr>
            <a:lvl2pPr marL="653066" indent="0">
              <a:buNone/>
              <a:defRPr sz="1700"/>
            </a:lvl2pPr>
            <a:lvl3pPr marL="1306132" indent="0">
              <a:buNone/>
              <a:defRPr sz="1400"/>
            </a:lvl3pPr>
            <a:lvl4pPr marL="1959200" indent="0">
              <a:buNone/>
              <a:defRPr sz="1300"/>
            </a:lvl4pPr>
            <a:lvl5pPr marL="2612266" indent="0">
              <a:buNone/>
              <a:defRPr sz="1300"/>
            </a:lvl5pPr>
            <a:lvl6pPr marL="3265332" indent="0">
              <a:buNone/>
              <a:defRPr sz="1300"/>
            </a:lvl6pPr>
            <a:lvl7pPr marL="3918398" indent="0">
              <a:buNone/>
              <a:defRPr sz="1300"/>
            </a:lvl7pPr>
            <a:lvl8pPr marL="4571466" indent="0">
              <a:buNone/>
              <a:defRPr sz="1300"/>
            </a:lvl8pPr>
            <a:lvl9pPr marL="5224532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517" y="8961121"/>
            <a:ext cx="6035040" cy="1057911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517" y="1143846"/>
            <a:ext cx="6035040" cy="7680960"/>
          </a:xfrm>
        </p:spPr>
        <p:txBody>
          <a:bodyPr/>
          <a:lstStyle>
            <a:lvl1pPr marL="0" indent="0">
              <a:buNone/>
              <a:defRPr sz="4600"/>
            </a:lvl1pPr>
            <a:lvl2pPr marL="653066" indent="0">
              <a:buNone/>
              <a:defRPr sz="4000"/>
            </a:lvl2pPr>
            <a:lvl3pPr marL="1306132" indent="0">
              <a:buNone/>
              <a:defRPr sz="3500"/>
            </a:lvl3pPr>
            <a:lvl4pPr marL="1959200" indent="0">
              <a:buNone/>
              <a:defRPr sz="2800"/>
            </a:lvl4pPr>
            <a:lvl5pPr marL="2612266" indent="0">
              <a:buNone/>
              <a:defRPr sz="2800"/>
            </a:lvl5pPr>
            <a:lvl6pPr marL="3265332" indent="0">
              <a:buNone/>
              <a:defRPr sz="2800"/>
            </a:lvl6pPr>
            <a:lvl7pPr marL="3918398" indent="0">
              <a:buNone/>
              <a:defRPr sz="2800"/>
            </a:lvl7pPr>
            <a:lvl8pPr marL="4571466" indent="0">
              <a:buNone/>
              <a:defRPr sz="2800"/>
            </a:lvl8pPr>
            <a:lvl9pPr marL="5224532" indent="0">
              <a:buNone/>
              <a:defRPr sz="28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517" y="10019032"/>
            <a:ext cx="6035040" cy="1502409"/>
          </a:xfrm>
        </p:spPr>
        <p:txBody>
          <a:bodyPr/>
          <a:lstStyle>
            <a:lvl1pPr marL="0" indent="0">
              <a:buNone/>
              <a:defRPr sz="2100"/>
            </a:lvl1pPr>
            <a:lvl2pPr marL="653066" indent="0">
              <a:buNone/>
              <a:defRPr sz="1700"/>
            </a:lvl2pPr>
            <a:lvl3pPr marL="1306132" indent="0">
              <a:buNone/>
              <a:defRPr sz="1400"/>
            </a:lvl3pPr>
            <a:lvl4pPr marL="1959200" indent="0">
              <a:buNone/>
              <a:defRPr sz="1300"/>
            </a:lvl4pPr>
            <a:lvl5pPr marL="2612266" indent="0">
              <a:buNone/>
              <a:defRPr sz="1300"/>
            </a:lvl5pPr>
            <a:lvl6pPr marL="3265332" indent="0">
              <a:buNone/>
              <a:defRPr sz="1300"/>
            </a:lvl6pPr>
            <a:lvl7pPr marL="3918398" indent="0">
              <a:buNone/>
              <a:defRPr sz="1300"/>
            </a:lvl7pPr>
            <a:lvl8pPr marL="4571466" indent="0">
              <a:buNone/>
              <a:defRPr sz="1300"/>
            </a:lvl8pPr>
            <a:lvl9pPr marL="5224532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512657"/>
            <a:ext cx="9052560" cy="2133600"/>
          </a:xfrm>
          <a:prstGeom prst="rect">
            <a:avLst/>
          </a:prstGeom>
        </p:spPr>
        <p:txBody>
          <a:bodyPr vert="horz" lIns="130613" tIns="65306" rIns="130613" bIns="6530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987043"/>
            <a:ext cx="9052560" cy="8448464"/>
          </a:xfrm>
          <a:prstGeom prst="rect">
            <a:avLst/>
          </a:prstGeom>
        </p:spPr>
        <p:txBody>
          <a:bodyPr vert="horz" lIns="130613" tIns="65306" rIns="130613" bIns="6530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11865188"/>
            <a:ext cx="23469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36620" y="11865188"/>
            <a:ext cx="31851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08520" y="11865188"/>
            <a:ext cx="23469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306132" rtl="0" eaLnBrk="1" latinLnBrk="0" hangingPunct="1">
        <a:spcBef>
          <a:spcPct val="0"/>
        </a:spcBef>
        <a:buNone/>
        <a:defRPr sz="6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9800" indent="-489800" algn="l" defTabSz="1306132" rtl="0" eaLnBrk="1" latinLnBrk="0" hangingPunct="1">
        <a:spcBef>
          <a:spcPct val="20000"/>
        </a:spcBef>
        <a:buFont typeface="Arial" pitchFamily="34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1pPr>
      <a:lvl2pPr marL="1061233" indent="-408167" algn="l" defTabSz="1306132" rtl="0" eaLnBrk="1" latinLnBrk="0" hangingPunct="1">
        <a:spcBef>
          <a:spcPct val="20000"/>
        </a:spcBef>
        <a:buFont typeface="Arial" pitchFamily="34" charset="0"/>
        <a:buChar char="–"/>
        <a:defRPr sz="4000" kern="1200">
          <a:solidFill>
            <a:schemeClr val="tx1"/>
          </a:solidFill>
          <a:latin typeface="+mn-lt"/>
          <a:ea typeface="+mn-ea"/>
          <a:cs typeface="+mn-cs"/>
        </a:defRPr>
      </a:lvl2pPr>
      <a:lvl3pPr marL="1632667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3pPr>
      <a:lvl4pPr marL="2285733" indent="-326533" algn="l" defTabSz="1306132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938799" indent="-326533" algn="l" defTabSz="1306132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1865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244933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97999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551065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530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061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59200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122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653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18398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4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245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1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12" Type="http://schemas.openxmlformats.org/officeDocument/2006/relationships/image" Target="../media/image10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hyperlink" Target="mailto:info@crecpm.com" TargetMode="External"/><Relationship Id="rId5" Type="http://schemas.openxmlformats.org/officeDocument/2006/relationships/image" Target="../media/image4.jpg"/><Relationship Id="rId10" Type="http://schemas.openxmlformats.org/officeDocument/2006/relationships/image" Target="../media/image9.png"/><Relationship Id="rId4" Type="http://schemas.openxmlformats.org/officeDocument/2006/relationships/image" Target="../media/image3.jp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0" y="0"/>
            <a:ext cx="10058400" cy="1371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23460" y="278823"/>
            <a:ext cx="6034939" cy="787977"/>
          </a:xfrm>
        </p:spPr>
        <p:txBody>
          <a:bodyPr>
            <a:noAutofit/>
          </a:bodyPr>
          <a:lstStyle/>
          <a:p>
            <a:r>
              <a:rPr lang="en-US" sz="3200" dirty="0">
                <a:solidFill>
                  <a:srgbClr val="331E8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Available Rentals</a:t>
            </a:r>
            <a:br>
              <a:rPr lang="en-US" sz="3200" dirty="0">
                <a:solidFill>
                  <a:srgbClr val="331E8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2400" dirty="0">
                <a:solidFill>
                  <a:srgbClr val="331E8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Week of </a:t>
            </a:r>
            <a:r>
              <a:rPr lang="en-US" sz="2400">
                <a:solidFill>
                  <a:srgbClr val="331E8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November 28</a:t>
            </a:r>
            <a:r>
              <a:rPr lang="en-US" sz="2400" baseline="30000">
                <a:solidFill>
                  <a:srgbClr val="331E8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</a:t>
            </a:r>
            <a:r>
              <a:rPr lang="en-US" sz="2400" dirty="0">
                <a:solidFill>
                  <a:srgbClr val="331E8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2016</a:t>
            </a:r>
            <a:endParaRPr lang="en-US" sz="3200" dirty="0">
              <a:solidFill>
                <a:srgbClr val="331E8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69" name="Group 68"/>
          <p:cNvGrpSpPr/>
          <p:nvPr/>
        </p:nvGrpSpPr>
        <p:grpSpPr>
          <a:xfrm>
            <a:off x="10712324" y="8306371"/>
            <a:ext cx="1551977" cy="1194173"/>
            <a:chOff x="2342160" y="4397790"/>
            <a:chExt cx="1551977" cy="1194173"/>
          </a:xfrm>
        </p:grpSpPr>
        <p:sp>
          <p:nvSpPr>
            <p:cNvPr id="70" name="Diagonal Stripe 69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1" name="Rectangle 70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Contract in under 24 hours!</a:t>
              </a:r>
            </a:p>
          </p:txBody>
        </p:sp>
      </p:grpSp>
      <p:sp>
        <p:nvSpPr>
          <p:cNvPr id="181" name="Rectangle 180"/>
          <p:cNvSpPr/>
          <p:nvPr/>
        </p:nvSpPr>
        <p:spPr>
          <a:xfrm>
            <a:off x="5285897" y="1536466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83" name="TextBox 182"/>
          <p:cNvSpPr txBox="1"/>
          <p:nvPr/>
        </p:nvSpPr>
        <p:spPr>
          <a:xfrm>
            <a:off x="7810500" y="1951983"/>
            <a:ext cx="2047398" cy="1411032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2419 Stingray Boulevard</a:t>
            </a:r>
          </a:p>
          <a:p>
            <a:pPr algn="ctr"/>
            <a:r>
              <a:rPr lang="en-US" sz="12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Northwoods</a:t>
            </a:r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Pointe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North Charleston, SC 29406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16028146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$1,600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75348" y="1650766"/>
            <a:ext cx="2438400" cy="18288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sp>
        <p:nvSpPr>
          <p:cNvPr id="176" name="Rectangle 175"/>
          <p:cNvSpPr/>
          <p:nvPr/>
        </p:nvSpPr>
        <p:spPr>
          <a:xfrm>
            <a:off x="304801" y="1536466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78" name="TextBox 177"/>
          <p:cNvSpPr txBox="1"/>
          <p:nvPr/>
        </p:nvSpPr>
        <p:spPr>
          <a:xfrm>
            <a:off x="2853996" y="2044316"/>
            <a:ext cx="2022805" cy="1041700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330 Concord Street 3b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Dockside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Charleston, SC 29401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16028335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$3,000</a:t>
            </a:r>
          </a:p>
        </p:txBody>
      </p:sp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40530" y="1650767"/>
            <a:ext cx="1371599" cy="182879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sp>
        <p:nvSpPr>
          <p:cNvPr id="186" name="Rectangle 185"/>
          <p:cNvSpPr/>
          <p:nvPr/>
        </p:nvSpPr>
        <p:spPr>
          <a:xfrm>
            <a:off x="304801" y="3733800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88" name="TextBox 187"/>
          <p:cNvSpPr txBox="1"/>
          <p:nvPr/>
        </p:nvSpPr>
        <p:spPr>
          <a:xfrm>
            <a:off x="2853996" y="4241650"/>
            <a:ext cx="2022805" cy="1226366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1040 Blockade Runner Pkwy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River Birch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Summerville, SC 29485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16027579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$2,300</a:t>
            </a:r>
          </a:p>
        </p:txBody>
      </p:sp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07130" y="3848101"/>
            <a:ext cx="2438398" cy="182879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sp>
        <p:nvSpPr>
          <p:cNvPr id="196" name="Rectangle 195"/>
          <p:cNvSpPr/>
          <p:nvPr/>
        </p:nvSpPr>
        <p:spPr>
          <a:xfrm>
            <a:off x="304801" y="5943600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98" name="TextBox 197"/>
          <p:cNvSpPr txBox="1"/>
          <p:nvPr/>
        </p:nvSpPr>
        <p:spPr>
          <a:xfrm>
            <a:off x="2853995" y="6266784"/>
            <a:ext cx="2022806" cy="1226366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2411 </a:t>
            </a:r>
            <a:r>
              <a:rPr lang="en-US" sz="1200" b="1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Chatelain</a:t>
            </a:r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Way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Southampton Pointe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Mount Pleasant, SC 29464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16029337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$1,500</a:t>
            </a:r>
          </a:p>
        </p:txBody>
      </p:sp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40529" y="6057900"/>
            <a:ext cx="1371600" cy="18288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sp>
        <p:nvSpPr>
          <p:cNvPr id="206" name="Rectangle 205"/>
          <p:cNvSpPr/>
          <p:nvPr/>
        </p:nvSpPr>
        <p:spPr>
          <a:xfrm>
            <a:off x="5285897" y="5943600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208" name="TextBox 207"/>
          <p:cNvSpPr txBox="1"/>
          <p:nvPr/>
        </p:nvSpPr>
        <p:spPr>
          <a:xfrm>
            <a:off x="7810499" y="6451450"/>
            <a:ext cx="2047398" cy="1226366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200 River Landing Drive H302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Daniel Island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Charleston, SC 29492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16028598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$3,200</a:t>
            </a:r>
          </a:p>
        </p:txBody>
      </p:sp>
      <p:pic>
        <p:nvPicPr>
          <p:cNvPr id="10" name="Picture 1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75349" y="6159501"/>
            <a:ext cx="2438397" cy="162559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sp>
        <p:nvSpPr>
          <p:cNvPr id="211" name="Rectangle 210"/>
          <p:cNvSpPr/>
          <p:nvPr/>
        </p:nvSpPr>
        <p:spPr>
          <a:xfrm>
            <a:off x="5285897" y="8223482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213" name="TextBox 212"/>
          <p:cNvSpPr txBox="1"/>
          <p:nvPr/>
        </p:nvSpPr>
        <p:spPr>
          <a:xfrm>
            <a:off x="7810499" y="8638999"/>
            <a:ext cx="2047398" cy="1226366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304 Southern Sugar Ave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Cypress Ridge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Moncks Corner, SC 29461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16026668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$1,500</a:t>
            </a:r>
          </a:p>
        </p:txBody>
      </p:sp>
      <p:sp>
        <p:nvSpPr>
          <p:cNvPr id="191" name="Rectangle 190"/>
          <p:cNvSpPr/>
          <p:nvPr/>
        </p:nvSpPr>
        <p:spPr>
          <a:xfrm>
            <a:off x="5285897" y="3733800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93" name="TextBox 192"/>
          <p:cNvSpPr txBox="1"/>
          <p:nvPr/>
        </p:nvSpPr>
        <p:spPr>
          <a:xfrm>
            <a:off x="7810500" y="4149317"/>
            <a:ext cx="2047398" cy="1041700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275 </a:t>
            </a:r>
            <a:r>
              <a:rPr lang="en-US" sz="1200" b="1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Clayburne</a:t>
            </a:r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Drive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Liberty Hall Plantation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Goose Creek, SC 29445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16028159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$1,650</a:t>
            </a:r>
          </a:p>
        </p:txBody>
      </p:sp>
      <p:sp>
        <p:nvSpPr>
          <p:cNvPr id="76" name="Rectangle 75"/>
          <p:cNvSpPr/>
          <p:nvPr/>
        </p:nvSpPr>
        <p:spPr>
          <a:xfrm>
            <a:off x="304801" y="8223482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79" name="TextBox 78"/>
          <p:cNvSpPr txBox="1"/>
          <p:nvPr/>
        </p:nvSpPr>
        <p:spPr>
          <a:xfrm>
            <a:off x="2869480" y="8731332"/>
            <a:ext cx="2007321" cy="1041700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100 Equinox Circle</a:t>
            </a:r>
          </a:p>
          <a:p>
            <a:pPr algn="ctr"/>
            <a:r>
              <a:rPr lang="en-US" sz="12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Heatherwoods</a:t>
            </a:r>
            <a:endParaRPr lang="en-US" sz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Ladson, SC 29456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16026756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$1,600</a:t>
            </a:r>
          </a:p>
        </p:txBody>
      </p:sp>
      <p:pic>
        <p:nvPicPr>
          <p:cNvPr id="80" name="Picture 1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07130" y="8337782"/>
            <a:ext cx="2438399" cy="182879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61" y="68962"/>
            <a:ext cx="3924300" cy="1057275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097" y="10363200"/>
            <a:ext cx="1651503" cy="1563489"/>
          </a:xfrm>
          <a:prstGeom prst="rect">
            <a:avLst/>
          </a:prstGeom>
        </p:spPr>
      </p:pic>
      <p:grpSp>
        <p:nvGrpSpPr>
          <p:cNvPr id="21" name="Group 20"/>
          <p:cNvGrpSpPr/>
          <p:nvPr/>
        </p:nvGrpSpPr>
        <p:grpSpPr>
          <a:xfrm>
            <a:off x="7377986" y="10439400"/>
            <a:ext cx="1930535" cy="1522910"/>
            <a:chOff x="7987377" y="10999290"/>
            <a:chExt cx="1930535" cy="1522910"/>
          </a:xfrm>
        </p:grpSpPr>
        <p:sp>
          <p:nvSpPr>
            <p:cNvPr id="96" name="Rectangle 95"/>
            <p:cNvSpPr/>
            <p:nvPr/>
          </p:nvSpPr>
          <p:spPr>
            <a:xfrm>
              <a:off x="7987377" y="12096053"/>
              <a:ext cx="1930535" cy="426147"/>
            </a:xfrm>
            <a:prstGeom prst="rect">
              <a:avLst/>
            </a:prstGeom>
          </p:spPr>
          <p:txBody>
            <a:bodyPr wrap="square" lIns="117226" tIns="58613" rIns="117226" bIns="58613">
              <a:spAutoFit/>
            </a:bodyPr>
            <a:lstStyle/>
            <a:p>
              <a:pPr algn="ctr"/>
              <a:r>
                <a:rPr lang="en-US" sz="1000" i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Watch our video to learn more about our services!</a:t>
              </a:r>
            </a:p>
          </p:txBody>
        </p:sp>
        <p:pic>
          <p:nvPicPr>
            <p:cNvPr id="19" name="Picture 18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87377" y="10999290"/>
              <a:ext cx="1930535" cy="1092820"/>
            </a:xfrm>
            <a:prstGeom prst="rect">
              <a:avLst/>
            </a:prstGeom>
          </p:spPr>
        </p:pic>
      </p:grpSp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0342417"/>
              </p:ext>
            </p:extLst>
          </p:nvPr>
        </p:nvGraphicFramePr>
        <p:xfrm>
          <a:off x="1" y="10719173"/>
          <a:ext cx="10058400" cy="246342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52800">
                  <a:extLst>
                    <a:ext uri="{9D8B030D-6E8A-4147-A177-3AD203B41FA5}">
                      <a16:colId xmlns:a16="http://schemas.microsoft.com/office/drawing/2014/main" val="3634502987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3432988252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4001316320"/>
                    </a:ext>
                  </a:extLst>
                </a:gridCol>
              </a:tblGrid>
              <a:tr h="1444124">
                <a:tc gridSpan="3"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(843) 574-9100</a:t>
                      </a:r>
                    </a:p>
                    <a:p>
                      <a:pPr algn="ctr"/>
                      <a:r>
                        <a:rPr lang="en-US" sz="14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hlinkClick r:id="rId11"/>
                        </a:rPr>
                        <a:t>info@crecpm.com</a:t>
                      </a:r>
                      <a:r>
                        <a:rPr lang="en-US" sz="14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</a:t>
                      </a:r>
                    </a:p>
                    <a:p>
                      <a:pPr algn="ctr"/>
                      <a:endParaRPr lang="en-US" sz="1400" b="0" dirty="0">
                        <a:solidFill>
                          <a:srgbClr val="331E80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  <a:p>
                      <a:pPr algn="ctr"/>
                      <a:r>
                        <a:rPr lang="en-US" sz="1800" b="0" dirty="0">
                          <a:solidFill>
                            <a:srgbClr val="331E80"/>
                          </a:solidFill>
                          <a:latin typeface="Bradley Hand ITC" panose="03070402050302030203" pitchFamily="66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Sit back, Relax...We've Got This!</a:t>
                      </a:r>
                      <a:endParaRPr lang="en-US" sz="1000" b="0" dirty="0">
                        <a:solidFill>
                          <a:srgbClr val="331E80"/>
                        </a:solidFill>
                        <a:latin typeface="Bradley Hand ITC" panose="03070402050302030203" pitchFamily="66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b="0" dirty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b="0" dirty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2711365"/>
                  </a:ext>
                </a:extLst>
              </a:tr>
              <a:tr h="1019303"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118 West Richardson Avenue</a:t>
                      </a:r>
                    </a:p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Summerville, SC 29483</a:t>
                      </a:r>
                    </a:p>
                  </a:txBody>
                  <a:tcPr>
                    <a:lnT w="38100" cmpd="sng">
                      <a:noFill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3301 </a:t>
                      </a:r>
                      <a:r>
                        <a:rPr lang="en-US" sz="1000" b="0" dirty="0" err="1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Salterbeck</a:t>
                      </a:r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St</a:t>
                      </a:r>
                      <a:b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</a:br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Suite 100</a:t>
                      </a:r>
                    </a:p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Mt. Pleasant, SC 29466</a:t>
                      </a:r>
                    </a:p>
                  </a:txBody>
                  <a:tcPr>
                    <a:lnT w="38100" cmpd="sng">
                      <a:noFill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2000 Sam </a:t>
                      </a:r>
                      <a:r>
                        <a:rPr lang="en-US" sz="1000" b="0" dirty="0" err="1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Rittenberg</a:t>
                      </a:r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Blvd</a:t>
                      </a:r>
                      <a:b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</a:br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Suite 118</a:t>
                      </a:r>
                    </a:p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Charleston, SC 29407</a:t>
                      </a:r>
                    </a:p>
                  </a:txBody>
                  <a:tcPr>
                    <a:lnT w="38100" cmpd="sng">
                      <a:noFill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1585811"/>
                  </a:ext>
                </a:extLst>
              </a:tr>
            </a:tbl>
          </a:graphicData>
        </a:graphic>
      </p:graphicFrame>
      <p:pic>
        <p:nvPicPr>
          <p:cNvPr id="37" name="Picture 36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75349" y="3848101"/>
            <a:ext cx="2438397" cy="182879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pic>
        <p:nvPicPr>
          <p:cNvPr id="38" name="Picture 16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75348" y="8337782"/>
            <a:ext cx="2438400" cy="18288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</p:spTree>
    <p:extLst>
      <p:ext uri="{BB962C8B-B14F-4D97-AF65-F5344CB8AC3E}">
        <p14:creationId xmlns:p14="http://schemas.microsoft.com/office/powerpoint/2010/main" val="14074572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749</TotalTime>
  <Words>168</Words>
  <Application>Microsoft Office PowerPoint</Application>
  <PresentationFormat>Custom</PresentationFormat>
  <Paragraphs>53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Bradley Hand ITC</vt:lpstr>
      <vt:lpstr>Calibri</vt:lpstr>
      <vt:lpstr>Open Sans</vt:lpstr>
      <vt:lpstr>Office Theme</vt:lpstr>
      <vt:lpstr>Available Rentals Week of November 28th, 2016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ChuckTown Homes New Listings!!</dc:title>
  <dc:creator>CVH360</dc:creator>
  <cp:lastModifiedBy>A. Thomas Price</cp:lastModifiedBy>
  <cp:revision>83</cp:revision>
  <dcterms:created xsi:type="dcterms:W3CDTF">2006-08-16T00:00:00Z</dcterms:created>
  <dcterms:modified xsi:type="dcterms:W3CDTF">2016-11-28T16:34:29Z</dcterms:modified>
</cp:coreProperties>
</file>