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0058400" cy="12801600"/>
  <p:notesSz cx="6858000" cy="9144000"/>
  <p:defaultTextStyle>
    <a:defPPr>
      <a:defRPr lang="en-US"/>
    </a:defPPr>
    <a:lvl1pPr marL="0" algn="l" defTabSz="1306132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1pPr>
    <a:lvl2pPr marL="653066" algn="l" defTabSz="1306132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2pPr>
    <a:lvl3pPr marL="1306132" algn="l" defTabSz="1306132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3pPr>
    <a:lvl4pPr marL="1959200" algn="l" defTabSz="1306132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4pPr>
    <a:lvl5pPr marL="2612266" algn="l" defTabSz="1306132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5pPr>
    <a:lvl6pPr marL="3265332" algn="l" defTabSz="1306132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6pPr>
    <a:lvl7pPr marL="3918398" algn="l" defTabSz="1306132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7pPr>
    <a:lvl8pPr marL="4571466" algn="l" defTabSz="1306132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8pPr>
    <a:lvl9pPr marL="5224532" algn="l" defTabSz="1306132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032">
          <p15:clr>
            <a:srgbClr val="A4A3A4"/>
          </p15:clr>
        </p15:guide>
        <p15:guide id="2" pos="316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75" d="100"/>
          <a:sy n="75" d="100"/>
        </p:scale>
        <p:origin x="1470" y="-2466"/>
      </p:cViewPr>
      <p:guideLst>
        <p:guide orient="horz" pos="4032"/>
        <p:guide pos="316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4380" y="3976797"/>
            <a:ext cx="8549640" cy="274404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8760" y="7254240"/>
            <a:ext cx="7040880" cy="327152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530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306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959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6122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2653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9183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5714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2245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292340" y="512660"/>
            <a:ext cx="2263140" cy="10922846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2920" y="512660"/>
            <a:ext cx="6621780" cy="1092284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4544" y="8226214"/>
            <a:ext cx="8549640" cy="2542540"/>
          </a:xfrm>
        </p:spPr>
        <p:txBody>
          <a:bodyPr anchor="t"/>
          <a:lstStyle>
            <a:lvl1pPr algn="l">
              <a:defRPr sz="58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4544" y="5425865"/>
            <a:ext cx="8549640" cy="2800349"/>
          </a:xfrm>
        </p:spPr>
        <p:txBody>
          <a:bodyPr anchor="b"/>
          <a:lstStyle>
            <a:lvl1pPr marL="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1pPr>
            <a:lvl2pPr marL="653066" indent="0">
              <a:buNone/>
              <a:defRPr sz="2600">
                <a:solidFill>
                  <a:schemeClr val="tx1">
                    <a:tint val="75000"/>
                  </a:schemeClr>
                </a:solidFill>
              </a:defRPr>
            </a:lvl2pPr>
            <a:lvl3pPr marL="1306132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3pPr>
            <a:lvl4pPr marL="195920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4pPr>
            <a:lvl5pPr marL="2612266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5pPr>
            <a:lvl6pPr marL="3265332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6pPr>
            <a:lvl7pPr marL="3918398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7pPr>
            <a:lvl8pPr marL="4571466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8pPr>
            <a:lvl9pPr marL="5224532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2920" y="2987043"/>
            <a:ext cx="4442460" cy="8448464"/>
          </a:xfrm>
        </p:spPr>
        <p:txBody>
          <a:bodyPr/>
          <a:lstStyle>
            <a:lvl1pPr>
              <a:defRPr sz="4000"/>
            </a:lvl1pPr>
            <a:lvl2pPr>
              <a:defRPr sz="3500"/>
            </a:lvl2pPr>
            <a:lvl3pPr>
              <a:defRPr sz="2800"/>
            </a:lvl3pPr>
            <a:lvl4pPr>
              <a:defRPr sz="2600"/>
            </a:lvl4pPr>
            <a:lvl5pPr>
              <a:defRPr sz="2600"/>
            </a:lvl5pPr>
            <a:lvl6pPr>
              <a:defRPr sz="2600"/>
            </a:lvl6pPr>
            <a:lvl7pPr>
              <a:defRPr sz="2600"/>
            </a:lvl7pPr>
            <a:lvl8pPr>
              <a:defRPr sz="2600"/>
            </a:lvl8pPr>
            <a:lvl9pPr>
              <a:defRPr sz="2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3020" y="2987043"/>
            <a:ext cx="4442460" cy="8448464"/>
          </a:xfrm>
        </p:spPr>
        <p:txBody>
          <a:bodyPr/>
          <a:lstStyle>
            <a:lvl1pPr>
              <a:defRPr sz="4000"/>
            </a:lvl1pPr>
            <a:lvl2pPr>
              <a:defRPr sz="3500"/>
            </a:lvl2pPr>
            <a:lvl3pPr>
              <a:defRPr sz="2800"/>
            </a:lvl3pPr>
            <a:lvl4pPr>
              <a:defRPr sz="2600"/>
            </a:lvl4pPr>
            <a:lvl5pPr>
              <a:defRPr sz="2600"/>
            </a:lvl5pPr>
            <a:lvl6pPr>
              <a:defRPr sz="2600"/>
            </a:lvl6pPr>
            <a:lvl7pPr>
              <a:defRPr sz="2600"/>
            </a:lvl7pPr>
            <a:lvl8pPr>
              <a:defRPr sz="2600"/>
            </a:lvl8pPr>
            <a:lvl9pPr>
              <a:defRPr sz="2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2920" y="2865544"/>
            <a:ext cx="4444207" cy="1194223"/>
          </a:xfrm>
        </p:spPr>
        <p:txBody>
          <a:bodyPr anchor="b"/>
          <a:lstStyle>
            <a:lvl1pPr marL="0" indent="0">
              <a:buNone/>
              <a:defRPr sz="3500" b="1"/>
            </a:lvl1pPr>
            <a:lvl2pPr marL="653066" indent="0">
              <a:buNone/>
              <a:defRPr sz="2800" b="1"/>
            </a:lvl2pPr>
            <a:lvl3pPr marL="1306132" indent="0">
              <a:buNone/>
              <a:defRPr sz="2600" b="1"/>
            </a:lvl3pPr>
            <a:lvl4pPr marL="1959200" indent="0">
              <a:buNone/>
              <a:defRPr sz="2300" b="1"/>
            </a:lvl4pPr>
            <a:lvl5pPr marL="2612266" indent="0">
              <a:buNone/>
              <a:defRPr sz="2300" b="1"/>
            </a:lvl5pPr>
            <a:lvl6pPr marL="3265332" indent="0">
              <a:buNone/>
              <a:defRPr sz="2300" b="1"/>
            </a:lvl6pPr>
            <a:lvl7pPr marL="3918398" indent="0">
              <a:buNone/>
              <a:defRPr sz="2300" b="1"/>
            </a:lvl7pPr>
            <a:lvl8pPr marL="4571466" indent="0">
              <a:buNone/>
              <a:defRPr sz="2300" b="1"/>
            </a:lvl8pPr>
            <a:lvl9pPr marL="5224532" indent="0">
              <a:buNone/>
              <a:defRPr sz="23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2920" y="4059767"/>
            <a:ext cx="4444207" cy="7375737"/>
          </a:xfrm>
        </p:spPr>
        <p:txBody>
          <a:bodyPr/>
          <a:lstStyle>
            <a:lvl1pPr>
              <a:defRPr sz="3500"/>
            </a:lvl1pPr>
            <a:lvl2pPr>
              <a:defRPr sz="2800"/>
            </a:lvl2pPr>
            <a:lvl3pPr>
              <a:defRPr sz="26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09528" y="2865544"/>
            <a:ext cx="4445952" cy="1194223"/>
          </a:xfrm>
        </p:spPr>
        <p:txBody>
          <a:bodyPr anchor="b"/>
          <a:lstStyle>
            <a:lvl1pPr marL="0" indent="0">
              <a:buNone/>
              <a:defRPr sz="3500" b="1"/>
            </a:lvl1pPr>
            <a:lvl2pPr marL="653066" indent="0">
              <a:buNone/>
              <a:defRPr sz="2800" b="1"/>
            </a:lvl2pPr>
            <a:lvl3pPr marL="1306132" indent="0">
              <a:buNone/>
              <a:defRPr sz="2600" b="1"/>
            </a:lvl3pPr>
            <a:lvl4pPr marL="1959200" indent="0">
              <a:buNone/>
              <a:defRPr sz="2300" b="1"/>
            </a:lvl4pPr>
            <a:lvl5pPr marL="2612266" indent="0">
              <a:buNone/>
              <a:defRPr sz="2300" b="1"/>
            </a:lvl5pPr>
            <a:lvl6pPr marL="3265332" indent="0">
              <a:buNone/>
              <a:defRPr sz="2300" b="1"/>
            </a:lvl6pPr>
            <a:lvl7pPr marL="3918398" indent="0">
              <a:buNone/>
              <a:defRPr sz="2300" b="1"/>
            </a:lvl7pPr>
            <a:lvl8pPr marL="4571466" indent="0">
              <a:buNone/>
              <a:defRPr sz="2300" b="1"/>
            </a:lvl8pPr>
            <a:lvl9pPr marL="5224532" indent="0">
              <a:buNone/>
              <a:defRPr sz="23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09528" y="4059767"/>
            <a:ext cx="4445952" cy="7375737"/>
          </a:xfrm>
        </p:spPr>
        <p:txBody>
          <a:bodyPr/>
          <a:lstStyle>
            <a:lvl1pPr>
              <a:defRPr sz="3500"/>
            </a:lvl1pPr>
            <a:lvl2pPr>
              <a:defRPr sz="2800"/>
            </a:lvl2pPr>
            <a:lvl3pPr>
              <a:defRPr sz="26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5/11/2016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5/11/2016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5/11/2016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1" y="509694"/>
            <a:ext cx="3309144" cy="2169160"/>
          </a:xfrm>
        </p:spPr>
        <p:txBody>
          <a:bodyPr anchor="b"/>
          <a:lstStyle>
            <a:lvl1pPr algn="l">
              <a:defRPr sz="28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32555" y="509694"/>
            <a:ext cx="5622926" cy="10925811"/>
          </a:xfrm>
        </p:spPr>
        <p:txBody>
          <a:bodyPr/>
          <a:lstStyle>
            <a:lvl1pPr>
              <a:defRPr sz="4600"/>
            </a:lvl1pPr>
            <a:lvl2pPr>
              <a:defRPr sz="4000"/>
            </a:lvl2pPr>
            <a:lvl3pPr>
              <a:defRPr sz="35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2921" y="2678854"/>
            <a:ext cx="3309144" cy="8756651"/>
          </a:xfrm>
        </p:spPr>
        <p:txBody>
          <a:bodyPr/>
          <a:lstStyle>
            <a:lvl1pPr marL="0" indent="0">
              <a:buNone/>
              <a:defRPr sz="2100"/>
            </a:lvl1pPr>
            <a:lvl2pPr marL="653066" indent="0">
              <a:buNone/>
              <a:defRPr sz="1700"/>
            </a:lvl2pPr>
            <a:lvl3pPr marL="1306132" indent="0">
              <a:buNone/>
              <a:defRPr sz="1400"/>
            </a:lvl3pPr>
            <a:lvl4pPr marL="1959200" indent="0">
              <a:buNone/>
              <a:defRPr sz="1300"/>
            </a:lvl4pPr>
            <a:lvl5pPr marL="2612266" indent="0">
              <a:buNone/>
              <a:defRPr sz="1300"/>
            </a:lvl5pPr>
            <a:lvl6pPr marL="3265332" indent="0">
              <a:buNone/>
              <a:defRPr sz="1300"/>
            </a:lvl6pPr>
            <a:lvl7pPr marL="3918398" indent="0">
              <a:buNone/>
              <a:defRPr sz="1300"/>
            </a:lvl7pPr>
            <a:lvl8pPr marL="4571466" indent="0">
              <a:buNone/>
              <a:defRPr sz="1300"/>
            </a:lvl8pPr>
            <a:lvl9pPr marL="5224532" indent="0">
              <a:buNone/>
              <a:defRPr sz="13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1517" y="8961121"/>
            <a:ext cx="6035040" cy="1057911"/>
          </a:xfrm>
        </p:spPr>
        <p:txBody>
          <a:bodyPr anchor="b"/>
          <a:lstStyle>
            <a:lvl1pPr algn="l">
              <a:defRPr sz="28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1517" y="1143846"/>
            <a:ext cx="6035040" cy="7680960"/>
          </a:xfrm>
        </p:spPr>
        <p:txBody>
          <a:bodyPr/>
          <a:lstStyle>
            <a:lvl1pPr marL="0" indent="0">
              <a:buNone/>
              <a:defRPr sz="4600"/>
            </a:lvl1pPr>
            <a:lvl2pPr marL="653066" indent="0">
              <a:buNone/>
              <a:defRPr sz="4000"/>
            </a:lvl2pPr>
            <a:lvl3pPr marL="1306132" indent="0">
              <a:buNone/>
              <a:defRPr sz="3500"/>
            </a:lvl3pPr>
            <a:lvl4pPr marL="1959200" indent="0">
              <a:buNone/>
              <a:defRPr sz="2800"/>
            </a:lvl4pPr>
            <a:lvl5pPr marL="2612266" indent="0">
              <a:buNone/>
              <a:defRPr sz="2800"/>
            </a:lvl5pPr>
            <a:lvl6pPr marL="3265332" indent="0">
              <a:buNone/>
              <a:defRPr sz="2800"/>
            </a:lvl6pPr>
            <a:lvl7pPr marL="3918398" indent="0">
              <a:buNone/>
              <a:defRPr sz="2800"/>
            </a:lvl7pPr>
            <a:lvl8pPr marL="4571466" indent="0">
              <a:buNone/>
              <a:defRPr sz="2800"/>
            </a:lvl8pPr>
            <a:lvl9pPr marL="5224532" indent="0">
              <a:buNone/>
              <a:defRPr sz="28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1517" y="10019032"/>
            <a:ext cx="6035040" cy="1502409"/>
          </a:xfrm>
        </p:spPr>
        <p:txBody>
          <a:bodyPr/>
          <a:lstStyle>
            <a:lvl1pPr marL="0" indent="0">
              <a:buNone/>
              <a:defRPr sz="2100"/>
            </a:lvl1pPr>
            <a:lvl2pPr marL="653066" indent="0">
              <a:buNone/>
              <a:defRPr sz="1700"/>
            </a:lvl2pPr>
            <a:lvl3pPr marL="1306132" indent="0">
              <a:buNone/>
              <a:defRPr sz="1400"/>
            </a:lvl3pPr>
            <a:lvl4pPr marL="1959200" indent="0">
              <a:buNone/>
              <a:defRPr sz="1300"/>
            </a:lvl4pPr>
            <a:lvl5pPr marL="2612266" indent="0">
              <a:buNone/>
              <a:defRPr sz="1300"/>
            </a:lvl5pPr>
            <a:lvl6pPr marL="3265332" indent="0">
              <a:buNone/>
              <a:defRPr sz="1300"/>
            </a:lvl6pPr>
            <a:lvl7pPr marL="3918398" indent="0">
              <a:buNone/>
              <a:defRPr sz="1300"/>
            </a:lvl7pPr>
            <a:lvl8pPr marL="4571466" indent="0">
              <a:buNone/>
              <a:defRPr sz="1300"/>
            </a:lvl8pPr>
            <a:lvl9pPr marL="5224532" indent="0">
              <a:buNone/>
              <a:defRPr sz="13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02920" y="512657"/>
            <a:ext cx="9052560" cy="2133600"/>
          </a:xfrm>
          <a:prstGeom prst="rect">
            <a:avLst/>
          </a:prstGeom>
        </p:spPr>
        <p:txBody>
          <a:bodyPr vert="horz" lIns="130613" tIns="65306" rIns="130613" bIns="65306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2920" y="2987043"/>
            <a:ext cx="9052560" cy="8448464"/>
          </a:xfrm>
          <a:prstGeom prst="rect">
            <a:avLst/>
          </a:prstGeom>
        </p:spPr>
        <p:txBody>
          <a:bodyPr vert="horz" lIns="130613" tIns="65306" rIns="130613" bIns="65306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2920" y="11865188"/>
            <a:ext cx="2346960" cy="681566"/>
          </a:xfrm>
          <a:prstGeom prst="rect">
            <a:avLst/>
          </a:prstGeom>
        </p:spPr>
        <p:txBody>
          <a:bodyPr vert="horz" lIns="130613" tIns="65306" rIns="130613" bIns="65306" rtlCol="0" anchor="ctr"/>
          <a:lstStyle>
            <a:lvl1pPr algn="l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36620" y="11865188"/>
            <a:ext cx="3185160" cy="681566"/>
          </a:xfrm>
          <a:prstGeom prst="rect">
            <a:avLst/>
          </a:prstGeom>
        </p:spPr>
        <p:txBody>
          <a:bodyPr vert="horz" lIns="130613" tIns="65306" rIns="130613" bIns="65306" rtlCol="0" anchor="ctr"/>
          <a:lstStyle>
            <a:lvl1pPr algn="ctr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08520" y="11865188"/>
            <a:ext cx="2346960" cy="681566"/>
          </a:xfrm>
          <a:prstGeom prst="rect">
            <a:avLst/>
          </a:prstGeom>
        </p:spPr>
        <p:txBody>
          <a:bodyPr vert="horz" lIns="130613" tIns="65306" rIns="130613" bIns="65306" rtlCol="0" anchor="ctr"/>
          <a:lstStyle>
            <a:lvl1pPr algn="r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306132" rtl="0" eaLnBrk="1" latinLnBrk="0" hangingPunct="1">
        <a:spcBef>
          <a:spcPct val="0"/>
        </a:spcBef>
        <a:buNone/>
        <a:defRPr sz="6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89800" indent="-489800" algn="l" defTabSz="1306132" rtl="0" eaLnBrk="1" latinLnBrk="0" hangingPunct="1">
        <a:spcBef>
          <a:spcPct val="20000"/>
        </a:spcBef>
        <a:buFont typeface="Arial" pitchFamily="34" charset="0"/>
        <a:buChar char="•"/>
        <a:defRPr sz="4600" kern="1200">
          <a:solidFill>
            <a:schemeClr val="tx1"/>
          </a:solidFill>
          <a:latin typeface="+mn-lt"/>
          <a:ea typeface="+mn-ea"/>
          <a:cs typeface="+mn-cs"/>
        </a:defRPr>
      </a:lvl1pPr>
      <a:lvl2pPr marL="1061233" indent="-408167" algn="l" defTabSz="1306132" rtl="0" eaLnBrk="1" latinLnBrk="0" hangingPunct="1">
        <a:spcBef>
          <a:spcPct val="20000"/>
        </a:spcBef>
        <a:buFont typeface="Arial" pitchFamily="34" charset="0"/>
        <a:buChar char="–"/>
        <a:defRPr sz="4000" kern="1200">
          <a:solidFill>
            <a:schemeClr val="tx1"/>
          </a:solidFill>
          <a:latin typeface="+mn-lt"/>
          <a:ea typeface="+mn-ea"/>
          <a:cs typeface="+mn-cs"/>
        </a:defRPr>
      </a:lvl2pPr>
      <a:lvl3pPr marL="1632667" indent="-326533" algn="l" defTabSz="1306132" rtl="0" eaLnBrk="1" latinLnBrk="0" hangingPunct="1">
        <a:spcBef>
          <a:spcPct val="20000"/>
        </a:spcBef>
        <a:buFont typeface="Arial" pitchFamily="34" charset="0"/>
        <a:buChar char="•"/>
        <a:defRPr sz="3500" kern="1200">
          <a:solidFill>
            <a:schemeClr val="tx1"/>
          </a:solidFill>
          <a:latin typeface="+mn-lt"/>
          <a:ea typeface="+mn-ea"/>
          <a:cs typeface="+mn-cs"/>
        </a:defRPr>
      </a:lvl3pPr>
      <a:lvl4pPr marL="2285733" indent="-326533" algn="l" defTabSz="1306132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2938799" indent="-326533" algn="l" defTabSz="1306132" rtl="0" eaLnBrk="1" latinLnBrk="0" hangingPunct="1">
        <a:spcBef>
          <a:spcPct val="20000"/>
        </a:spcBef>
        <a:buFont typeface="Arial" pitchFamily="34" charset="0"/>
        <a:buChar char="»"/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3591865" indent="-326533" algn="l" defTabSz="1306132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4244933" indent="-326533" algn="l" defTabSz="1306132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4897999" indent="-326533" algn="l" defTabSz="1306132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5551065" indent="-326533" algn="l" defTabSz="1306132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306132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53066" algn="l" defTabSz="1306132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306132" algn="l" defTabSz="1306132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3pPr>
      <a:lvl4pPr marL="1959200" algn="l" defTabSz="1306132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4pPr>
      <a:lvl5pPr marL="2612266" algn="l" defTabSz="1306132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5pPr>
      <a:lvl6pPr marL="3265332" algn="l" defTabSz="1306132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6pPr>
      <a:lvl7pPr marL="3918398" algn="l" defTabSz="1306132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7pPr>
      <a:lvl8pPr marL="4571466" algn="l" defTabSz="1306132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8pPr>
      <a:lvl9pPr marL="5224532" algn="l" defTabSz="1306132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13" Type="http://schemas.openxmlformats.org/officeDocument/2006/relationships/image" Target="../media/image12.jpeg"/><Relationship Id="rId18" Type="http://schemas.openxmlformats.org/officeDocument/2006/relationships/image" Target="../media/image17.jpeg"/><Relationship Id="rId26" Type="http://schemas.openxmlformats.org/officeDocument/2006/relationships/image" Target="../media/image25.jpeg"/><Relationship Id="rId3" Type="http://schemas.openxmlformats.org/officeDocument/2006/relationships/image" Target="../media/image2.jpg"/><Relationship Id="rId21" Type="http://schemas.openxmlformats.org/officeDocument/2006/relationships/image" Target="../media/image20.jpeg"/><Relationship Id="rId7" Type="http://schemas.openxmlformats.org/officeDocument/2006/relationships/image" Target="../media/image6.jpeg"/><Relationship Id="rId12" Type="http://schemas.openxmlformats.org/officeDocument/2006/relationships/image" Target="../media/image11.jpeg"/><Relationship Id="rId17" Type="http://schemas.openxmlformats.org/officeDocument/2006/relationships/image" Target="../media/image16.jpeg"/><Relationship Id="rId25" Type="http://schemas.openxmlformats.org/officeDocument/2006/relationships/image" Target="../media/image24.jpeg"/><Relationship Id="rId2" Type="http://schemas.openxmlformats.org/officeDocument/2006/relationships/image" Target="../media/image1.png"/><Relationship Id="rId16" Type="http://schemas.openxmlformats.org/officeDocument/2006/relationships/image" Target="../media/image15.jpeg"/><Relationship Id="rId20" Type="http://schemas.openxmlformats.org/officeDocument/2006/relationships/image" Target="../media/image19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24" Type="http://schemas.openxmlformats.org/officeDocument/2006/relationships/image" Target="../media/image23.jpeg"/><Relationship Id="rId5" Type="http://schemas.openxmlformats.org/officeDocument/2006/relationships/image" Target="../media/image4.jpeg"/><Relationship Id="rId15" Type="http://schemas.openxmlformats.org/officeDocument/2006/relationships/image" Target="../media/image14.jpeg"/><Relationship Id="rId23" Type="http://schemas.openxmlformats.org/officeDocument/2006/relationships/image" Target="../media/image22.jpeg"/><Relationship Id="rId10" Type="http://schemas.openxmlformats.org/officeDocument/2006/relationships/image" Target="../media/image9.jpeg"/><Relationship Id="rId19" Type="http://schemas.openxmlformats.org/officeDocument/2006/relationships/image" Target="../media/image18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Relationship Id="rId14" Type="http://schemas.openxmlformats.org/officeDocument/2006/relationships/image" Target="../media/image13.jpeg"/><Relationship Id="rId22" Type="http://schemas.openxmlformats.org/officeDocument/2006/relationships/image" Target="../media/image21.jpeg"/><Relationship Id="rId27" Type="http://schemas.openxmlformats.org/officeDocument/2006/relationships/image" Target="../media/image26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10058400" cy="471060"/>
          </a:xfrm>
        </p:spPr>
        <p:txBody>
          <a:bodyPr>
            <a:noAutofit/>
          </a:bodyPr>
          <a:lstStyle/>
          <a:p>
            <a:r>
              <a:rPr lang="en-US" sz="3200" b="1" dirty="0" err="1">
                <a:solidFill>
                  <a:srgbClr val="C00000"/>
                </a:solidFill>
                <a:latin typeface="Comic Sans MS" panose="030F0702030302020204" pitchFamily="66" charset="0"/>
              </a:rPr>
              <a:t>ChuckTown</a:t>
            </a:r>
            <a:r>
              <a:rPr lang="en-US" sz="3200" b="1" dirty="0">
                <a:solidFill>
                  <a:srgbClr val="C00000"/>
                </a:solidFill>
                <a:latin typeface="Comic Sans MS" panose="030F0702030302020204" pitchFamily="66" charset="0"/>
              </a:rPr>
              <a:t> Homes New Listings!! </a:t>
            </a:r>
            <a:endParaRPr lang="en-US" sz="3200" dirty="0">
              <a:solidFill>
                <a:srgbClr val="C00000"/>
              </a:solidFill>
              <a:latin typeface="Comic Sans MS" panose="030F0702030302020204" pitchFamily="66" charset="0"/>
            </a:endParaRPr>
          </a:p>
        </p:txBody>
      </p:sp>
      <p:grpSp>
        <p:nvGrpSpPr>
          <p:cNvPr id="12" name="Group 11"/>
          <p:cNvGrpSpPr/>
          <p:nvPr/>
        </p:nvGrpSpPr>
        <p:grpSpPr>
          <a:xfrm>
            <a:off x="304440" y="11244746"/>
            <a:ext cx="9449520" cy="1518754"/>
            <a:chOff x="297221" y="10699913"/>
            <a:chExt cx="9318812" cy="1820056"/>
          </a:xfrm>
        </p:grpSpPr>
        <p:sp>
          <p:nvSpPr>
            <p:cNvPr id="79" name="Rectangle 78"/>
            <p:cNvSpPr/>
            <p:nvPr/>
          </p:nvSpPr>
          <p:spPr>
            <a:xfrm>
              <a:off x="297221" y="10700452"/>
              <a:ext cx="9318812" cy="1818977"/>
            </a:xfrm>
            <a:prstGeom prst="rect">
              <a:avLst/>
            </a:prstGeom>
            <a:solidFill>
              <a:schemeClr val="bg2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17226" tIns="58613" rIns="117226" bIns="58613" rtlCol="0" anchor="ctr"/>
            <a:lstStyle/>
            <a:p>
              <a:pPr algn="ctr"/>
              <a:endParaRPr lang="en-US"/>
            </a:p>
          </p:txBody>
        </p:sp>
        <p:sp>
          <p:nvSpPr>
            <p:cNvPr id="80" name="Rectangle 79"/>
            <p:cNvSpPr/>
            <p:nvPr/>
          </p:nvSpPr>
          <p:spPr>
            <a:xfrm>
              <a:off x="2700883" y="10699913"/>
              <a:ext cx="4918262" cy="1820056"/>
            </a:xfrm>
            <a:prstGeom prst="rect">
              <a:avLst/>
            </a:prstGeom>
          </p:spPr>
          <p:txBody>
            <a:bodyPr wrap="square" lIns="117226" tIns="58613" rIns="117226" bIns="58613" anchor="ctr">
              <a:spAutoFit/>
            </a:bodyPr>
            <a:lstStyle/>
            <a:p>
              <a:pPr algn="ctr"/>
              <a:r>
                <a:rPr lang="en-US" sz="14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ChuckTown</a:t>
              </a:r>
              <a:r>
                <a:rPr lang="en-US" sz="14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Homes Real Estate</a:t>
              </a:r>
            </a:p>
            <a:p>
              <a:pPr algn="ctr"/>
              <a:r>
                <a:rPr lang="en-US" sz="11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Owners:</a:t>
              </a:r>
            </a:p>
            <a:p>
              <a:pPr algn="ctr"/>
              <a:r>
                <a:rPr lang="en-US" sz="11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Donald Russell, Jeremy Wilson, Shawn Pillion</a:t>
              </a:r>
            </a:p>
            <a:p>
              <a:pPr algn="ctr"/>
              <a:r>
                <a:rPr lang="en-US" sz="11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Buyer Specialists:</a:t>
              </a:r>
            </a:p>
            <a:p>
              <a:pPr algn="ctr"/>
              <a:r>
                <a:rPr lang="en-US" sz="11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Andrea </a:t>
              </a:r>
              <a:r>
                <a:rPr lang="en-US" sz="11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Parler</a:t>
              </a:r>
              <a:r>
                <a:rPr lang="en-US" sz="11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Polly </a:t>
              </a:r>
              <a:r>
                <a:rPr lang="en-US" sz="11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Cillpam</a:t>
              </a:r>
              <a:r>
                <a:rPr lang="en-US" sz="11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Ashley Towns,</a:t>
              </a:r>
              <a:br>
                <a:rPr lang="en-US" sz="11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</a:br>
              <a:r>
                <a:rPr lang="en-US" sz="11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Taylor </a:t>
              </a:r>
              <a:r>
                <a:rPr lang="en-US" sz="11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Taylor</a:t>
              </a:r>
              <a:r>
                <a:rPr lang="en-US" sz="11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Steve Baller, &amp; Luis Bordon</a:t>
              </a:r>
            </a:p>
            <a:p>
              <a:pPr algn="ctr"/>
              <a:endParaRPr lang="en-US" sz="11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/>
              <a:r>
                <a:rPr lang="en-US" sz="11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Phone: 888-210-3348</a:t>
              </a:r>
            </a:p>
          </p:txBody>
        </p:sp>
        <p:pic>
          <p:nvPicPr>
            <p:cNvPr id="81" name="Picture 2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84628" y="10784561"/>
              <a:ext cx="1989877" cy="16507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grpSp>
          <p:nvGrpSpPr>
            <p:cNvPr id="82" name="Group 81"/>
            <p:cNvGrpSpPr/>
            <p:nvPr/>
          </p:nvGrpSpPr>
          <p:grpSpPr>
            <a:xfrm>
              <a:off x="7525453" y="10915358"/>
              <a:ext cx="1967316" cy="1538250"/>
              <a:chOff x="7598026" y="10821401"/>
              <a:chExt cx="1967316" cy="1538250"/>
            </a:xfrm>
          </p:grpSpPr>
          <p:pic>
            <p:nvPicPr>
              <p:cNvPr id="83" name="Picture 3"/>
              <p:cNvPicPr>
                <a:picLocks noChangeAspect="1" noChangeArrowheads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 bwMode="auto">
              <a:xfrm>
                <a:off x="7598026" y="10821401"/>
                <a:ext cx="1967316" cy="92393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pic>
          <p:sp>
            <p:nvSpPr>
              <p:cNvPr id="84" name="Rectangle 83"/>
              <p:cNvSpPr/>
              <p:nvPr/>
            </p:nvSpPr>
            <p:spPr>
              <a:xfrm>
                <a:off x="7598026" y="11928764"/>
                <a:ext cx="1967316" cy="430887"/>
              </a:xfrm>
              <a:prstGeom prst="rect">
                <a:avLst/>
              </a:prstGeom>
            </p:spPr>
            <p:txBody>
              <a:bodyPr wrap="square" lIns="117226" tIns="58613" rIns="117226" bIns="58613">
                <a:spAutoFit/>
              </a:bodyPr>
              <a:lstStyle/>
              <a:p>
                <a:pPr algn="ctr"/>
                <a:r>
                  <a:rPr lang="en-US" sz="1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info@ChuckTownHomes.com</a:t>
                </a:r>
              </a:p>
              <a:p>
                <a:pPr algn="ctr"/>
                <a:r>
                  <a:rPr lang="en-US" sz="1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www.ChuckTownHomes.com</a:t>
                </a:r>
              </a:p>
            </p:txBody>
          </p:sp>
        </p:grpSp>
      </p:grpSp>
      <p:grpSp>
        <p:nvGrpSpPr>
          <p:cNvPr id="119" name="Group 118"/>
          <p:cNvGrpSpPr/>
          <p:nvPr/>
        </p:nvGrpSpPr>
        <p:grpSpPr>
          <a:xfrm>
            <a:off x="-1931217" y="1010370"/>
            <a:ext cx="1551977" cy="1194173"/>
            <a:chOff x="2342160" y="4397790"/>
            <a:chExt cx="1551977" cy="1194173"/>
          </a:xfrm>
        </p:grpSpPr>
        <p:sp>
          <p:nvSpPr>
            <p:cNvPr id="120" name="Diagonal Stripe 119"/>
            <p:cNvSpPr/>
            <p:nvPr/>
          </p:nvSpPr>
          <p:spPr>
            <a:xfrm rot="10800000">
              <a:off x="2342160" y="4397790"/>
              <a:ext cx="1371600" cy="1194173"/>
            </a:xfrm>
            <a:prstGeom prst="diagStripe">
              <a:avLst/>
            </a:prstGeom>
            <a:solidFill>
              <a:srgbClr val="C00000">
                <a:alpha val="75000"/>
              </a:srgbClr>
            </a:solidFill>
            <a:ln w="3175">
              <a:solidFill>
                <a:srgbClr val="C00000"/>
              </a:solidFill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21" name="Rectangle 120"/>
            <p:cNvSpPr/>
            <p:nvPr/>
          </p:nvSpPr>
          <p:spPr>
            <a:xfrm rot="19128406">
              <a:off x="2516571" y="4906583"/>
              <a:ext cx="1377566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120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Under </a:t>
              </a:r>
              <a: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Contract</a:t>
              </a:r>
              <a:b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</a:br>
              <a: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in 4 Days!</a:t>
              </a:r>
              <a:endParaRPr lang="en-US" sz="12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pSp>
        <p:nvGrpSpPr>
          <p:cNvPr id="141" name="Group 140"/>
          <p:cNvGrpSpPr/>
          <p:nvPr/>
        </p:nvGrpSpPr>
        <p:grpSpPr>
          <a:xfrm>
            <a:off x="10339440" y="5353260"/>
            <a:ext cx="1551977" cy="1194173"/>
            <a:chOff x="2342160" y="4397790"/>
            <a:chExt cx="1551977" cy="1194173"/>
          </a:xfrm>
        </p:grpSpPr>
        <p:sp>
          <p:nvSpPr>
            <p:cNvPr id="142" name="Diagonal Stripe 141"/>
            <p:cNvSpPr/>
            <p:nvPr/>
          </p:nvSpPr>
          <p:spPr>
            <a:xfrm rot="10800000">
              <a:off x="2342160" y="4397790"/>
              <a:ext cx="1371600" cy="1194173"/>
            </a:xfrm>
            <a:prstGeom prst="diagStripe">
              <a:avLst/>
            </a:prstGeom>
            <a:solidFill>
              <a:srgbClr val="C00000">
                <a:alpha val="75000"/>
              </a:srgbClr>
            </a:solidFill>
            <a:ln w="3175">
              <a:solidFill>
                <a:srgbClr val="C00000"/>
              </a:solidFill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43" name="Rectangle 142"/>
            <p:cNvSpPr/>
            <p:nvPr/>
          </p:nvSpPr>
          <p:spPr>
            <a:xfrm rot="19128406">
              <a:off x="2516571" y="4906583"/>
              <a:ext cx="1377566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120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Under </a:t>
              </a:r>
              <a: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Contract</a:t>
              </a:r>
              <a:b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</a:br>
              <a: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in 17 Days!</a:t>
              </a:r>
              <a:endParaRPr lang="en-US" sz="12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pSp>
        <p:nvGrpSpPr>
          <p:cNvPr id="150" name="Group 149"/>
          <p:cNvGrpSpPr/>
          <p:nvPr/>
        </p:nvGrpSpPr>
        <p:grpSpPr>
          <a:xfrm>
            <a:off x="10220022" y="7141689"/>
            <a:ext cx="1551977" cy="1194173"/>
            <a:chOff x="2342160" y="4397790"/>
            <a:chExt cx="1551977" cy="1194173"/>
          </a:xfrm>
        </p:grpSpPr>
        <p:sp>
          <p:nvSpPr>
            <p:cNvPr id="151" name="Diagonal Stripe 150"/>
            <p:cNvSpPr/>
            <p:nvPr/>
          </p:nvSpPr>
          <p:spPr>
            <a:xfrm rot="10800000">
              <a:off x="2342160" y="4397790"/>
              <a:ext cx="1371600" cy="1194173"/>
            </a:xfrm>
            <a:prstGeom prst="diagStripe">
              <a:avLst/>
            </a:prstGeom>
            <a:solidFill>
              <a:srgbClr val="C00000">
                <a:alpha val="75000"/>
              </a:srgbClr>
            </a:solidFill>
            <a:ln w="3175">
              <a:solidFill>
                <a:srgbClr val="C00000"/>
              </a:solidFill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52" name="Rectangle 151"/>
            <p:cNvSpPr/>
            <p:nvPr/>
          </p:nvSpPr>
          <p:spPr>
            <a:xfrm rot="19128406">
              <a:off x="2516571" y="4906583"/>
              <a:ext cx="1377566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120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Multiple offers in 24 </a:t>
              </a:r>
              <a: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Hours</a:t>
              </a:r>
              <a:endParaRPr lang="en-US" sz="12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pSp>
        <p:nvGrpSpPr>
          <p:cNvPr id="153" name="Group 152"/>
          <p:cNvGrpSpPr/>
          <p:nvPr/>
        </p:nvGrpSpPr>
        <p:grpSpPr>
          <a:xfrm>
            <a:off x="10380801" y="9320193"/>
            <a:ext cx="1551977" cy="1194173"/>
            <a:chOff x="2342160" y="4397790"/>
            <a:chExt cx="1551977" cy="1194173"/>
          </a:xfrm>
        </p:grpSpPr>
        <p:sp>
          <p:nvSpPr>
            <p:cNvPr id="154" name="Diagonal Stripe 153"/>
            <p:cNvSpPr/>
            <p:nvPr/>
          </p:nvSpPr>
          <p:spPr>
            <a:xfrm rot="10800000">
              <a:off x="2342160" y="4397790"/>
              <a:ext cx="1371600" cy="1194173"/>
            </a:xfrm>
            <a:prstGeom prst="diagStripe">
              <a:avLst/>
            </a:prstGeom>
            <a:solidFill>
              <a:srgbClr val="C00000">
                <a:alpha val="75000"/>
              </a:srgbClr>
            </a:solidFill>
            <a:ln w="3175">
              <a:solidFill>
                <a:srgbClr val="C00000"/>
              </a:solidFill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55" name="Rectangle 154"/>
            <p:cNvSpPr/>
            <p:nvPr/>
          </p:nvSpPr>
          <p:spPr>
            <a:xfrm rot="19128406">
              <a:off x="2516571" y="4906583"/>
              <a:ext cx="1377566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120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Under </a:t>
              </a:r>
              <a: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Contract</a:t>
              </a:r>
              <a:b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</a:br>
              <a: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in 8 Days!</a:t>
              </a:r>
              <a:endParaRPr lang="en-US" sz="12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sp>
        <p:nvSpPr>
          <p:cNvPr id="107" name="Rectangle 106"/>
          <p:cNvSpPr/>
          <p:nvPr/>
        </p:nvSpPr>
        <p:spPr>
          <a:xfrm>
            <a:off x="163152" y="513985"/>
            <a:ext cx="2319567" cy="1745535"/>
          </a:xfrm>
          <a:prstGeom prst="rect">
            <a:avLst/>
          </a:prstGeom>
          <a:solidFill>
            <a:schemeClr val="bg2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7226" tIns="58613" rIns="117226" bIns="58613" rtlCol="0" anchor="ctr"/>
          <a:lstStyle/>
          <a:p>
            <a:pPr algn="ctr"/>
            <a:endParaRPr lang="en-US"/>
          </a:p>
        </p:txBody>
      </p:sp>
      <p:sp>
        <p:nvSpPr>
          <p:cNvPr id="108" name="TextBox 107"/>
          <p:cNvSpPr txBox="1"/>
          <p:nvPr/>
        </p:nvSpPr>
        <p:spPr>
          <a:xfrm>
            <a:off x="163152" y="1580838"/>
            <a:ext cx="2319567" cy="626202"/>
          </a:xfrm>
          <a:prstGeom prst="rect">
            <a:avLst/>
          </a:prstGeom>
          <a:noFill/>
        </p:spPr>
        <p:txBody>
          <a:bodyPr wrap="square" lIns="117226" tIns="58613" rIns="117226" bIns="58613" rtlCol="0">
            <a:spAutoFit/>
          </a:bodyPr>
          <a:lstStyle/>
          <a:p>
            <a:pPr algn="ctr"/>
            <a:r>
              <a:rPr lang="en-US" sz="1100" i="1" u="sng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Click here to view listing</a:t>
            </a:r>
          </a:p>
          <a:p>
            <a:pPr algn="ctr"/>
            <a:r>
              <a:rPr lang="en-US" sz="11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24-hour Information Hotline</a:t>
            </a:r>
          </a:p>
          <a:p>
            <a:pPr algn="ctr"/>
            <a:r>
              <a:rPr lang="en-US" sz="11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888-210-3348 </a:t>
            </a:r>
            <a:r>
              <a:rPr lang="en-US" sz="11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x2839</a:t>
            </a:r>
            <a:endParaRPr lang="en-US" sz="11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9" name="TextBox 108"/>
          <p:cNvSpPr txBox="1"/>
          <p:nvPr/>
        </p:nvSpPr>
        <p:spPr>
          <a:xfrm>
            <a:off x="1191592" y="609600"/>
            <a:ext cx="1314214" cy="795479"/>
          </a:xfrm>
          <a:prstGeom prst="rect">
            <a:avLst/>
          </a:prstGeom>
          <a:noFill/>
        </p:spPr>
        <p:txBody>
          <a:bodyPr wrap="square" lIns="117226" tIns="58613" rIns="117226" bIns="58613" rtlCol="0">
            <a:spAutoFit/>
          </a:bodyPr>
          <a:lstStyle/>
          <a:p>
            <a:pPr algn="ctr"/>
            <a:r>
              <a:rPr lang="en-US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Fox Pond</a:t>
            </a:r>
          </a:p>
          <a:p>
            <a:pPr algn="ctr"/>
            <a:r>
              <a:rPr lang="en-US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Mount Pleasant </a:t>
            </a:r>
          </a:p>
          <a:p>
            <a:pPr algn="ctr"/>
            <a:r>
              <a:rPr lang="en-US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$</a:t>
            </a:r>
            <a:r>
              <a:rPr lang="en-US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389,900</a:t>
            </a:r>
            <a:endParaRPr lang="en-US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MLS# 16011722</a:t>
            </a:r>
            <a:endParaRPr lang="en-US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16" name="Picture 115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40652" y="676248"/>
            <a:ext cx="948555" cy="6323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7" name="Rectangle 156"/>
          <p:cNvSpPr/>
          <p:nvPr/>
        </p:nvSpPr>
        <p:spPr>
          <a:xfrm>
            <a:off x="163152" y="2302445"/>
            <a:ext cx="2319567" cy="1745535"/>
          </a:xfrm>
          <a:prstGeom prst="rect">
            <a:avLst/>
          </a:prstGeom>
          <a:solidFill>
            <a:schemeClr val="bg2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7226" tIns="58613" rIns="117226" bIns="58613" rtlCol="0" anchor="ctr"/>
          <a:lstStyle/>
          <a:p>
            <a:pPr algn="ctr"/>
            <a:endParaRPr lang="en-US"/>
          </a:p>
        </p:txBody>
      </p:sp>
      <p:sp>
        <p:nvSpPr>
          <p:cNvPr id="158" name="TextBox 157"/>
          <p:cNvSpPr txBox="1"/>
          <p:nvPr/>
        </p:nvSpPr>
        <p:spPr>
          <a:xfrm>
            <a:off x="163152" y="3369298"/>
            <a:ext cx="2319567" cy="626202"/>
          </a:xfrm>
          <a:prstGeom prst="rect">
            <a:avLst/>
          </a:prstGeom>
          <a:noFill/>
        </p:spPr>
        <p:txBody>
          <a:bodyPr wrap="square" lIns="117226" tIns="58613" rIns="117226" bIns="58613" rtlCol="0">
            <a:spAutoFit/>
          </a:bodyPr>
          <a:lstStyle/>
          <a:p>
            <a:pPr algn="ctr"/>
            <a:r>
              <a:rPr lang="en-US" sz="1100" i="1" u="sng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Click here to view listing</a:t>
            </a:r>
          </a:p>
          <a:p>
            <a:pPr algn="ctr"/>
            <a:r>
              <a:rPr lang="en-US" sz="11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24-hour Information Hotline</a:t>
            </a:r>
          </a:p>
          <a:p>
            <a:pPr algn="ctr"/>
            <a:r>
              <a:rPr lang="en-US" sz="11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888-210-3348 </a:t>
            </a:r>
            <a:r>
              <a:rPr lang="en-US" sz="11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x4609</a:t>
            </a:r>
            <a:endParaRPr lang="en-US" sz="11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9" name="TextBox 158"/>
          <p:cNvSpPr txBox="1"/>
          <p:nvPr/>
        </p:nvSpPr>
        <p:spPr>
          <a:xfrm>
            <a:off x="1191592" y="2387600"/>
            <a:ext cx="1314214" cy="964756"/>
          </a:xfrm>
          <a:prstGeom prst="rect">
            <a:avLst/>
          </a:prstGeom>
          <a:noFill/>
        </p:spPr>
        <p:txBody>
          <a:bodyPr wrap="square" lIns="117226" tIns="58613" rIns="117226" bIns="58613" rtlCol="0">
            <a:spAutoFit/>
          </a:bodyPr>
          <a:lstStyle/>
          <a:p>
            <a:pPr algn="ctr"/>
            <a:r>
              <a:rPr lang="en-US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Rushland</a:t>
            </a:r>
            <a:r>
              <a:rPr lang="en-US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Plantation</a:t>
            </a:r>
          </a:p>
          <a:p>
            <a:pPr algn="ctr"/>
            <a:r>
              <a:rPr lang="en-US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Johns Island</a:t>
            </a:r>
          </a:p>
          <a:p>
            <a:pPr algn="ctr"/>
            <a:r>
              <a:rPr lang="en-US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$</a:t>
            </a:r>
            <a:r>
              <a:rPr lang="en-US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400,000</a:t>
            </a:r>
            <a:endParaRPr lang="en-US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MLS# 16011040</a:t>
            </a:r>
            <a:endParaRPr lang="en-US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66" name="Picture 165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40652" y="2454248"/>
            <a:ext cx="948555" cy="6323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3" name="Rectangle 172"/>
          <p:cNvSpPr/>
          <p:nvPr/>
        </p:nvSpPr>
        <p:spPr>
          <a:xfrm>
            <a:off x="163152" y="4090905"/>
            <a:ext cx="2319567" cy="1745535"/>
          </a:xfrm>
          <a:prstGeom prst="rect">
            <a:avLst/>
          </a:prstGeom>
          <a:solidFill>
            <a:schemeClr val="bg2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7226" tIns="58613" rIns="117226" bIns="58613" rtlCol="0" anchor="ctr"/>
          <a:lstStyle/>
          <a:p>
            <a:pPr algn="ctr"/>
            <a:endParaRPr lang="en-US"/>
          </a:p>
        </p:txBody>
      </p:sp>
      <p:sp>
        <p:nvSpPr>
          <p:cNvPr id="174" name="TextBox 173"/>
          <p:cNvSpPr txBox="1"/>
          <p:nvPr/>
        </p:nvSpPr>
        <p:spPr>
          <a:xfrm>
            <a:off x="163152" y="5157758"/>
            <a:ext cx="2319567" cy="626202"/>
          </a:xfrm>
          <a:prstGeom prst="rect">
            <a:avLst/>
          </a:prstGeom>
          <a:noFill/>
        </p:spPr>
        <p:txBody>
          <a:bodyPr wrap="square" lIns="117226" tIns="58613" rIns="117226" bIns="58613" rtlCol="0">
            <a:spAutoFit/>
          </a:bodyPr>
          <a:lstStyle/>
          <a:p>
            <a:pPr algn="ctr"/>
            <a:r>
              <a:rPr lang="en-US" sz="1100" i="1" u="sng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Click here to view listing</a:t>
            </a:r>
          </a:p>
          <a:p>
            <a:pPr algn="ctr"/>
            <a:r>
              <a:rPr lang="en-US" sz="11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24-hour Information Hotline</a:t>
            </a:r>
          </a:p>
          <a:p>
            <a:pPr algn="ctr"/>
            <a:r>
              <a:rPr lang="en-US" sz="11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888-210-3348 </a:t>
            </a:r>
            <a:r>
              <a:rPr lang="en-US" sz="11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x3149</a:t>
            </a:r>
            <a:endParaRPr lang="en-US" sz="11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5" name="TextBox 174"/>
          <p:cNvSpPr txBox="1"/>
          <p:nvPr/>
        </p:nvSpPr>
        <p:spPr>
          <a:xfrm>
            <a:off x="1191592" y="4191914"/>
            <a:ext cx="1314214" cy="964756"/>
          </a:xfrm>
          <a:prstGeom prst="rect">
            <a:avLst/>
          </a:prstGeom>
          <a:noFill/>
        </p:spPr>
        <p:txBody>
          <a:bodyPr wrap="square" lIns="117226" tIns="58613" rIns="117226" bIns="58613" rtlCol="0">
            <a:spAutoFit/>
          </a:bodyPr>
          <a:lstStyle/>
          <a:p>
            <a:pPr algn="ctr"/>
            <a:r>
              <a:rPr lang="en-US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Brickhope</a:t>
            </a:r>
            <a:r>
              <a:rPr lang="en-US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Plantation</a:t>
            </a:r>
          </a:p>
          <a:p>
            <a:pPr algn="ctr"/>
            <a:r>
              <a:rPr lang="en-US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Goose Creek</a:t>
            </a:r>
          </a:p>
          <a:p>
            <a:pPr algn="ctr"/>
            <a:r>
              <a:rPr lang="en-US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$</a:t>
            </a:r>
            <a:r>
              <a:rPr lang="en-US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200,000</a:t>
            </a:r>
            <a:endParaRPr lang="en-US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MLS# 16010522</a:t>
            </a:r>
            <a:endParaRPr lang="en-US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94" name="Picture 193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40652" y="4256648"/>
            <a:ext cx="948555" cy="6323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10" name="Rectangle 209"/>
          <p:cNvSpPr/>
          <p:nvPr/>
        </p:nvSpPr>
        <p:spPr>
          <a:xfrm>
            <a:off x="163152" y="5879365"/>
            <a:ext cx="2319567" cy="1745535"/>
          </a:xfrm>
          <a:prstGeom prst="rect">
            <a:avLst/>
          </a:prstGeom>
          <a:solidFill>
            <a:schemeClr val="bg2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7226" tIns="58613" rIns="117226" bIns="58613" rtlCol="0" anchor="ctr"/>
          <a:lstStyle/>
          <a:p>
            <a:pPr algn="ctr"/>
            <a:endParaRPr lang="en-US"/>
          </a:p>
        </p:txBody>
      </p:sp>
      <p:sp>
        <p:nvSpPr>
          <p:cNvPr id="214" name="TextBox 213"/>
          <p:cNvSpPr txBox="1"/>
          <p:nvPr/>
        </p:nvSpPr>
        <p:spPr>
          <a:xfrm>
            <a:off x="163152" y="6946218"/>
            <a:ext cx="2319567" cy="626202"/>
          </a:xfrm>
          <a:prstGeom prst="rect">
            <a:avLst/>
          </a:prstGeom>
          <a:noFill/>
        </p:spPr>
        <p:txBody>
          <a:bodyPr wrap="square" lIns="117226" tIns="58613" rIns="117226" bIns="58613" rtlCol="0">
            <a:spAutoFit/>
          </a:bodyPr>
          <a:lstStyle/>
          <a:p>
            <a:pPr algn="ctr"/>
            <a:r>
              <a:rPr lang="en-US" sz="1100" i="1" u="sng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Click here to view listing</a:t>
            </a:r>
          </a:p>
          <a:p>
            <a:pPr algn="ctr"/>
            <a:r>
              <a:rPr lang="en-US" sz="11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24-hour Information Hotline</a:t>
            </a:r>
          </a:p>
          <a:p>
            <a:pPr algn="ctr"/>
            <a:r>
              <a:rPr lang="en-US" sz="11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888-210-3348 </a:t>
            </a:r>
            <a:r>
              <a:rPr lang="en-US" sz="11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x2579</a:t>
            </a:r>
            <a:endParaRPr lang="en-US" sz="11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5" name="TextBox 214"/>
          <p:cNvSpPr txBox="1"/>
          <p:nvPr/>
        </p:nvSpPr>
        <p:spPr>
          <a:xfrm>
            <a:off x="1191592" y="5969000"/>
            <a:ext cx="1314214" cy="795479"/>
          </a:xfrm>
          <a:prstGeom prst="rect">
            <a:avLst/>
          </a:prstGeom>
          <a:noFill/>
        </p:spPr>
        <p:txBody>
          <a:bodyPr wrap="square" lIns="117226" tIns="58613" rIns="117226" bIns="58613" rtlCol="0">
            <a:spAutoFit/>
          </a:bodyPr>
          <a:lstStyle/>
          <a:p>
            <a:pPr algn="ctr"/>
            <a:r>
              <a:rPr lang="en-US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Bakers Landing</a:t>
            </a:r>
          </a:p>
          <a:p>
            <a:pPr algn="ctr"/>
            <a:r>
              <a:rPr lang="en-US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North Charleston</a:t>
            </a:r>
          </a:p>
          <a:p>
            <a:pPr algn="ctr"/>
            <a:r>
              <a:rPr lang="en-US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$335,000</a:t>
            </a:r>
          </a:p>
          <a:p>
            <a:pPr algn="ctr"/>
            <a:r>
              <a:rPr lang="en-US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MLS# 16011045</a:t>
            </a:r>
            <a:endParaRPr lang="en-US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22" name="Picture 221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40652" y="5994211"/>
            <a:ext cx="948555" cy="7114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9" name="Rectangle 228"/>
          <p:cNvSpPr/>
          <p:nvPr/>
        </p:nvSpPr>
        <p:spPr>
          <a:xfrm>
            <a:off x="163152" y="7667825"/>
            <a:ext cx="2319567" cy="1745535"/>
          </a:xfrm>
          <a:prstGeom prst="rect">
            <a:avLst/>
          </a:prstGeom>
          <a:solidFill>
            <a:schemeClr val="bg2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7226" tIns="58613" rIns="117226" bIns="58613" rtlCol="0" anchor="ctr"/>
          <a:lstStyle/>
          <a:p>
            <a:pPr algn="ctr"/>
            <a:endParaRPr lang="en-US"/>
          </a:p>
        </p:txBody>
      </p:sp>
      <p:sp>
        <p:nvSpPr>
          <p:cNvPr id="230" name="TextBox 229"/>
          <p:cNvSpPr txBox="1"/>
          <p:nvPr/>
        </p:nvSpPr>
        <p:spPr>
          <a:xfrm>
            <a:off x="163152" y="8734678"/>
            <a:ext cx="2319567" cy="626202"/>
          </a:xfrm>
          <a:prstGeom prst="rect">
            <a:avLst/>
          </a:prstGeom>
          <a:noFill/>
        </p:spPr>
        <p:txBody>
          <a:bodyPr wrap="square" lIns="117226" tIns="58613" rIns="117226" bIns="58613" rtlCol="0">
            <a:spAutoFit/>
          </a:bodyPr>
          <a:lstStyle/>
          <a:p>
            <a:pPr algn="ctr"/>
            <a:r>
              <a:rPr lang="en-US" sz="1100" i="1" u="sng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Click here to view listing</a:t>
            </a:r>
          </a:p>
          <a:p>
            <a:pPr algn="ctr"/>
            <a:r>
              <a:rPr lang="en-US" sz="11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24-hour Information Hotline</a:t>
            </a:r>
          </a:p>
          <a:p>
            <a:pPr algn="ctr"/>
            <a:r>
              <a:rPr lang="en-US" sz="11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888-210-3348 </a:t>
            </a:r>
            <a:r>
              <a:rPr lang="en-US" sz="11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x3749</a:t>
            </a:r>
            <a:endParaRPr lang="en-US" sz="11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1" name="TextBox 230"/>
          <p:cNvSpPr txBox="1"/>
          <p:nvPr/>
        </p:nvSpPr>
        <p:spPr>
          <a:xfrm>
            <a:off x="1191592" y="7768834"/>
            <a:ext cx="1314214" cy="964756"/>
          </a:xfrm>
          <a:prstGeom prst="rect">
            <a:avLst/>
          </a:prstGeom>
          <a:noFill/>
        </p:spPr>
        <p:txBody>
          <a:bodyPr wrap="square" lIns="117226" tIns="58613" rIns="117226" bIns="58613" rtlCol="0">
            <a:spAutoFit/>
          </a:bodyPr>
          <a:lstStyle/>
          <a:p>
            <a:pPr algn="ctr"/>
            <a:r>
              <a:rPr lang="en-US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Lakes of Summerville</a:t>
            </a:r>
          </a:p>
          <a:p>
            <a:pPr algn="ctr"/>
            <a:r>
              <a:rPr lang="en-US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Summerville</a:t>
            </a:r>
          </a:p>
          <a:p>
            <a:pPr algn="ctr"/>
            <a:r>
              <a:rPr lang="en-US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$109,900</a:t>
            </a:r>
          </a:p>
          <a:p>
            <a:pPr algn="ctr"/>
            <a:r>
              <a:rPr lang="en-US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MLS# 16011889</a:t>
            </a:r>
            <a:endParaRPr lang="en-US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38" name="Picture 237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40652" y="7833568"/>
            <a:ext cx="948555" cy="6323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45" name="Rectangle 244"/>
          <p:cNvSpPr/>
          <p:nvPr/>
        </p:nvSpPr>
        <p:spPr>
          <a:xfrm>
            <a:off x="163152" y="9456285"/>
            <a:ext cx="2319567" cy="1745535"/>
          </a:xfrm>
          <a:prstGeom prst="rect">
            <a:avLst/>
          </a:prstGeom>
          <a:solidFill>
            <a:schemeClr val="bg2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7226" tIns="58613" rIns="117226" bIns="58613" rtlCol="0" anchor="ctr"/>
          <a:lstStyle/>
          <a:p>
            <a:pPr algn="ctr"/>
            <a:endParaRPr lang="en-US"/>
          </a:p>
        </p:txBody>
      </p:sp>
      <p:sp>
        <p:nvSpPr>
          <p:cNvPr id="246" name="TextBox 245"/>
          <p:cNvSpPr txBox="1"/>
          <p:nvPr/>
        </p:nvSpPr>
        <p:spPr>
          <a:xfrm>
            <a:off x="163152" y="10523138"/>
            <a:ext cx="2319567" cy="626202"/>
          </a:xfrm>
          <a:prstGeom prst="rect">
            <a:avLst/>
          </a:prstGeom>
          <a:noFill/>
        </p:spPr>
        <p:txBody>
          <a:bodyPr wrap="square" lIns="117226" tIns="58613" rIns="117226" bIns="58613" rtlCol="0">
            <a:spAutoFit/>
          </a:bodyPr>
          <a:lstStyle/>
          <a:p>
            <a:pPr algn="ctr"/>
            <a:r>
              <a:rPr lang="en-US" sz="1100" i="1" u="sng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Click here to view listing</a:t>
            </a:r>
          </a:p>
          <a:p>
            <a:pPr algn="ctr"/>
            <a:r>
              <a:rPr lang="en-US" sz="11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24-hour Information Hotline</a:t>
            </a:r>
          </a:p>
          <a:p>
            <a:pPr algn="ctr"/>
            <a:r>
              <a:rPr lang="en-US" sz="11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888-210-3348 </a:t>
            </a:r>
            <a:r>
              <a:rPr lang="en-US" sz="11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x2489</a:t>
            </a:r>
            <a:endParaRPr lang="en-US" sz="11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7" name="TextBox 246"/>
          <p:cNvSpPr txBox="1"/>
          <p:nvPr/>
        </p:nvSpPr>
        <p:spPr>
          <a:xfrm>
            <a:off x="1191592" y="9557294"/>
            <a:ext cx="1314214" cy="795479"/>
          </a:xfrm>
          <a:prstGeom prst="rect">
            <a:avLst/>
          </a:prstGeom>
          <a:noFill/>
        </p:spPr>
        <p:txBody>
          <a:bodyPr wrap="square" lIns="117226" tIns="58613" rIns="117226" bIns="58613" rtlCol="0">
            <a:spAutoFit/>
          </a:bodyPr>
          <a:lstStyle/>
          <a:p>
            <a:pPr algn="ctr"/>
            <a:r>
              <a:rPr lang="en-US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Ansonborough</a:t>
            </a:r>
            <a:endParaRPr lang="en-US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Charleston</a:t>
            </a:r>
          </a:p>
          <a:p>
            <a:pPr algn="ctr"/>
            <a:r>
              <a:rPr lang="en-US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$309,900</a:t>
            </a:r>
          </a:p>
          <a:p>
            <a:pPr algn="ctr"/>
            <a:r>
              <a:rPr lang="en-US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MLS# 16008343</a:t>
            </a:r>
            <a:endParaRPr lang="en-US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54" name="Picture 253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40652" y="9622028"/>
            <a:ext cx="948555" cy="6323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2" name="Rectangle 261"/>
          <p:cNvSpPr/>
          <p:nvPr/>
        </p:nvSpPr>
        <p:spPr>
          <a:xfrm>
            <a:off x="2626299" y="513985"/>
            <a:ext cx="2319567" cy="1745535"/>
          </a:xfrm>
          <a:prstGeom prst="rect">
            <a:avLst/>
          </a:prstGeom>
          <a:solidFill>
            <a:schemeClr val="bg2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7226" tIns="58613" rIns="117226" bIns="58613" rtlCol="0" anchor="ctr"/>
          <a:lstStyle/>
          <a:p>
            <a:pPr algn="ctr"/>
            <a:endParaRPr lang="en-US"/>
          </a:p>
        </p:txBody>
      </p:sp>
      <p:sp>
        <p:nvSpPr>
          <p:cNvPr id="263" name="TextBox 262"/>
          <p:cNvSpPr txBox="1"/>
          <p:nvPr/>
        </p:nvSpPr>
        <p:spPr>
          <a:xfrm>
            <a:off x="2626299" y="1580838"/>
            <a:ext cx="2319567" cy="626202"/>
          </a:xfrm>
          <a:prstGeom prst="rect">
            <a:avLst/>
          </a:prstGeom>
          <a:noFill/>
        </p:spPr>
        <p:txBody>
          <a:bodyPr wrap="square" lIns="117226" tIns="58613" rIns="117226" bIns="58613" rtlCol="0">
            <a:spAutoFit/>
          </a:bodyPr>
          <a:lstStyle/>
          <a:p>
            <a:pPr algn="ctr"/>
            <a:r>
              <a:rPr lang="en-US" sz="1100" i="1" u="sng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Click here to view listing</a:t>
            </a:r>
          </a:p>
          <a:p>
            <a:pPr algn="ctr"/>
            <a:r>
              <a:rPr lang="en-US" sz="11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24-hour Information Hotline</a:t>
            </a:r>
          </a:p>
          <a:p>
            <a:pPr algn="ctr"/>
            <a:r>
              <a:rPr lang="en-US" sz="11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888-210-3348 </a:t>
            </a:r>
            <a:r>
              <a:rPr lang="en-US" sz="11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x3619</a:t>
            </a:r>
            <a:endParaRPr lang="en-US" sz="11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4" name="TextBox 263"/>
          <p:cNvSpPr txBox="1"/>
          <p:nvPr/>
        </p:nvSpPr>
        <p:spPr>
          <a:xfrm>
            <a:off x="3654739" y="609600"/>
            <a:ext cx="1314214" cy="795479"/>
          </a:xfrm>
          <a:prstGeom prst="rect">
            <a:avLst/>
          </a:prstGeom>
          <a:noFill/>
        </p:spPr>
        <p:txBody>
          <a:bodyPr wrap="square" lIns="117226" tIns="58613" rIns="117226" bIns="58613" rtlCol="0">
            <a:spAutoFit/>
          </a:bodyPr>
          <a:lstStyle/>
          <a:p>
            <a:pPr algn="ctr"/>
            <a:r>
              <a:rPr lang="en-US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Coral Acres</a:t>
            </a:r>
          </a:p>
          <a:p>
            <a:pPr algn="ctr"/>
            <a:r>
              <a:rPr lang="en-US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Moncks Corner </a:t>
            </a:r>
          </a:p>
          <a:p>
            <a:pPr algn="ctr"/>
            <a:r>
              <a:rPr lang="en-US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$</a:t>
            </a:r>
            <a:r>
              <a:rPr lang="en-US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55,000</a:t>
            </a:r>
            <a:endParaRPr lang="en-US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MLS# 16009514</a:t>
            </a:r>
            <a:endParaRPr lang="en-US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65" name="Picture 264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703799" y="677829"/>
            <a:ext cx="948555" cy="6292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7" name="Rectangle 266"/>
          <p:cNvSpPr/>
          <p:nvPr/>
        </p:nvSpPr>
        <p:spPr>
          <a:xfrm>
            <a:off x="2626299" y="2302445"/>
            <a:ext cx="2319567" cy="1745535"/>
          </a:xfrm>
          <a:prstGeom prst="rect">
            <a:avLst/>
          </a:prstGeom>
          <a:solidFill>
            <a:schemeClr val="bg2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7226" tIns="58613" rIns="117226" bIns="58613" rtlCol="0" anchor="ctr"/>
          <a:lstStyle/>
          <a:p>
            <a:pPr algn="ctr"/>
            <a:endParaRPr lang="en-US"/>
          </a:p>
        </p:txBody>
      </p:sp>
      <p:sp>
        <p:nvSpPr>
          <p:cNvPr id="268" name="TextBox 267"/>
          <p:cNvSpPr txBox="1"/>
          <p:nvPr/>
        </p:nvSpPr>
        <p:spPr>
          <a:xfrm>
            <a:off x="2626299" y="3369298"/>
            <a:ext cx="2319567" cy="626202"/>
          </a:xfrm>
          <a:prstGeom prst="rect">
            <a:avLst/>
          </a:prstGeom>
          <a:noFill/>
        </p:spPr>
        <p:txBody>
          <a:bodyPr wrap="square" lIns="117226" tIns="58613" rIns="117226" bIns="58613" rtlCol="0">
            <a:spAutoFit/>
          </a:bodyPr>
          <a:lstStyle/>
          <a:p>
            <a:pPr algn="ctr"/>
            <a:r>
              <a:rPr lang="en-US" sz="1100" i="1" u="sng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Click here to view listing</a:t>
            </a:r>
          </a:p>
          <a:p>
            <a:pPr algn="ctr"/>
            <a:r>
              <a:rPr lang="en-US" sz="11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24-hour Information Hotline</a:t>
            </a:r>
          </a:p>
          <a:p>
            <a:pPr algn="ctr"/>
            <a:r>
              <a:rPr lang="en-US" sz="11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888-210-3348 </a:t>
            </a:r>
            <a:r>
              <a:rPr lang="en-US" sz="11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x2989</a:t>
            </a:r>
            <a:endParaRPr lang="en-US" sz="11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9" name="TextBox 268"/>
          <p:cNvSpPr txBox="1"/>
          <p:nvPr/>
        </p:nvSpPr>
        <p:spPr>
          <a:xfrm>
            <a:off x="3654739" y="2387600"/>
            <a:ext cx="1314214" cy="795479"/>
          </a:xfrm>
          <a:prstGeom prst="rect">
            <a:avLst/>
          </a:prstGeom>
          <a:noFill/>
        </p:spPr>
        <p:txBody>
          <a:bodyPr wrap="square" lIns="117226" tIns="58613" rIns="117226" bIns="58613" rtlCol="0">
            <a:spAutoFit/>
          </a:bodyPr>
          <a:lstStyle/>
          <a:p>
            <a:pPr algn="ctr"/>
            <a:r>
              <a:rPr lang="en-US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Dunes West</a:t>
            </a:r>
          </a:p>
          <a:p>
            <a:pPr algn="ctr"/>
            <a:r>
              <a:rPr lang="en-US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Mount Pleasant</a:t>
            </a:r>
          </a:p>
          <a:p>
            <a:pPr algn="ctr"/>
            <a:r>
              <a:rPr lang="en-US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$</a:t>
            </a:r>
            <a:r>
              <a:rPr lang="en-US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215,000</a:t>
            </a:r>
            <a:endParaRPr lang="en-US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MLS# 16010538</a:t>
            </a:r>
            <a:endParaRPr lang="en-US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70" name="Picture 269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703799" y="2454248"/>
            <a:ext cx="948555" cy="6323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72" name="Rectangle 271"/>
          <p:cNvSpPr/>
          <p:nvPr/>
        </p:nvSpPr>
        <p:spPr>
          <a:xfrm>
            <a:off x="2626299" y="4090905"/>
            <a:ext cx="2319567" cy="1745535"/>
          </a:xfrm>
          <a:prstGeom prst="rect">
            <a:avLst/>
          </a:prstGeom>
          <a:solidFill>
            <a:schemeClr val="bg2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7226" tIns="58613" rIns="117226" bIns="58613" rtlCol="0" anchor="ctr"/>
          <a:lstStyle/>
          <a:p>
            <a:pPr algn="ctr"/>
            <a:endParaRPr lang="en-US"/>
          </a:p>
        </p:txBody>
      </p:sp>
      <p:sp>
        <p:nvSpPr>
          <p:cNvPr id="273" name="TextBox 272"/>
          <p:cNvSpPr txBox="1"/>
          <p:nvPr/>
        </p:nvSpPr>
        <p:spPr>
          <a:xfrm>
            <a:off x="2626299" y="5157758"/>
            <a:ext cx="2319567" cy="626202"/>
          </a:xfrm>
          <a:prstGeom prst="rect">
            <a:avLst/>
          </a:prstGeom>
          <a:noFill/>
        </p:spPr>
        <p:txBody>
          <a:bodyPr wrap="square" lIns="117226" tIns="58613" rIns="117226" bIns="58613" rtlCol="0">
            <a:spAutoFit/>
          </a:bodyPr>
          <a:lstStyle/>
          <a:p>
            <a:pPr algn="ctr"/>
            <a:r>
              <a:rPr lang="en-US" sz="1100" i="1" u="sng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Click here to view listing</a:t>
            </a:r>
          </a:p>
          <a:p>
            <a:pPr algn="ctr"/>
            <a:r>
              <a:rPr lang="en-US" sz="11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24-hour Information Hotline</a:t>
            </a:r>
          </a:p>
          <a:p>
            <a:pPr algn="ctr"/>
            <a:r>
              <a:rPr lang="en-US" sz="11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888-210-3348 </a:t>
            </a:r>
            <a:r>
              <a:rPr lang="en-US" sz="11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x2959</a:t>
            </a:r>
            <a:endParaRPr lang="en-US" sz="11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4" name="TextBox 273"/>
          <p:cNvSpPr txBox="1"/>
          <p:nvPr/>
        </p:nvSpPr>
        <p:spPr>
          <a:xfrm>
            <a:off x="3654739" y="4191914"/>
            <a:ext cx="1314214" cy="795479"/>
          </a:xfrm>
          <a:prstGeom prst="rect">
            <a:avLst/>
          </a:prstGeom>
          <a:noFill/>
        </p:spPr>
        <p:txBody>
          <a:bodyPr wrap="square" lIns="117226" tIns="58613" rIns="117226" bIns="58613" rtlCol="0">
            <a:spAutoFit/>
          </a:bodyPr>
          <a:lstStyle/>
          <a:p>
            <a:pPr algn="ctr"/>
            <a:r>
              <a:rPr lang="en-US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Dominion Hills</a:t>
            </a:r>
          </a:p>
          <a:p>
            <a:pPr algn="ctr"/>
            <a:r>
              <a:rPr lang="en-US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Hanahan</a:t>
            </a:r>
          </a:p>
          <a:p>
            <a:pPr algn="ctr"/>
            <a:r>
              <a:rPr lang="en-US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$200,000</a:t>
            </a:r>
          </a:p>
          <a:p>
            <a:pPr algn="ctr"/>
            <a:r>
              <a:rPr lang="en-US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MLS# 16011920</a:t>
            </a:r>
            <a:endParaRPr lang="en-US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75" name="Picture 274"/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703799" y="4256648"/>
            <a:ext cx="948555" cy="6323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77" name="Rectangle 276"/>
          <p:cNvSpPr/>
          <p:nvPr/>
        </p:nvSpPr>
        <p:spPr>
          <a:xfrm>
            <a:off x="2626299" y="5879365"/>
            <a:ext cx="2319567" cy="1745535"/>
          </a:xfrm>
          <a:prstGeom prst="rect">
            <a:avLst/>
          </a:prstGeom>
          <a:solidFill>
            <a:schemeClr val="bg2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7226" tIns="58613" rIns="117226" bIns="58613" rtlCol="0" anchor="ctr"/>
          <a:lstStyle/>
          <a:p>
            <a:pPr algn="ctr"/>
            <a:endParaRPr lang="en-US"/>
          </a:p>
        </p:txBody>
      </p:sp>
      <p:sp>
        <p:nvSpPr>
          <p:cNvPr id="278" name="TextBox 277"/>
          <p:cNvSpPr txBox="1"/>
          <p:nvPr/>
        </p:nvSpPr>
        <p:spPr>
          <a:xfrm>
            <a:off x="2626299" y="6946218"/>
            <a:ext cx="2319567" cy="626202"/>
          </a:xfrm>
          <a:prstGeom prst="rect">
            <a:avLst/>
          </a:prstGeom>
          <a:noFill/>
        </p:spPr>
        <p:txBody>
          <a:bodyPr wrap="square" lIns="117226" tIns="58613" rIns="117226" bIns="58613" rtlCol="0">
            <a:spAutoFit/>
          </a:bodyPr>
          <a:lstStyle/>
          <a:p>
            <a:pPr algn="ctr"/>
            <a:r>
              <a:rPr lang="en-US" sz="1100" i="1" u="sng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Click here to view listing</a:t>
            </a:r>
          </a:p>
          <a:p>
            <a:pPr algn="ctr"/>
            <a:r>
              <a:rPr lang="en-US" sz="11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24-hour Information Hotline</a:t>
            </a:r>
          </a:p>
          <a:p>
            <a:pPr algn="ctr"/>
            <a:r>
              <a:rPr lang="en-US" sz="11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888-210-3348 </a:t>
            </a:r>
            <a:r>
              <a:rPr lang="en-US" sz="11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x2289</a:t>
            </a:r>
            <a:endParaRPr lang="en-US" sz="11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9" name="TextBox 278"/>
          <p:cNvSpPr txBox="1"/>
          <p:nvPr/>
        </p:nvSpPr>
        <p:spPr>
          <a:xfrm>
            <a:off x="3654739" y="5969000"/>
            <a:ext cx="1314214" cy="795479"/>
          </a:xfrm>
          <a:prstGeom prst="rect">
            <a:avLst/>
          </a:prstGeom>
          <a:noFill/>
        </p:spPr>
        <p:txBody>
          <a:bodyPr wrap="square" lIns="117226" tIns="58613" rIns="117226" bIns="58613" rtlCol="0">
            <a:spAutoFit/>
          </a:bodyPr>
          <a:lstStyle/>
          <a:p>
            <a:pPr algn="ctr"/>
            <a:r>
              <a:rPr lang="en-US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Durham Landing </a:t>
            </a:r>
          </a:p>
          <a:p>
            <a:pPr algn="ctr"/>
            <a:r>
              <a:rPr lang="en-US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Moncks Corner</a:t>
            </a:r>
          </a:p>
          <a:p>
            <a:pPr algn="ctr"/>
            <a:r>
              <a:rPr lang="en-US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$125,000</a:t>
            </a:r>
          </a:p>
          <a:p>
            <a:pPr algn="ctr"/>
            <a:r>
              <a:rPr lang="en-US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MLS# 16011147</a:t>
            </a:r>
            <a:endParaRPr lang="en-US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80" name="Picture 279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703799" y="6033734"/>
            <a:ext cx="948555" cy="6323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82" name="Rectangle 281"/>
          <p:cNvSpPr/>
          <p:nvPr/>
        </p:nvSpPr>
        <p:spPr>
          <a:xfrm>
            <a:off x="2626299" y="7667825"/>
            <a:ext cx="2319567" cy="1745535"/>
          </a:xfrm>
          <a:prstGeom prst="rect">
            <a:avLst/>
          </a:prstGeom>
          <a:solidFill>
            <a:schemeClr val="bg2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7226" tIns="58613" rIns="117226" bIns="58613" rtlCol="0" anchor="ctr"/>
          <a:lstStyle/>
          <a:p>
            <a:pPr algn="ctr"/>
            <a:endParaRPr lang="en-US"/>
          </a:p>
        </p:txBody>
      </p:sp>
      <p:sp>
        <p:nvSpPr>
          <p:cNvPr id="283" name="TextBox 282"/>
          <p:cNvSpPr txBox="1"/>
          <p:nvPr/>
        </p:nvSpPr>
        <p:spPr>
          <a:xfrm>
            <a:off x="2626299" y="8734678"/>
            <a:ext cx="2319567" cy="626202"/>
          </a:xfrm>
          <a:prstGeom prst="rect">
            <a:avLst/>
          </a:prstGeom>
          <a:noFill/>
        </p:spPr>
        <p:txBody>
          <a:bodyPr wrap="square" lIns="117226" tIns="58613" rIns="117226" bIns="58613" rtlCol="0">
            <a:spAutoFit/>
          </a:bodyPr>
          <a:lstStyle/>
          <a:p>
            <a:pPr algn="ctr"/>
            <a:r>
              <a:rPr lang="en-US" sz="1100" i="1" u="sng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Click here to view listing</a:t>
            </a:r>
          </a:p>
          <a:p>
            <a:pPr algn="ctr"/>
            <a:r>
              <a:rPr lang="en-US" sz="11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24-hour Information Hotline</a:t>
            </a:r>
          </a:p>
          <a:p>
            <a:pPr algn="ctr"/>
            <a:r>
              <a:rPr lang="en-US" sz="11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888-210-3348 </a:t>
            </a:r>
            <a:r>
              <a:rPr lang="en-US" sz="11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x2459</a:t>
            </a:r>
            <a:endParaRPr lang="en-US" sz="11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84" name="TextBox 283"/>
          <p:cNvSpPr txBox="1"/>
          <p:nvPr/>
        </p:nvSpPr>
        <p:spPr>
          <a:xfrm>
            <a:off x="3654739" y="7768834"/>
            <a:ext cx="1314214" cy="964756"/>
          </a:xfrm>
          <a:prstGeom prst="rect">
            <a:avLst/>
          </a:prstGeom>
          <a:noFill/>
        </p:spPr>
        <p:txBody>
          <a:bodyPr wrap="square" lIns="117226" tIns="58613" rIns="117226" bIns="58613" rtlCol="0">
            <a:spAutoFit/>
          </a:bodyPr>
          <a:lstStyle/>
          <a:p>
            <a:pPr algn="ctr"/>
            <a:r>
              <a:rPr lang="en-US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Legend Oaks Plantation</a:t>
            </a:r>
          </a:p>
          <a:p>
            <a:pPr algn="ctr"/>
            <a:r>
              <a:rPr lang="en-US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Summerville</a:t>
            </a:r>
          </a:p>
          <a:p>
            <a:pPr algn="ctr"/>
            <a:r>
              <a:rPr lang="en-US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$145,000</a:t>
            </a:r>
          </a:p>
          <a:p>
            <a:pPr algn="ctr"/>
            <a:r>
              <a:rPr lang="en-US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MLS# 16009558</a:t>
            </a:r>
            <a:endParaRPr lang="en-US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85" name="Picture 284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703799" y="7833568"/>
            <a:ext cx="948555" cy="6323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87" name="Rectangle 286"/>
          <p:cNvSpPr/>
          <p:nvPr/>
        </p:nvSpPr>
        <p:spPr>
          <a:xfrm>
            <a:off x="2626299" y="9456285"/>
            <a:ext cx="2319567" cy="1745535"/>
          </a:xfrm>
          <a:prstGeom prst="rect">
            <a:avLst/>
          </a:prstGeom>
          <a:solidFill>
            <a:schemeClr val="bg2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7226" tIns="58613" rIns="117226" bIns="58613" rtlCol="0" anchor="ctr"/>
          <a:lstStyle/>
          <a:p>
            <a:pPr algn="ctr"/>
            <a:endParaRPr lang="en-US"/>
          </a:p>
        </p:txBody>
      </p:sp>
      <p:sp>
        <p:nvSpPr>
          <p:cNvPr id="288" name="TextBox 287"/>
          <p:cNvSpPr txBox="1"/>
          <p:nvPr/>
        </p:nvSpPr>
        <p:spPr>
          <a:xfrm>
            <a:off x="2626299" y="10523138"/>
            <a:ext cx="2319567" cy="626202"/>
          </a:xfrm>
          <a:prstGeom prst="rect">
            <a:avLst/>
          </a:prstGeom>
          <a:noFill/>
        </p:spPr>
        <p:txBody>
          <a:bodyPr wrap="square" lIns="117226" tIns="58613" rIns="117226" bIns="58613" rtlCol="0">
            <a:spAutoFit/>
          </a:bodyPr>
          <a:lstStyle/>
          <a:p>
            <a:pPr algn="ctr"/>
            <a:r>
              <a:rPr lang="en-US" sz="1100" i="1" u="sng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Click here to view listing</a:t>
            </a:r>
          </a:p>
          <a:p>
            <a:pPr algn="ctr"/>
            <a:r>
              <a:rPr lang="en-US" sz="11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24-hour Information Hotline</a:t>
            </a:r>
          </a:p>
          <a:p>
            <a:pPr algn="ctr"/>
            <a:r>
              <a:rPr lang="en-US" sz="11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888-210-3348 </a:t>
            </a:r>
            <a:r>
              <a:rPr lang="en-US" sz="11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x2869</a:t>
            </a:r>
            <a:endParaRPr lang="en-US" sz="11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89" name="TextBox 288"/>
          <p:cNvSpPr txBox="1"/>
          <p:nvPr/>
        </p:nvSpPr>
        <p:spPr>
          <a:xfrm>
            <a:off x="3654739" y="9557294"/>
            <a:ext cx="1314214" cy="795479"/>
          </a:xfrm>
          <a:prstGeom prst="rect">
            <a:avLst/>
          </a:prstGeom>
          <a:noFill/>
        </p:spPr>
        <p:txBody>
          <a:bodyPr wrap="square" lIns="117226" tIns="58613" rIns="117226" bIns="58613" rtlCol="0">
            <a:spAutoFit/>
          </a:bodyPr>
          <a:lstStyle/>
          <a:p>
            <a:pPr algn="ctr"/>
            <a:r>
              <a:rPr lang="en-US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Carolina Bay</a:t>
            </a:r>
          </a:p>
          <a:p>
            <a:pPr algn="ctr"/>
            <a:r>
              <a:rPr lang="en-US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West Ashley</a:t>
            </a:r>
          </a:p>
          <a:p>
            <a:pPr algn="ctr"/>
            <a:r>
              <a:rPr lang="en-US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$342,900</a:t>
            </a:r>
          </a:p>
          <a:p>
            <a:pPr algn="ctr"/>
            <a:r>
              <a:rPr lang="en-US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MLS# 16011702</a:t>
            </a:r>
            <a:endParaRPr lang="en-US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90" name="Picture 289"/>
          <p:cNvPicPr>
            <a:picLocks noChangeAspect="1" noChangeArrowheads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703799" y="9622028"/>
            <a:ext cx="948555" cy="6323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92" name="Rectangle 291"/>
          <p:cNvSpPr/>
          <p:nvPr/>
        </p:nvSpPr>
        <p:spPr>
          <a:xfrm>
            <a:off x="5089446" y="513985"/>
            <a:ext cx="2319567" cy="1745535"/>
          </a:xfrm>
          <a:prstGeom prst="rect">
            <a:avLst/>
          </a:prstGeom>
          <a:solidFill>
            <a:schemeClr val="bg2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7226" tIns="58613" rIns="117226" bIns="58613" rtlCol="0" anchor="ctr"/>
          <a:lstStyle/>
          <a:p>
            <a:pPr algn="ctr"/>
            <a:endParaRPr lang="en-US"/>
          </a:p>
        </p:txBody>
      </p:sp>
      <p:sp>
        <p:nvSpPr>
          <p:cNvPr id="293" name="TextBox 292"/>
          <p:cNvSpPr txBox="1"/>
          <p:nvPr/>
        </p:nvSpPr>
        <p:spPr>
          <a:xfrm>
            <a:off x="5089446" y="1580838"/>
            <a:ext cx="2319567" cy="626202"/>
          </a:xfrm>
          <a:prstGeom prst="rect">
            <a:avLst/>
          </a:prstGeom>
          <a:noFill/>
        </p:spPr>
        <p:txBody>
          <a:bodyPr wrap="square" lIns="117226" tIns="58613" rIns="117226" bIns="58613" rtlCol="0">
            <a:spAutoFit/>
          </a:bodyPr>
          <a:lstStyle/>
          <a:p>
            <a:pPr algn="ctr"/>
            <a:r>
              <a:rPr lang="en-US" sz="1100" i="1" u="sng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Click here to view listing</a:t>
            </a:r>
          </a:p>
          <a:p>
            <a:pPr algn="ctr"/>
            <a:r>
              <a:rPr lang="en-US" sz="11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24-hour Information Hotline</a:t>
            </a:r>
          </a:p>
          <a:p>
            <a:pPr algn="ctr"/>
            <a:r>
              <a:rPr lang="en-US" sz="11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888-210-3348 </a:t>
            </a:r>
            <a:r>
              <a:rPr lang="en-US" sz="11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x2949</a:t>
            </a:r>
            <a:endParaRPr lang="en-US" sz="11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4" name="TextBox 293"/>
          <p:cNvSpPr txBox="1"/>
          <p:nvPr/>
        </p:nvSpPr>
        <p:spPr>
          <a:xfrm>
            <a:off x="6117886" y="609600"/>
            <a:ext cx="1314214" cy="795479"/>
          </a:xfrm>
          <a:prstGeom prst="rect">
            <a:avLst/>
          </a:prstGeom>
          <a:noFill/>
        </p:spPr>
        <p:txBody>
          <a:bodyPr wrap="square" lIns="117226" tIns="58613" rIns="117226" bIns="58613" rtlCol="0">
            <a:spAutoFit/>
          </a:bodyPr>
          <a:lstStyle/>
          <a:p>
            <a:pPr algn="ctr"/>
            <a:r>
              <a:rPr lang="en-US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Wentworth Hall </a:t>
            </a:r>
          </a:p>
          <a:p>
            <a:pPr algn="ctr"/>
            <a:r>
              <a:rPr lang="en-US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Summerville</a:t>
            </a:r>
          </a:p>
          <a:p>
            <a:pPr algn="ctr"/>
            <a:r>
              <a:rPr lang="en-US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$</a:t>
            </a:r>
            <a:r>
              <a:rPr lang="en-US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300,000</a:t>
            </a:r>
            <a:endParaRPr lang="en-US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MLS# 16010550</a:t>
            </a:r>
            <a:endParaRPr lang="en-US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95" name="Picture 294"/>
          <p:cNvPicPr>
            <a:picLocks noChangeAspect="1" noChangeArrowheads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166946" y="676248"/>
            <a:ext cx="948555" cy="6323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97" name="Rectangle 296"/>
          <p:cNvSpPr/>
          <p:nvPr/>
        </p:nvSpPr>
        <p:spPr>
          <a:xfrm>
            <a:off x="5089446" y="2302445"/>
            <a:ext cx="2319567" cy="1745535"/>
          </a:xfrm>
          <a:prstGeom prst="rect">
            <a:avLst/>
          </a:prstGeom>
          <a:solidFill>
            <a:schemeClr val="bg2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7226" tIns="58613" rIns="117226" bIns="58613" rtlCol="0" anchor="ctr"/>
          <a:lstStyle/>
          <a:p>
            <a:pPr algn="ctr"/>
            <a:endParaRPr lang="en-US"/>
          </a:p>
        </p:txBody>
      </p:sp>
      <p:sp>
        <p:nvSpPr>
          <p:cNvPr id="298" name="TextBox 297"/>
          <p:cNvSpPr txBox="1"/>
          <p:nvPr/>
        </p:nvSpPr>
        <p:spPr>
          <a:xfrm>
            <a:off x="5089446" y="3369298"/>
            <a:ext cx="2319567" cy="626202"/>
          </a:xfrm>
          <a:prstGeom prst="rect">
            <a:avLst/>
          </a:prstGeom>
          <a:noFill/>
        </p:spPr>
        <p:txBody>
          <a:bodyPr wrap="square" lIns="117226" tIns="58613" rIns="117226" bIns="58613" rtlCol="0">
            <a:spAutoFit/>
          </a:bodyPr>
          <a:lstStyle/>
          <a:p>
            <a:pPr algn="ctr"/>
            <a:r>
              <a:rPr lang="en-US" sz="1100" i="1" u="sng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Click here to view listing</a:t>
            </a:r>
          </a:p>
          <a:p>
            <a:pPr algn="ctr"/>
            <a:r>
              <a:rPr lang="en-US" sz="11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24-hour Information Hotline</a:t>
            </a:r>
          </a:p>
          <a:p>
            <a:pPr algn="ctr"/>
            <a:r>
              <a:rPr lang="en-US" sz="11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888-210-3348 </a:t>
            </a:r>
            <a:r>
              <a:rPr lang="en-US" sz="11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x3299</a:t>
            </a:r>
            <a:endParaRPr lang="en-US" sz="11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9" name="TextBox 298"/>
          <p:cNvSpPr txBox="1"/>
          <p:nvPr/>
        </p:nvSpPr>
        <p:spPr>
          <a:xfrm>
            <a:off x="6117886" y="2387600"/>
            <a:ext cx="1314214" cy="964756"/>
          </a:xfrm>
          <a:prstGeom prst="rect">
            <a:avLst/>
          </a:prstGeom>
          <a:noFill/>
        </p:spPr>
        <p:txBody>
          <a:bodyPr wrap="square" lIns="117226" tIns="58613" rIns="117226" bIns="58613" rtlCol="0">
            <a:spAutoFit/>
          </a:bodyPr>
          <a:lstStyle/>
          <a:p>
            <a:pPr algn="ctr"/>
            <a:r>
              <a:rPr lang="en-US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Westcott Plantation</a:t>
            </a:r>
          </a:p>
          <a:p>
            <a:pPr algn="ctr"/>
            <a:r>
              <a:rPr lang="en-US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Summerville</a:t>
            </a:r>
          </a:p>
          <a:p>
            <a:pPr algn="ctr"/>
            <a:r>
              <a:rPr lang="en-US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$</a:t>
            </a:r>
            <a:r>
              <a:rPr lang="en-US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225,000</a:t>
            </a:r>
            <a:endParaRPr lang="en-US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MLS# 16011066</a:t>
            </a:r>
            <a:endParaRPr lang="en-US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00" name="Picture 299"/>
          <p:cNvPicPr>
            <a:picLocks noChangeAspect="1" noChangeArrowheads="1"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166946" y="2468477"/>
            <a:ext cx="948555" cy="6039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02" name="Rectangle 301"/>
          <p:cNvSpPr/>
          <p:nvPr/>
        </p:nvSpPr>
        <p:spPr>
          <a:xfrm>
            <a:off x="5089446" y="4090905"/>
            <a:ext cx="2319567" cy="1745535"/>
          </a:xfrm>
          <a:prstGeom prst="rect">
            <a:avLst/>
          </a:prstGeom>
          <a:solidFill>
            <a:schemeClr val="bg2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7226" tIns="58613" rIns="117226" bIns="58613" rtlCol="0" anchor="ctr"/>
          <a:lstStyle/>
          <a:p>
            <a:pPr algn="ctr"/>
            <a:endParaRPr lang="en-US"/>
          </a:p>
        </p:txBody>
      </p:sp>
      <p:sp>
        <p:nvSpPr>
          <p:cNvPr id="303" name="TextBox 302"/>
          <p:cNvSpPr txBox="1"/>
          <p:nvPr/>
        </p:nvSpPr>
        <p:spPr>
          <a:xfrm>
            <a:off x="5089446" y="5157758"/>
            <a:ext cx="2319567" cy="626202"/>
          </a:xfrm>
          <a:prstGeom prst="rect">
            <a:avLst/>
          </a:prstGeom>
          <a:noFill/>
        </p:spPr>
        <p:txBody>
          <a:bodyPr wrap="square" lIns="117226" tIns="58613" rIns="117226" bIns="58613" rtlCol="0">
            <a:spAutoFit/>
          </a:bodyPr>
          <a:lstStyle/>
          <a:p>
            <a:pPr algn="ctr"/>
            <a:r>
              <a:rPr lang="en-US" sz="1100" i="1" u="sng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Click here to view listing</a:t>
            </a:r>
          </a:p>
          <a:p>
            <a:pPr algn="ctr"/>
            <a:r>
              <a:rPr lang="en-US" sz="11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24-hour Information Hotline</a:t>
            </a:r>
          </a:p>
          <a:p>
            <a:pPr algn="ctr"/>
            <a:r>
              <a:rPr lang="en-US" sz="11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888-210-3348 </a:t>
            </a:r>
            <a:r>
              <a:rPr lang="en-US" sz="11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x3729</a:t>
            </a:r>
            <a:endParaRPr lang="en-US" sz="11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4" name="TextBox 303"/>
          <p:cNvSpPr txBox="1"/>
          <p:nvPr/>
        </p:nvSpPr>
        <p:spPr>
          <a:xfrm>
            <a:off x="6117886" y="4191914"/>
            <a:ext cx="1314214" cy="795479"/>
          </a:xfrm>
          <a:prstGeom prst="rect">
            <a:avLst/>
          </a:prstGeom>
          <a:noFill/>
        </p:spPr>
        <p:txBody>
          <a:bodyPr wrap="square" lIns="117226" tIns="58613" rIns="117226" bIns="58613" rtlCol="0">
            <a:spAutoFit/>
          </a:bodyPr>
          <a:lstStyle/>
          <a:p>
            <a:pPr algn="ctr"/>
            <a:r>
              <a:rPr lang="en-US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Wescott</a:t>
            </a:r>
            <a:r>
              <a:rPr lang="en-US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Plantation</a:t>
            </a:r>
          </a:p>
          <a:p>
            <a:pPr algn="ctr"/>
            <a:r>
              <a:rPr lang="en-US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Summerville</a:t>
            </a:r>
          </a:p>
          <a:p>
            <a:pPr algn="ctr"/>
            <a:r>
              <a:rPr lang="en-US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$235,500</a:t>
            </a:r>
          </a:p>
          <a:p>
            <a:pPr algn="ctr"/>
            <a:r>
              <a:rPr lang="en-US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MLS# 16008855</a:t>
            </a:r>
            <a:endParaRPr lang="en-US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05" name="Picture 304"/>
          <p:cNvPicPr>
            <a:picLocks noChangeAspect="1" noChangeArrowheads="1"/>
          </p:cNvPicPr>
          <p:nvPr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166946" y="4256648"/>
            <a:ext cx="948555" cy="6323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07" name="Rectangle 306"/>
          <p:cNvSpPr/>
          <p:nvPr/>
        </p:nvSpPr>
        <p:spPr>
          <a:xfrm>
            <a:off x="5089446" y="5879365"/>
            <a:ext cx="2319567" cy="1745535"/>
          </a:xfrm>
          <a:prstGeom prst="rect">
            <a:avLst/>
          </a:prstGeom>
          <a:solidFill>
            <a:schemeClr val="bg2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7226" tIns="58613" rIns="117226" bIns="58613" rtlCol="0" anchor="ctr"/>
          <a:lstStyle/>
          <a:p>
            <a:pPr algn="ctr"/>
            <a:endParaRPr lang="en-US"/>
          </a:p>
        </p:txBody>
      </p:sp>
      <p:sp>
        <p:nvSpPr>
          <p:cNvPr id="308" name="TextBox 307"/>
          <p:cNvSpPr txBox="1"/>
          <p:nvPr/>
        </p:nvSpPr>
        <p:spPr>
          <a:xfrm>
            <a:off x="5089446" y="6946218"/>
            <a:ext cx="2319567" cy="626202"/>
          </a:xfrm>
          <a:prstGeom prst="rect">
            <a:avLst/>
          </a:prstGeom>
          <a:noFill/>
        </p:spPr>
        <p:txBody>
          <a:bodyPr wrap="square" lIns="117226" tIns="58613" rIns="117226" bIns="58613" rtlCol="0">
            <a:spAutoFit/>
          </a:bodyPr>
          <a:lstStyle/>
          <a:p>
            <a:pPr algn="ctr"/>
            <a:r>
              <a:rPr lang="en-US" sz="1100" i="1" u="sng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Click here to view listing</a:t>
            </a:r>
          </a:p>
          <a:p>
            <a:pPr algn="ctr"/>
            <a:r>
              <a:rPr lang="en-US" sz="11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24-hour Information Hotline</a:t>
            </a:r>
          </a:p>
          <a:p>
            <a:pPr algn="ctr"/>
            <a:r>
              <a:rPr lang="en-US" sz="11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888-210-3348 </a:t>
            </a:r>
            <a:r>
              <a:rPr lang="en-US" sz="11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x3379</a:t>
            </a:r>
            <a:endParaRPr lang="en-US" sz="11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9" name="TextBox 308"/>
          <p:cNvSpPr txBox="1"/>
          <p:nvPr/>
        </p:nvSpPr>
        <p:spPr>
          <a:xfrm>
            <a:off x="6117886" y="5969000"/>
            <a:ext cx="1314214" cy="964756"/>
          </a:xfrm>
          <a:prstGeom prst="rect">
            <a:avLst/>
          </a:prstGeom>
          <a:noFill/>
        </p:spPr>
        <p:txBody>
          <a:bodyPr wrap="square" lIns="117226" tIns="58613" rIns="117226" bIns="58613" rtlCol="0">
            <a:spAutoFit/>
          </a:bodyPr>
          <a:lstStyle/>
          <a:p>
            <a:pPr algn="ctr"/>
            <a:r>
              <a:rPr lang="en-US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Ridgeville</a:t>
            </a:r>
          </a:p>
          <a:p>
            <a:pPr algn="ctr"/>
            <a:r>
              <a:rPr lang="en-US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On the Edisto, deep water</a:t>
            </a:r>
          </a:p>
          <a:p>
            <a:pPr algn="ctr"/>
            <a:r>
              <a:rPr lang="en-US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$250,000</a:t>
            </a:r>
          </a:p>
          <a:p>
            <a:pPr algn="ctr"/>
            <a:r>
              <a:rPr lang="en-US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MLS# 16012451</a:t>
            </a:r>
            <a:endParaRPr lang="en-US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10" name="Picture 309"/>
          <p:cNvPicPr>
            <a:picLocks noChangeAspect="1" noChangeArrowheads="1"/>
          </p:cNvPicPr>
          <p:nvPr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355534" y="5969000"/>
            <a:ext cx="571379" cy="7618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12" name="Rectangle 311"/>
          <p:cNvSpPr/>
          <p:nvPr/>
        </p:nvSpPr>
        <p:spPr>
          <a:xfrm>
            <a:off x="5089446" y="7667825"/>
            <a:ext cx="2319567" cy="1745535"/>
          </a:xfrm>
          <a:prstGeom prst="rect">
            <a:avLst/>
          </a:prstGeom>
          <a:solidFill>
            <a:schemeClr val="bg2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7226" tIns="58613" rIns="117226" bIns="58613" rtlCol="0" anchor="ctr"/>
          <a:lstStyle/>
          <a:p>
            <a:pPr algn="ctr"/>
            <a:endParaRPr lang="en-US"/>
          </a:p>
        </p:txBody>
      </p:sp>
      <p:sp>
        <p:nvSpPr>
          <p:cNvPr id="313" name="TextBox 312"/>
          <p:cNvSpPr txBox="1"/>
          <p:nvPr/>
        </p:nvSpPr>
        <p:spPr>
          <a:xfrm>
            <a:off x="5089446" y="8734678"/>
            <a:ext cx="2319567" cy="626202"/>
          </a:xfrm>
          <a:prstGeom prst="rect">
            <a:avLst/>
          </a:prstGeom>
          <a:noFill/>
        </p:spPr>
        <p:txBody>
          <a:bodyPr wrap="square" lIns="117226" tIns="58613" rIns="117226" bIns="58613" rtlCol="0">
            <a:spAutoFit/>
          </a:bodyPr>
          <a:lstStyle/>
          <a:p>
            <a:pPr algn="ctr"/>
            <a:r>
              <a:rPr lang="en-US" sz="1100" i="1" u="sng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Click here to view listing</a:t>
            </a:r>
          </a:p>
          <a:p>
            <a:pPr algn="ctr"/>
            <a:r>
              <a:rPr lang="en-US" sz="11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24-hour Information Hotline</a:t>
            </a:r>
          </a:p>
          <a:p>
            <a:pPr algn="ctr"/>
            <a:r>
              <a:rPr lang="en-US" sz="11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888-210-3348 </a:t>
            </a:r>
            <a:r>
              <a:rPr lang="en-US" sz="11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x3649</a:t>
            </a:r>
            <a:endParaRPr lang="en-US" sz="11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14" name="TextBox 313"/>
          <p:cNvSpPr txBox="1"/>
          <p:nvPr/>
        </p:nvSpPr>
        <p:spPr>
          <a:xfrm>
            <a:off x="6117886" y="7768834"/>
            <a:ext cx="1314214" cy="964756"/>
          </a:xfrm>
          <a:prstGeom prst="rect">
            <a:avLst/>
          </a:prstGeom>
          <a:noFill/>
        </p:spPr>
        <p:txBody>
          <a:bodyPr wrap="square" lIns="117226" tIns="58613" rIns="117226" bIns="58613" rtlCol="0">
            <a:spAutoFit/>
          </a:bodyPr>
          <a:lstStyle/>
          <a:p>
            <a:pPr algn="ctr"/>
            <a:r>
              <a:rPr lang="en-US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Spring Grove Plantation</a:t>
            </a:r>
          </a:p>
          <a:p>
            <a:pPr algn="ctr"/>
            <a:r>
              <a:rPr lang="en-US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Moncks Corner</a:t>
            </a:r>
          </a:p>
          <a:p>
            <a:pPr algn="ctr"/>
            <a:r>
              <a:rPr lang="en-US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$214900</a:t>
            </a:r>
          </a:p>
          <a:p>
            <a:pPr algn="ctr"/>
            <a:r>
              <a:rPr lang="en-US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MLS# 16010426</a:t>
            </a:r>
            <a:endParaRPr lang="en-US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15" name="Picture 314"/>
          <p:cNvPicPr>
            <a:picLocks noChangeAspect="1" noChangeArrowheads="1"/>
          </p:cNvPicPr>
          <p:nvPr/>
        </p:nvPicPr>
        <p:blipFill>
          <a:blip r:embed="rId2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166946" y="7833568"/>
            <a:ext cx="948555" cy="6323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17" name="Rectangle 316"/>
          <p:cNvSpPr/>
          <p:nvPr/>
        </p:nvSpPr>
        <p:spPr>
          <a:xfrm>
            <a:off x="5089446" y="9456285"/>
            <a:ext cx="2319567" cy="1745535"/>
          </a:xfrm>
          <a:prstGeom prst="rect">
            <a:avLst/>
          </a:prstGeom>
          <a:solidFill>
            <a:schemeClr val="bg2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7226" tIns="58613" rIns="117226" bIns="58613" rtlCol="0" anchor="ctr"/>
          <a:lstStyle/>
          <a:p>
            <a:pPr algn="ctr"/>
            <a:endParaRPr lang="en-US"/>
          </a:p>
        </p:txBody>
      </p:sp>
      <p:sp>
        <p:nvSpPr>
          <p:cNvPr id="318" name="TextBox 317"/>
          <p:cNvSpPr txBox="1"/>
          <p:nvPr/>
        </p:nvSpPr>
        <p:spPr>
          <a:xfrm>
            <a:off x="5089446" y="10523138"/>
            <a:ext cx="2319567" cy="672369"/>
          </a:xfrm>
          <a:prstGeom prst="rect">
            <a:avLst/>
          </a:prstGeom>
          <a:noFill/>
        </p:spPr>
        <p:txBody>
          <a:bodyPr wrap="square" lIns="117226" tIns="58613" rIns="117226" bIns="58613" rtlCol="0">
            <a:spAutoFit/>
          </a:bodyPr>
          <a:lstStyle/>
          <a:p>
            <a:pPr algn="ctr"/>
            <a:r>
              <a:rPr lang="en-US" sz="1200" i="1" u="sng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Click here to view listing</a:t>
            </a:r>
          </a:p>
          <a:p>
            <a:pPr algn="ctr"/>
            <a:r>
              <a:rPr lang="en-US" sz="1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24-hour Information Hotline</a:t>
            </a:r>
          </a:p>
          <a:p>
            <a:pPr algn="ctr"/>
            <a:r>
              <a:rPr lang="en-US" sz="1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888-210-3348 </a:t>
            </a:r>
            <a:r>
              <a:rPr lang="en-US" sz="1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x2789</a:t>
            </a:r>
            <a:endParaRPr lang="en-US" sz="12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19" name="TextBox 318"/>
          <p:cNvSpPr txBox="1"/>
          <p:nvPr/>
        </p:nvSpPr>
        <p:spPr>
          <a:xfrm>
            <a:off x="6117886" y="9557294"/>
            <a:ext cx="1314214" cy="964756"/>
          </a:xfrm>
          <a:prstGeom prst="rect">
            <a:avLst/>
          </a:prstGeom>
          <a:noFill/>
        </p:spPr>
        <p:txBody>
          <a:bodyPr wrap="square" lIns="117226" tIns="58613" rIns="117226" bIns="58613" rtlCol="0">
            <a:spAutoFit/>
          </a:bodyPr>
          <a:lstStyle/>
          <a:p>
            <a:pPr algn="ctr"/>
            <a:r>
              <a:rPr lang="nb-NO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Glen at Summerset</a:t>
            </a:r>
          </a:p>
          <a:p>
            <a:pPr algn="ctr"/>
            <a:r>
              <a:rPr lang="nb-NO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Summerville</a:t>
            </a:r>
          </a:p>
          <a:p>
            <a:pPr algn="ctr"/>
            <a:r>
              <a:rPr lang="nb-NO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$200,000</a:t>
            </a:r>
          </a:p>
          <a:p>
            <a:pPr algn="ctr"/>
            <a:r>
              <a:rPr lang="nb-NO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MLS# 16010675</a:t>
            </a:r>
            <a:endParaRPr lang="en-US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20" name="Picture 319"/>
          <p:cNvPicPr>
            <a:picLocks noChangeAspect="1" noChangeArrowheads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166946" y="9622028"/>
            <a:ext cx="948555" cy="6323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22" name="Rectangle 321"/>
          <p:cNvSpPr/>
          <p:nvPr/>
        </p:nvSpPr>
        <p:spPr>
          <a:xfrm>
            <a:off x="7552594" y="513985"/>
            <a:ext cx="2319567" cy="1745535"/>
          </a:xfrm>
          <a:prstGeom prst="rect">
            <a:avLst/>
          </a:prstGeom>
          <a:solidFill>
            <a:schemeClr val="bg2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7226" tIns="58613" rIns="117226" bIns="58613" rtlCol="0" anchor="ctr"/>
          <a:lstStyle/>
          <a:p>
            <a:pPr algn="ctr"/>
            <a:endParaRPr lang="en-US"/>
          </a:p>
        </p:txBody>
      </p:sp>
      <p:sp>
        <p:nvSpPr>
          <p:cNvPr id="323" name="TextBox 322"/>
          <p:cNvSpPr txBox="1"/>
          <p:nvPr/>
        </p:nvSpPr>
        <p:spPr>
          <a:xfrm>
            <a:off x="7552594" y="1580838"/>
            <a:ext cx="2319567" cy="626202"/>
          </a:xfrm>
          <a:prstGeom prst="rect">
            <a:avLst/>
          </a:prstGeom>
          <a:noFill/>
        </p:spPr>
        <p:txBody>
          <a:bodyPr wrap="square" lIns="117226" tIns="58613" rIns="117226" bIns="58613" rtlCol="0">
            <a:spAutoFit/>
          </a:bodyPr>
          <a:lstStyle/>
          <a:p>
            <a:pPr algn="ctr"/>
            <a:r>
              <a:rPr lang="en-US" sz="1100" i="1" u="sng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Click here to view listing</a:t>
            </a:r>
          </a:p>
          <a:p>
            <a:pPr algn="ctr"/>
            <a:r>
              <a:rPr lang="en-US" sz="11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24-hour Information Hotline</a:t>
            </a:r>
          </a:p>
          <a:p>
            <a:pPr algn="ctr"/>
            <a:r>
              <a:rPr lang="en-US" sz="11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888-210-3348 </a:t>
            </a:r>
            <a:r>
              <a:rPr lang="en-US" sz="11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x2609</a:t>
            </a:r>
            <a:endParaRPr lang="en-US" sz="11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24" name="TextBox 323"/>
          <p:cNvSpPr txBox="1"/>
          <p:nvPr/>
        </p:nvSpPr>
        <p:spPr>
          <a:xfrm>
            <a:off x="8581034" y="609600"/>
            <a:ext cx="1314214" cy="795479"/>
          </a:xfrm>
          <a:prstGeom prst="rect">
            <a:avLst/>
          </a:prstGeom>
          <a:noFill/>
        </p:spPr>
        <p:txBody>
          <a:bodyPr wrap="square" lIns="117226" tIns="58613" rIns="117226" bIns="58613" rtlCol="0">
            <a:spAutoFit/>
          </a:bodyPr>
          <a:lstStyle/>
          <a:p>
            <a:pPr algn="ctr"/>
            <a:r>
              <a:rPr lang="en-US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Summerville </a:t>
            </a:r>
          </a:p>
          <a:p>
            <a:pPr algn="ctr"/>
            <a:r>
              <a:rPr lang="en-US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Almost </a:t>
            </a:r>
            <a:r>
              <a:rPr lang="en-US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½ acre</a:t>
            </a:r>
            <a:endParaRPr lang="en-US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$</a:t>
            </a:r>
            <a:r>
              <a:rPr lang="en-US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94,900</a:t>
            </a:r>
            <a:endParaRPr lang="en-US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MLS# 16011741</a:t>
            </a:r>
            <a:endParaRPr lang="en-US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25" name="Picture 324"/>
          <p:cNvPicPr>
            <a:picLocks noChangeAspect="1" noChangeArrowheads="1"/>
          </p:cNvPicPr>
          <p:nvPr/>
        </p:nvPicPr>
        <p:blipFill>
          <a:blip r:embed="rId2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630094" y="676248"/>
            <a:ext cx="948555" cy="6323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27" name="Rectangle 326"/>
          <p:cNvSpPr/>
          <p:nvPr/>
        </p:nvSpPr>
        <p:spPr>
          <a:xfrm>
            <a:off x="7552594" y="2302445"/>
            <a:ext cx="2319567" cy="1745535"/>
          </a:xfrm>
          <a:prstGeom prst="rect">
            <a:avLst/>
          </a:prstGeom>
          <a:solidFill>
            <a:schemeClr val="bg2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7226" tIns="58613" rIns="117226" bIns="58613" rtlCol="0" anchor="ctr"/>
          <a:lstStyle/>
          <a:p>
            <a:pPr algn="ctr"/>
            <a:endParaRPr lang="en-US"/>
          </a:p>
        </p:txBody>
      </p:sp>
      <p:sp>
        <p:nvSpPr>
          <p:cNvPr id="328" name="TextBox 327"/>
          <p:cNvSpPr txBox="1"/>
          <p:nvPr/>
        </p:nvSpPr>
        <p:spPr>
          <a:xfrm>
            <a:off x="7552594" y="3369298"/>
            <a:ext cx="2319567" cy="626202"/>
          </a:xfrm>
          <a:prstGeom prst="rect">
            <a:avLst/>
          </a:prstGeom>
          <a:noFill/>
        </p:spPr>
        <p:txBody>
          <a:bodyPr wrap="square" lIns="117226" tIns="58613" rIns="117226" bIns="58613" rtlCol="0">
            <a:spAutoFit/>
          </a:bodyPr>
          <a:lstStyle/>
          <a:p>
            <a:pPr algn="ctr"/>
            <a:r>
              <a:rPr lang="en-US" sz="1100" i="1" u="sng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Click here to view listing</a:t>
            </a:r>
          </a:p>
          <a:p>
            <a:pPr algn="ctr"/>
            <a:r>
              <a:rPr lang="en-US" sz="11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24-hour Information Hotline</a:t>
            </a:r>
          </a:p>
          <a:p>
            <a:pPr algn="ctr"/>
            <a:r>
              <a:rPr lang="en-US" sz="11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888-210-3348 </a:t>
            </a:r>
            <a:r>
              <a:rPr lang="en-US" sz="11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x3319</a:t>
            </a:r>
            <a:endParaRPr lang="en-US" sz="11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29" name="TextBox 328"/>
          <p:cNvSpPr txBox="1"/>
          <p:nvPr/>
        </p:nvSpPr>
        <p:spPr>
          <a:xfrm>
            <a:off x="8581034" y="2387600"/>
            <a:ext cx="1314214" cy="795479"/>
          </a:xfrm>
          <a:prstGeom prst="rect">
            <a:avLst/>
          </a:prstGeom>
          <a:noFill/>
        </p:spPr>
        <p:txBody>
          <a:bodyPr wrap="square" lIns="117226" tIns="58613" rIns="117226" bIns="58613" rtlCol="0">
            <a:spAutoFit/>
          </a:bodyPr>
          <a:lstStyle/>
          <a:p>
            <a:pPr algn="ctr"/>
            <a:r>
              <a:rPr lang="en-US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Whitehall</a:t>
            </a:r>
          </a:p>
          <a:p>
            <a:pPr algn="ctr"/>
            <a:r>
              <a:rPr lang="en-US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North Charleston</a:t>
            </a:r>
          </a:p>
          <a:p>
            <a:pPr algn="ctr"/>
            <a:r>
              <a:rPr lang="en-US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$</a:t>
            </a:r>
            <a:r>
              <a:rPr lang="en-US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219,900</a:t>
            </a:r>
            <a:endParaRPr lang="en-US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MLS# 16011111</a:t>
            </a:r>
            <a:endParaRPr lang="en-US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30" name="Picture 329"/>
          <p:cNvPicPr>
            <a:picLocks noChangeAspect="1" noChangeArrowheads="1"/>
          </p:cNvPicPr>
          <p:nvPr/>
        </p:nvPicPr>
        <p:blipFill>
          <a:blip r:embed="rId2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630094" y="2458991"/>
            <a:ext cx="948555" cy="6228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32" name="Rectangle 331"/>
          <p:cNvSpPr/>
          <p:nvPr/>
        </p:nvSpPr>
        <p:spPr>
          <a:xfrm>
            <a:off x="7552594" y="4090905"/>
            <a:ext cx="2319567" cy="1745535"/>
          </a:xfrm>
          <a:prstGeom prst="rect">
            <a:avLst/>
          </a:prstGeom>
          <a:solidFill>
            <a:schemeClr val="bg2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7226" tIns="58613" rIns="117226" bIns="58613" rtlCol="0" anchor="ctr"/>
          <a:lstStyle/>
          <a:p>
            <a:pPr algn="ctr"/>
            <a:endParaRPr lang="en-US"/>
          </a:p>
        </p:txBody>
      </p:sp>
      <p:sp>
        <p:nvSpPr>
          <p:cNvPr id="333" name="TextBox 332"/>
          <p:cNvSpPr txBox="1"/>
          <p:nvPr/>
        </p:nvSpPr>
        <p:spPr>
          <a:xfrm>
            <a:off x="7552594" y="5157758"/>
            <a:ext cx="2319567" cy="626202"/>
          </a:xfrm>
          <a:prstGeom prst="rect">
            <a:avLst/>
          </a:prstGeom>
          <a:noFill/>
        </p:spPr>
        <p:txBody>
          <a:bodyPr wrap="square" lIns="117226" tIns="58613" rIns="117226" bIns="58613" rtlCol="0">
            <a:spAutoFit/>
          </a:bodyPr>
          <a:lstStyle/>
          <a:p>
            <a:pPr algn="ctr"/>
            <a:r>
              <a:rPr lang="en-US" sz="1100" i="1" u="sng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Click here to view listing</a:t>
            </a:r>
          </a:p>
          <a:p>
            <a:pPr algn="ctr"/>
            <a:r>
              <a:rPr lang="en-US" sz="11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24-hour Information Hotline</a:t>
            </a:r>
          </a:p>
          <a:p>
            <a:pPr algn="ctr"/>
            <a:r>
              <a:rPr lang="en-US" sz="11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888-210-3348 </a:t>
            </a:r>
            <a:r>
              <a:rPr lang="en-US" sz="11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x3719</a:t>
            </a:r>
            <a:endParaRPr lang="en-US" sz="11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34" name="TextBox 333"/>
          <p:cNvSpPr txBox="1"/>
          <p:nvPr/>
        </p:nvSpPr>
        <p:spPr>
          <a:xfrm>
            <a:off x="8581034" y="4191914"/>
            <a:ext cx="1314214" cy="795479"/>
          </a:xfrm>
          <a:prstGeom prst="rect">
            <a:avLst/>
          </a:prstGeom>
          <a:noFill/>
        </p:spPr>
        <p:txBody>
          <a:bodyPr wrap="square" lIns="117226" tIns="58613" rIns="117226" bIns="58613" rtlCol="0">
            <a:spAutoFit/>
          </a:bodyPr>
          <a:lstStyle/>
          <a:p>
            <a:pPr algn="ctr"/>
            <a:r>
              <a:rPr lang="en-US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Lakeside</a:t>
            </a:r>
          </a:p>
          <a:p>
            <a:pPr algn="ctr"/>
            <a:r>
              <a:rPr lang="en-US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Charleston</a:t>
            </a:r>
          </a:p>
          <a:p>
            <a:pPr algn="ctr"/>
            <a:r>
              <a:rPr lang="en-US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$189,900</a:t>
            </a:r>
          </a:p>
          <a:p>
            <a:pPr algn="ctr"/>
            <a:r>
              <a:rPr lang="en-US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MLS# 16010015</a:t>
            </a:r>
            <a:endParaRPr lang="en-US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35" name="Picture 334"/>
          <p:cNvPicPr>
            <a:picLocks noChangeAspect="1" noChangeArrowheads="1"/>
          </p:cNvPicPr>
          <p:nvPr/>
        </p:nvPicPr>
        <p:blipFill>
          <a:blip r:embed="rId2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630094" y="4256648"/>
            <a:ext cx="948555" cy="6323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37" name="Rectangle 336"/>
          <p:cNvSpPr/>
          <p:nvPr/>
        </p:nvSpPr>
        <p:spPr>
          <a:xfrm>
            <a:off x="7552594" y="5879365"/>
            <a:ext cx="2319567" cy="1745535"/>
          </a:xfrm>
          <a:prstGeom prst="rect">
            <a:avLst/>
          </a:prstGeom>
          <a:solidFill>
            <a:schemeClr val="bg2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7226" tIns="58613" rIns="117226" bIns="58613" rtlCol="0" anchor="ctr"/>
          <a:lstStyle/>
          <a:p>
            <a:pPr algn="ctr"/>
            <a:endParaRPr lang="en-US"/>
          </a:p>
        </p:txBody>
      </p:sp>
      <p:sp>
        <p:nvSpPr>
          <p:cNvPr id="338" name="TextBox 337"/>
          <p:cNvSpPr txBox="1"/>
          <p:nvPr/>
        </p:nvSpPr>
        <p:spPr>
          <a:xfrm>
            <a:off x="7552594" y="6946218"/>
            <a:ext cx="2319567" cy="626202"/>
          </a:xfrm>
          <a:prstGeom prst="rect">
            <a:avLst/>
          </a:prstGeom>
          <a:noFill/>
        </p:spPr>
        <p:txBody>
          <a:bodyPr wrap="square" lIns="117226" tIns="58613" rIns="117226" bIns="58613" rtlCol="0">
            <a:spAutoFit/>
          </a:bodyPr>
          <a:lstStyle/>
          <a:p>
            <a:pPr algn="ctr"/>
            <a:r>
              <a:rPr lang="en-US" sz="1100" i="1" u="sng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Click here to view listing</a:t>
            </a:r>
          </a:p>
          <a:p>
            <a:pPr algn="ctr"/>
            <a:r>
              <a:rPr lang="en-US" sz="11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24-hour Information Hotline</a:t>
            </a:r>
          </a:p>
          <a:p>
            <a:pPr algn="ctr"/>
            <a:r>
              <a:rPr lang="en-US" sz="11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888-210-3348 </a:t>
            </a:r>
            <a:r>
              <a:rPr lang="en-US" sz="11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x3499</a:t>
            </a:r>
            <a:endParaRPr lang="en-US" sz="11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39" name="TextBox 338"/>
          <p:cNvSpPr txBox="1"/>
          <p:nvPr/>
        </p:nvSpPr>
        <p:spPr>
          <a:xfrm>
            <a:off x="8581034" y="5969000"/>
            <a:ext cx="1314214" cy="964756"/>
          </a:xfrm>
          <a:prstGeom prst="rect">
            <a:avLst/>
          </a:prstGeom>
          <a:noFill/>
        </p:spPr>
        <p:txBody>
          <a:bodyPr wrap="square" lIns="117226" tIns="58613" rIns="117226" bIns="58613" rtlCol="0">
            <a:spAutoFit/>
          </a:bodyPr>
          <a:lstStyle/>
          <a:p>
            <a:pPr algn="ctr"/>
            <a:r>
              <a:rPr lang="en-US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Crowfield</a:t>
            </a:r>
            <a:r>
              <a:rPr lang="en-US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Plantation</a:t>
            </a:r>
          </a:p>
          <a:p>
            <a:pPr algn="ctr"/>
            <a:r>
              <a:rPr lang="en-US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Goose Creek</a:t>
            </a:r>
          </a:p>
          <a:p>
            <a:pPr algn="ctr"/>
            <a:r>
              <a:rPr lang="en-US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$134,900</a:t>
            </a:r>
          </a:p>
          <a:p>
            <a:pPr algn="ctr"/>
            <a:r>
              <a:rPr lang="en-US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MLS# 16012196</a:t>
            </a:r>
            <a:endParaRPr lang="en-US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40" name="Picture 339"/>
          <p:cNvPicPr>
            <a:picLocks noChangeAspect="1" noChangeArrowheads="1"/>
          </p:cNvPicPr>
          <p:nvPr/>
        </p:nvPicPr>
        <p:blipFill>
          <a:blip r:embed="rId2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630094" y="6033734"/>
            <a:ext cx="948555" cy="6323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42" name="Rectangle 341"/>
          <p:cNvSpPr/>
          <p:nvPr/>
        </p:nvSpPr>
        <p:spPr>
          <a:xfrm>
            <a:off x="7552594" y="7667825"/>
            <a:ext cx="2319567" cy="1745535"/>
          </a:xfrm>
          <a:prstGeom prst="rect">
            <a:avLst/>
          </a:prstGeom>
          <a:solidFill>
            <a:schemeClr val="bg2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7226" tIns="58613" rIns="117226" bIns="58613" rtlCol="0" anchor="ctr"/>
          <a:lstStyle/>
          <a:p>
            <a:pPr algn="ctr"/>
            <a:endParaRPr lang="en-US"/>
          </a:p>
        </p:txBody>
      </p:sp>
      <p:sp>
        <p:nvSpPr>
          <p:cNvPr id="343" name="TextBox 342"/>
          <p:cNvSpPr txBox="1"/>
          <p:nvPr/>
        </p:nvSpPr>
        <p:spPr>
          <a:xfrm>
            <a:off x="7552594" y="8734678"/>
            <a:ext cx="2319567" cy="626202"/>
          </a:xfrm>
          <a:prstGeom prst="rect">
            <a:avLst/>
          </a:prstGeom>
          <a:noFill/>
        </p:spPr>
        <p:txBody>
          <a:bodyPr wrap="square" lIns="117226" tIns="58613" rIns="117226" bIns="58613" rtlCol="0">
            <a:spAutoFit/>
          </a:bodyPr>
          <a:lstStyle/>
          <a:p>
            <a:pPr algn="ctr"/>
            <a:r>
              <a:rPr lang="en-US" sz="1100" i="1" u="sng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Click here to view listing</a:t>
            </a:r>
          </a:p>
          <a:p>
            <a:pPr algn="ctr"/>
            <a:r>
              <a:rPr lang="en-US" sz="11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24-hour Information Hotline</a:t>
            </a:r>
          </a:p>
          <a:p>
            <a:pPr algn="ctr"/>
            <a:r>
              <a:rPr lang="en-US" sz="11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888-210-3348 </a:t>
            </a:r>
            <a:r>
              <a:rPr lang="en-US" sz="11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x2479</a:t>
            </a:r>
            <a:endParaRPr lang="en-US" sz="11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44" name="TextBox 343"/>
          <p:cNvSpPr txBox="1"/>
          <p:nvPr/>
        </p:nvSpPr>
        <p:spPr>
          <a:xfrm>
            <a:off x="8581034" y="7768834"/>
            <a:ext cx="1314214" cy="795479"/>
          </a:xfrm>
          <a:prstGeom prst="rect">
            <a:avLst/>
          </a:prstGeom>
          <a:noFill/>
        </p:spPr>
        <p:txBody>
          <a:bodyPr wrap="square" lIns="117226" tIns="58613" rIns="117226" bIns="58613" rtlCol="0">
            <a:spAutoFit/>
          </a:bodyPr>
          <a:lstStyle/>
          <a:p>
            <a:pPr algn="ctr"/>
            <a:r>
              <a:rPr lang="en-US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Ardmore</a:t>
            </a:r>
          </a:p>
          <a:p>
            <a:pPr algn="ctr"/>
            <a:r>
              <a:rPr lang="en-US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Charleston</a:t>
            </a:r>
          </a:p>
          <a:p>
            <a:pPr algn="ctr"/>
            <a:r>
              <a:rPr lang="en-US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$139,900</a:t>
            </a:r>
          </a:p>
          <a:p>
            <a:pPr algn="ctr"/>
            <a:r>
              <a:rPr lang="en-US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MLS# 16011320</a:t>
            </a:r>
            <a:endParaRPr lang="en-US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45" name="Picture 344"/>
          <p:cNvPicPr>
            <a:picLocks noChangeAspect="1" noChangeArrowheads="1"/>
          </p:cNvPicPr>
          <p:nvPr/>
        </p:nvPicPr>
        <p:blipFill>
          <a:blip r:embed="rId2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630094" y="7833568"/>
            <a:ext cx="948555" cy="6323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47" name="Rectangle 346"/>
          <p:cNvSpPr/>
          <p:nvPr/>
        </p:nvSpPr>
        <p:spPr>
          <a:xfrm>
            <a:off x="7552594" y="9456285"/>
            <a:ext cx="2319567" cy="1745535"/>
          </a:xfrm>
          <a:prstGeom prst="rect">
            <a:avLst/>
          </a:prstGeom>
          <a:solidFill>
            <a:schemeClr val="bg2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7226" tIns="58613" rIns="117226" bIns="58613" rtlCol="0" anchor="ctr"/>
          <a:lstStyle/>
          <a:p>
            <a:pPr algn="ctr"/>
            <a:endParaRPr lang="en-US"/>
          </a:p>
        </p:txBody>
      </p:sp>
      <p:sp>
        <p:nvSpPr>
          <p:cNvPr id="348" name="TextBox 347"/>
          <p:cNvSpPr txBox="1"/>
          <p:nvPr/>
        </p:nvSpPr>
        <p:spPr>
          <a:xfrm>
            <a:off x="7552594" y="10523138"/>
            <a:ext cx="2319567" cy="626202"/>
          </a:xfrm>
          <a:prstGeom prst="rect">
            <a:avLst/>
          </a:prstGeom>
          <a:noFill/>
        </p:spPr>
        <p:txBody>
          <a:bodyPr wrap="square" lIns="117226" tIns="58613" rIns="117226" bIns="58613" rtlCol="0">
            <a:spAutoFit/>
          </a:bodyPr>
          <a:lstStyle/>
          <a:p>
            <a:pPr algn="ctr"/>
            <a:r>
              <a:rPr lang="en-US" sz="1100" i="1" u="sng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Click here to view listing</a:t>
            </a:r>
          </a:p>
          <a:p>
            <a:pPr algn="ctr"/>
            <a:r>
              <a:rPr lang="en-US" sz="11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24-hour Information Hotline</a:t>
            </a:r>
          </a:p>
          <a:p>
            <a:pPr algn="ctr"/>
            <a:r>
              <a:rPr lang="en-US" sz="11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888-210-3348 </a:t>
            </a:r>
            <a:r>
              <a:rPr lang="en-US" sz="11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x2999</a:t>
            </a:r>
            <a:endParaRPr lang="en-US" sz="11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49" name="TextBox 348"/>
          <p:cNvSpPr txBox="1"/>
          <p:nvPr/>
        </p:nvSpPr>
        <p:spPr>
          <a:xfrm>
            <a:off x="8581034" y="9557294"/>
            <a:ext cx="1314214" cy="795479"/>
          </a:xfrm>
          <a:prstGeom prst="rect">
            <a:avLst/>
          </a:prstGeom>
          <a:noFill/>
        </p:spPr>
        <p:txBody>
          <a:bodyPr wrap="square" lIns="117226" tIns="58613" rIns="117226" bIns="58613" rtlCol="0">
            <a:spAutoFit/>
          </a:bodyPr>
          <a:lstStyle/>
          <a:p>
            <a:pPr algn="ctr"/>
            <a:r>
              <a:rPr lang="en-US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Yonges</a:t>
            </a:r>
            <a:r>
              <a:rPr lang="en-US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Island</a:t>
            </a:r>
          </a:p>
          <a:p>
            <a:pPr algn="ctr"/>
            <a:r>
              <a:rPr lang="en-US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Hollywood</a:t>
            </a:r>
          </a:p>
          <a:p>
            <a:pPr algn="ctr"/>
            <a:r>
              <a:rPr lang="en-US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$175,000</a:t>
            </a:r>
          </a:p>
          <a:p>
            <a:pPr algn="ctr"/>
            <a:r>
              <a:rPr lang="en-US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MLS# 16012524</a:t>
            </a:r>
            <a:endParaRPr lang="en-US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50" name="Picture 349"/>
          <p:cNvPicPr>
            <a:picLocks noChangeAspect="1" noChangeArrowheads="1"/>
          </p:cNvPicPr>
          <p:nvPr/>
        </p:nvPicPr>
        <p:blipFill>
          <a:blip r:embed="rId2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630094" y="9622028"/>
            <a:ext cx="948555" cy="6323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47" name="Group 146"/>
          <p:cNvGrpSpPr/>
          <p:nvPr/>
        </p:nvGrpSpPr>
        <p:grpSpPr>
          <a:xfrm>
            <a:off x="6017870" y="2844253"/>
            <a:ext cx="1551977" cy="1194173"/>
            <a:chOff x="2342160" y="4397790"/>
            <a:chExt cx="1551977" cy="1194173"/>
          </a:xfrm>
        </p:grpSpPr>
        <p:sp>
          <p:nvSpPr>
            <p:cNvPr id="148" name="Diagonal Stripe 147"/>
            <p:cNvSpPr/>
            <p:nvPr/>
          </p:nvSpPr>
          <p:spPr>
            <a:xfrm rot="10800000">
              <a:off x="2342160" y="4397790"/>
              <a:ext cx="1371600" cy="1194173"/>
            </a:xfrm>
            <a:prstGeom prst="diagStripe">
              <a:avLst/>
            </a:prstGeom>
            <a:solidFill>
              <a:srgbClr val="C00000">
                <a:alpha val="75000"/>
              </a:srgbClr>
            </a:solidFill>
            <a:ln w="3175">
              <a:solidFill>
                <a:srgbClr val="C00000"/>
              </a:solidFill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49" name="Rectangle 148"/>
            <p:cNvSpPr/>
            <p:nvPr/>
          </p:nvSpPr>
          <p:spPr>
            <a:xfrm rot="19128406">
              <a:off x="2516571" y="4906583"/>
              <a:ext cx="1377566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120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Under </a:t>
              </a:r>
              <a: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contract</a:t>
              </a:r>
              <a:b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</a:br>
              <a: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in </a:t>
              </a:r>
              <a: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24 Hours!</a:t>
              </a:r>
              <a:endParaRPr lang="en-US" sz="12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pSp>
        <p:nvGrpSpPr>
          <p:cNvPr id="351" name="Group 350"/>
          <p:cNvGrpSpPr/>
          <p:nvPr/>
        </p:nvGrpSpPr>
        <p:grpSpPr>
          <a:xfrm>
            <a:off x="8483491" y="2844253"/>
            <a:ext cx="1551977" cy="1194173"/>
            <a:chOff x="2342160" y="4397790"/>
            <a:chExt cx="1551977" cy="1194173"/>
          </a:xfrm>
        </p:grpSpPr>
        <p:sp>
          <p:nvSpPr>
            <p:cNvPr id="352" name="Diagonal Stripe 351"/>
            <p:cNvSpPr/>
            <p:nvPr/>
          </p:nvSpPr>
          <p:spPr>
            <a:xfrm rot="10800000">
              <a:off x="2342160" y="4397790"/>
              <a:ext cx="1371600" cy="1194173"/>
            </a:xfrm>
            <a:prstGeom prst="diagStripe">
              <a:avLst/>
            </a:prstGeom>
            <a:solidFill>
              <a:srgbClr val="C00000">
                <a:alpha val="75000"/>
              </a:srgbClr>
            </a:solidFill>
            <a:ln w="3175">
              <a:solidFill>
                <a:srgbClr val="C00000"/>
              </a:solidFill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353" name="Rectangle 352"/>
            <p:cNvSpPr/>
            <p:nvPr/>
          </p:nvSpPr>
          <p:spPr>
            <a:xfrm rot="19128406">
              <a:off x="2516571" y="4906583"/>
              <a:ext cx="1377566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120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Under </a:t>
              </a:r>
              <a: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contract</a:t>
              </a:r>
              <a:b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</a:br>
              <a: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in </a:t>
              </a:r>
              <a: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6 Days!</a:t>
              </a:r>
              <a:endParaRPr lang="en-US" sz="12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pSp>
        <p:nvGrpSpPr>
          <p:cNvPr id="354" name="Group 353"/>
          <p:cNvGrpSpPr/>
          <p:nvPr/>
        </p:nvGrpSpPr>
        <p:grpSpPr>
          <a:xfrm>
            <a:off x="1080031" y="4620763"/>
            <a:ext cx="1551977" cy="1194173"/>
            <a:chOff x="2342160" y="4397790"/>
            <a:chExt cx="1551977" cy="1194173"/>
          </a:xfrm>
        </p:grpSpPr>
        <p:sp>
          <p:nvSpPr>
            <p:cNvPr id="355" name="Diagonal Stripe 354"/>
            <p:cNvSpPr/>
            <p:nvPr/>
          </p:nvSpPr>
          <p:spPr>
            <a:xfrm rot="10800000">
              <a:off x="2342160" y="4397790"/>
              <a:ext cx="1371600" cy="1194173"/>
            </a:xfrm>
            <a:prstGeom prst="diagStripe">
              <a:avLst/>
            </a:prstGeom>
            <a:solidFill>
              <a:srgbClr val="C00000">
                <a:alpha val="75000"/>
              </a:srgbClr>
            </a:solidFill>
            <a:ln w="3175">
              <a:solidFill>
                <a:srgbClr val="C00000"/>
              </a:solidFill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356" name="Rectangle 355"/>
            <p:cNvSpPr/>
            <p:nvPr/>
          </p:nvSpPr>
          <p:spPr>
            <a:xfrm rot="19128406">
              <a:off x="2516571" y="4906583"/>
              <a:ext cx="1377566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120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Under </a:t>
              </a:r>
              <a: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contract</a:t>
              </a:r>
              <a:b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</a:br>
              <a: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in </a:t>
              </a:r>
              <a: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4 Days!</a:t>
              </a:r>
              <a:endParaRPr lang="en-US" sz="12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pSp>
        <p:nvGrpSpPr>
          <p:cNvPr id="357" name="Group 356"/>
          <p:cNvGrpSpPr/>
          <p:nvPr/>
        </p:nvGrpSpPr>
        <p:grpSpPr>
          <a:xfrm>
            <a:off x="3543178" y="4620762"/>
            <a:ext cx="1551977" cy="1194173"/>
            <a:chOff x="2342160" y="4397790"/>
            <a:chExt cx="1551977" cy="1194173"/>
          </a:xfrm>
        </p:grpSpPr>
        <p:sp>
          <p:nvSpPr>
            <p:cNvPr id="358" name="Diagonal Stripe 357"/>
            <p:cNvSpPr/>
            <p:nvPr/>
          </p:nvSpPr>
          <p:spPr>
            <a:xfrm rot="10800000">
              <a:off x="2342160" y="4397790"/>
              <a:ext cx="1371600" cy="1194173"/>
            </a:xfrm>
            <a:prstGeom prst="diagStripe">
              <a:avLst/>
            </a:prstGeom>
            <a:solidFill>
              <a:srgbClr val="C00000">
                <a:alpha val="75000"/>
              </a:srgbClr>
            </a:solidFill>
            <a:ln w="3175">
              <a:solidFill>
                <a:srgbClr val="C00000"/>
              </a:solidFill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359" name="Rectangle 358"/>
            <p:cNvSpPr/>
            <p:nvPr/>
          </p:nvSpPr>
          <p:spPr>
            <a:xfrm rot="19128406">
              <a:off x="2516571" y="4906583"/>
              <a:ext cx="1377566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120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Under </a:t>
              </a:r>
              <a: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contract</a:t>
              </a:r>
              <a:b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</a:br>
              <a: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in </a:t>
              </a:r>
              <a: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3 Days!</a:t>
              </a:r>
              <a:endParaRPr lang="en-US" sz="12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pSp>
        <p:nvGrpSpPr>
          <p:cNvPr id="360" name="Group 359"/>
          <p:cNvGrpSpPr/>
          <p:nvPr/>
        </p:nvGrpSpPr>
        <p:grpSpPr>
          <a:xfrm>
            <a:off x="8468935" y="4620762"/>
            <a:ext cx="1551977" cy="1194173"/>
            <a:chOff x="2342160" y="4397790"/>
            <a:chExt cx="1551977" cy="1194173"/>
          </a:xfrm>
        </p:grpSpPr>
        <p:sp>
          <p:nvSpPr>
            <p:cNvPr id="361" name="Diagonal Stripe 360"/>
            <p:cNvSpPr/>
            <p:nvPr/>
          </p:nvSpPr>
          <p:spPr>
            <a:xfrm rot="10800000">
              <a:off x="2342160" y="4397790"/>
              <a:ext cx="1371600" cy="1194173"/>
            </a:xfrm>
            <a:prstGeom prst="diagStripe">
              <a:avLst/>
            </a:prstGeom>
            <a:solidFill>
              <a:srgbClr val="C00000">
                <a:alpha val="75000"/>
              </a:srgbClr>
            </a:solidFill>
            <a:ln w="3175">
              <a:solidFill>
                <a:srgbClr val="C00000"/>
              </a:solidFill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362" name="Rectangle 361"/>
            <p:cNvSpPr/>
            <p:nvPr/>
          </p:nvSpPr>
          <p:spPr>
            <a:xfrm rot="19128406">
              <a:off x="2516571" y="4906583"/>
              <a:ext cx="1377566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120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Under </a:t>
              </a:r>
              <a: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contract</a:t>
              </a:r>
              <a:b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</a:br>
              <a: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in </a:t>
              </a:r>
              <a: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6 Days!</a:t>
              </a:r>
              <a:endParaRPr lang="en-US" sz="12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pSp>
        <p:nvGrpSpPr>
          <p:cNvPr id="363" name="Group 362"/>
          <p:cNvGrpSpPr/>
          <p:nvPr/>
        </p:nvGrpSpPr>
        <p:grpSpPr>
          <a:xfrm>
            <a:off x="1091575" y="6423147"/>
            <a:ext cx="1551977" cy="1194173"/>
            <a:chOff x="2342160" y="4397790"/>
            <a:chExt cx="1551977" cy="1194173"/>
          </a:xfrm>
        </p:grpSpPr>
        <p:sp>
          <p:nvSpPr>
            <p:cNvPr id="364" name="Diagonal Stripe 363"/>
            <p:cNvSpPr/>
            <p:nvPr/>
          </p:nvSpPr>
          <p:spPr>
            <a:xfrm rot="10800000">
              <a:off x="2342160" y="4397790"/>
              <a:ext cx="1371600" cy="1194173"/>
            </a:xfrm>
            <a:prstGeom prst="diagStripe">
              <a:avLst/>
            </a:prstGeom>
            <a:solidFill>
              <a:srgbClr val="C00000">
                <a:alpha val="75000"/>
              </a:srgbClr>
            </a:solidFill>
            <a:ln w="3175">
              <a:solidFill>
                <a:srgbClr val="C00000"/>
              </a:solidFill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365" name="Rectangle 364"/>
            <p:cNvSpPr/>
            <p:nvPr/>
          </p:nvSpPr>
          <p:spPr>
            <a:xfrm rot="19128406">
              <a:off x="2516571" y="4906583"/>
              <a:ext cx="1377566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120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Under </a:t>
              </a:r>
              <a: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contract</a:t>
              </a:r>
              <a:b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</a:br>
              <a: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in </a:t>
              </a:r>
              <a: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8 Days!</a:t>
              </a:r>
              <a:endParaRPr lang="en-US" sz="12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pSp>
        <p:nvGrpSpPr>
          <p:cNvPr id="366" name="Group 365"/>
          <p:cNvGrpSpPr/>
          <p:nvPr/>
        </p:nvGrpSpPr>
        <p:grpSpPr>
          <a:xfrm>
            <a:off x="1078271" y="8187436"/>
            <a:ext cx="1551977" cy="1194173"/>
            <a:chOff x="2342160" y="4397790"/>
            <a:chExt cx="1551977" cy="1194173"/>
          </a:xfrm>
        </p:grpSpPr>
        <p:sp>
          <p:nvSpPr>
            <p:cNvPr id="367" name="Diagonal Stripe 366"/>
            <p:cNvSpPr/>
            <p:nvPr/>
          </p:nvSpPr>
          <p:spPr>
            <a:xfrm rot="10800000">
              <a:off x="2342160" y="4397790"/>
              <a:ext cx="1371600" cy="1194173"/>
            </a:xfrm>
            <a:prstGeom prst="diagStripe">
              <a:avLst/>
            </a:prstGeom>
            <a:solidFill>
              <a:srgbClr val="C00000">
                <a:alpha val="75000"/>
              </a:srgbClr>
            </a:solidFill>
            <a:ln w="3175">
              <a:solidFill>
                <a:srgbClr val="C00000"/>
              </a:solidFill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368" name="Rectangle 367"/>
            <p:cNvSpPr/>
            <p:nvPr/>
          </p:nvSpPr>
          <p:spPr>
            <a:xfrm rot="19128406">
              <a:off x="2516571" y="4998916"/>
              <a:ext cx="1377566" cy="27699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Multiple Offers</a:t>
              </a:r>
              <a:endParaRPr lang="en-US" sz="12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pSp>
        <p:nvGrpSpPr>
          <p:cNvPr id="369" name="Group 368"/>
          <p:cNvGrpSpPr/>
          <p:nvPr/>
        </p:nvGrpSpPr>
        <p:grpSpPr>
          <a:xfrm>
            <a:off x="6017870" y="8187436"/>
            <a:ext cx="1551977" cy="1194173"/>
            <a:chOff x="2342160" y="4397790"/>
            <a:chExt cx="1551977" cy="1194173"/>
          </a:xfrm>
        </p:grpSpPr>
        <p:sp>
          <p:nvSpPr>
            <p:cNvPr id="370" name="Diagonal Stripe 369"/>
            <p:cNvSpPr/>
            <p:nvPr/>
          </p:nvSpPr>
          <p:spPr>
            <a:xfrm rot="10800000">
              <a:off x="2342160" y="4397790"/>
              <a:ext cx="1371600" cy="1194173"/>
            </a:xfrm>
            <a:prstGeom prst="diagStripe">
              <a:avLst/>
            </a:prstGeom>
            <a:solidFill>
              <a:srgbClr val="C00000">
                <a:alpha val="75000"/>
              </a:srgbClr>
            </a:solidFill>
            <a:ln w="3175">
              <a:solidFill>
                <a:srgbClr val="C00000"/>
              </a:solidFill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371" name="Rectangle 370"/>
            <p:cNvSpPr/>
            <p:nvPr/>
          </p:nvSpPr>
          <p:spPr>
            <a:xfrm rot="19128406">
              <a:off x="2516571" y="4906583"/>
              <a:ext cx="1377566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120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Under </a:t>
              </a:r>
              <a: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contract</a:t>
              </a:r>
              <a:b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</a:br>
              <a: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in </a:t>
              </a:r>
              <a: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12 Days!</a:t>
              </a:r>
              <a:endParaRPr lang="en-US" sz="12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pSp>
        <p:nvGrpSpPr>
          <p:cNvPr id="372" name="Group 371"/>
          <p:cNvGrpSpPr/>
          <p:nvPr/>
        </p:nvGrpSpPr>
        <p:grpSpPr>
          <a:xfrm>
            <a:off x="8468935" y="8187436"/>
            <a:ext cx="1551977" cy="1194173"/>
            <a:chOff x="2342160" y="4397790"/>
            <a:chExt cx="1551977" cy="1194173"/>
          </a:xfrm>
        </p:grpSpPr>
        <p:sp>
          <p:nvSpPr>
            <p:cNvPr id="373" name="Diagonal Stripe 372"/>
            <p:cNvSpPr/>
            <p:nvPr/>
          </p:nvSpPr>
          <p:spPr>
            <a:xfrm rot="10800000">
              <a:off x="2342160" y="4397790"/>
              <a:ext cx="1371600" cy="1194173"/>
            </a:xfrm>
            <a:prstGeom prst="diagStripe">
              <a:avLst/>
            </a:prstGeom>
            <a:solidFill>
              <a:srgbClr val="C00000">
                <a:alpha val="75000"/>
              </a:srgbClr>
            </a:solidFill>
            <a:ln w="3175">
              <a:solidFill>
                <a:srgbClr val="C00000"/>
              </a:solidFill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374" name="Rectangle 373"/>
            <p:cNvSpPr/>
            <p:nvPr/>
          </p:nvSpPr>
          <p:spPr>
            <a:xfrm rot="19128406">
              <a:off x="2516571" y="4998916"/>
              <a:ext cx="1377566" cy="27699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Multiple Offers</a:t>
              </a:r>
              <a:endParaRPr lang="en-US" sz="12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pSp>
        <p:nvGrpSpPr>
          <p:cNvPr id="375" name="Group 374"/>
          <p:cNvGrpSpPr/>
          <p:nvPr/>
        </p:nvGrpSpPr>
        <p:grpSpPr>
          <a:xfrm>
            <a:off x="6017870" y="9991772"/>
            <a:ext cx="1551977" cy="1194173"/>
            <a:chOff x="2342160" y="4397790"/>
            <a:chExt cx="1551977" cy="1194173"/>
          </a:xfrm>
        </p:grpSpPr>
        <p:sp>
          <p:nvSpPr>
            <p:cNvPr id="376" name="Diagonal Stripe 375"/>
            <p:cNvSpPr/>
            <p:nvPr/>
          </p:nvSpPr>
          <p:spPr>
            <a:xfrm rot="10800000">
              <a:off x="2342160" y="4397790"/>
              <a:ext cx="1371600" cy="1194173"/>
            </a:xfrm>
            <a:prstGeom prst="diagStripe">
              <a:avLst/>
            </a:prstGeom>
            <a:solidFill>
              <a:srgbClr val="C00000">
                <a:alpha val="75000"/>
              </a:srgbClr>
            </a:solidFill>
            <a:ln w="3175">
              <a:solidFill>
                <a:srgbClr val="C00000"/>
              </a:solidFill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377" name="Rectangle 376"/>
            <p:cNvSpPr/>
            <p:nvPr/>
          </p:nvSpPr>
          <p:spPr>
            <a:xfrm rot="19128406">
              <a:off x="2516571" y="4906583"/>
              <a:ext cx="1377566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120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Under </a:t>
              </a:r>
              <a: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contract</a:t>
              </a:r>
              <a:b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</a:br>
              <a: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in </a:t>
              </a:r>
              <a: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4 Days!</a:t>
              </a:r>
              <a:endParaRPr lang="en-US" sz="12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07457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747</TotalTime>
  <Words>513</Words>
  <Application>Microsoft Office PowerPoint</Application>
  <PresentationFormat>Custom</PresentationFormat>
  <Paragraphs>192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Comic Sans MS</vt:lpstr>
      <vt:lpstr>Times New Roman</vt:lpstr>
      <vt:lpstr>Office Theme</vt:lpstr>
      <vt:lpstr>ChuckTown Homes New Listings!!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ChuckTown Homes New Listings!!</dc:title>
  <dc:creator>CVH360</dc:creator>
  <cp:lastModifiedBy>A. Thomas Price</cp:lastModifiedBy>
  <cp:revision>72</cp:revision>
  <dcterms:created xsi:type="dcterms:W3CDTF">2006-08-16T00:00:00Z</dcterms:created>
  <dcterms:modified xsi:type="dcterms:W3CDTF">2016-05-11T16:38:39Z</dcterms:modified>
</cp:coreProperties>
</file>