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0058400" cy="12801600"/>
  <p:notesSz cx="6858000" cy="9144000"/>
  <p:defaultTextStyle>
    <a:defPPr>
      <a:defRPr lang="en-US"/>
    </a:defPPr>
    <a:lvl1pPr marL="0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1pPr>
    <a:lvl2pPr marL="653066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2pPr>
    <a:lvl3pPr marL="1306132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3pPr>
    <a:lvl4pPr marL="1959200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4pPr>
    <a:lvl5pPr marL="2612266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5pPr>
    <a:lvl6pPr marL="3265332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6pPr>
    <a:lvl7pPr marL="3918398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7pPr>
    <a:lvl8pPr marL="4571466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8pPr>
    <a:lvl9pPr marL="5224532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32">
          <p15:clr>
            <a:srgbClr val="A4A3A4"/>
          </p15:clr>
        </p15:guide>
        <p15:guide id="2" pos="316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00" d="100"/>
          <a:sy n="100" d="100"/>
        </p:scale>
        <p:origin x="72" y="-3498"/>
      </p:cViewPr>
      <p:guideLst>
        <p:guide orient="horz" pos="4032"/>
        <p:guide pos="316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4380" y="3976797"/>
            <a:ext cx="8549640" cy="274404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8760" y="7254240"/>
            <a:ext cx="7040880" cy="32715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530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306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59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6122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653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9183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5714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2245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92340" y="512660"/>
            <a:ext cx="2263140" cy="1092284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512660"/>
            <a:ext cx="6621780" cy="1092284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4544" y="8226214"/>
            <a:ext cx="8549640" cy="2542540"/>
          </a:xfrm>
        </p:spPr>
        <p:txBody>
          <a:bodyPr anchor="t"/>
          <a:lstStyle>
            <a:lvl1pPr algn="l">
              <a:defRPr sz="58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4544" y="5425865"/>
            <a:ext cx="8549640" cy="2800349"/>
          </a:xfrm>
        </p:spPr>
        <p:txBody>
          <a:bodyPr anchor="b"/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653066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2pPr>
            <a:lvl3pPr marL="1306132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3pPr>
            <a:lvl4pPr marL="195920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4pPr>
            <a:lvl5pPr marL="2612266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5pPr>
            <a:lvl6pPr marL="3265332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6pPr>
            <a:lvl7pPr marL="3918398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7pPr>
            <a:lvl8pPr marL="4571466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8pPr>
            <a:lvl9pPr marL="5224532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2920" y="2987043"/>
            <a:ext cx="4442460" cy="8448464"/>
          </a:xfrm>
        </p:spPr>
        <p:txBody>
          <a:bodyPr/>
          <a:lstStyle>
            <a:lvl1pPr>
              <a:defRPr sz="4000"/>
            </a:lvl1pPr>
            <a:lvl2pPr>
              <a:defRPr sz="3500"/>
            </a:lvl2pPr>
            <a:lvl3pPr>
              <a:defRPr sz="28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020" y="2987043"/>
            <a:ext cx="4442460" cy="8448464"/>
          </a:xfrm>
        </p:spPr>
        <p:txBody>
          <a:bodyPr/>
          <a:lstStyle>
            <a:lvl1pPr>
              <a:defRPr sz="4000"/>
            </a:lvl1pPr>
            <a:lvl2pPr>
              <a:defRPr sz="3500"/>
            </a:lvl2pPr>
            <a:lvl3pPr>
              <a:defRPr sz="28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2920" y="2865544"/>
            <a:ext cx="4444207" cy="1194223"/>
          </a:xfrm>
        </p:spPr>
        <p:txBody>
          <a:bodyPr anchor="b"/>
          <a:lstStyle>
            <a:lvl1pPr marL="0" indent="0">
              <a:buNone/>
              <a:defRPr sz="3500" b="1"/>
            </a:lvl1pPr>
            <a:lvl2pPr marL="653066" indent="0">
              <a:buNone/>
              <a:defRPr sz="2800" b="1"/>
            </a:lvl2pPr>
            <a:lvl3pPr marL="1306132" indent="0">
              <a:buNone/>
              <a:defRPr sz="2600" b="1"/>
            </a:lvl3pPr>
            <a:lvl4pPr marL="1959200" indent="0">
              <a:buNone/>
              <a:defRPr sz="2300" b="1"/>
            </a:lvl4pPr>
            <a:lvl5pPr marL="2612266" indent="0">
              <a:buNone/>
              <a:defRPr sz="2300" b="1"/>
            </a:lvl5pPr>
            <a:lvl6pPr marL="3265332" indent="0">
              <a:buNone/>
              <a:defRPr sz="2300" b="1"/>
            </a:lvl6pPr>
            <a:lvl7pPr marL="3918398" indent="0">
              <a:buNone/>
              <a:defRPr sz="2300" b="1"/>
            </a:lvl7pPr>
            <a:lvl8pPr marL="4571466" indent="0">
              <a:buNone/>
              <a:defRPr sz="2300" b="1"/>
            </a:lvl8pPr>
            <a:lvl9pPr marL="5224532" indent="0">
              <a:buNone/>
              <a:defRPr sz="23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920" y="4059767"/>
            <a:ext cx="4444207" cy="7375737"/>
          </a:xfrm>
        </p:spPr>
        <p:txBody>
          <a:bodyPr/>
          <a:lstStyle>
            <a:lvl1pPr>
              <a:defRPr sz="3500"/>
            </a:lvl1pPr>
            <a:lvl2pPr>
              <a:defRPr sz="28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09528" y="2865544"/>
            <a:ext cx="4445952" cy="1194223"/>
          </a:xfrm>
        </p:spPr>
        <p:txBody>
          <a:bodyPr anchor="b"/>
          <a:lstStyle>
            <a:lvl1pPr marL="0" indent="0">
              <a:buNone/>
              <a:defRPr sz="3500" b="1"/>
            </a:lvl1pPr>
            <a:lvl2pPr marL="653066" indent="0">
              <a:buNone/>
              <a:defRPr sz="2800" b="1"/>
            </a:lvl2pPr>
            <a:lvl3pPr marL="1306132" indent="0">
              <a:buNone/>
              <a:defRPr sz="2600" b="1"/>
            </a:lvl3pPr>
            <a:lvl4pPr marL="1959200" indent="0">
              <a:buNone/>
              <a:defRPr sz="2300" b="1"/>
            </a:lvl4pPr>
            <a:lvl5pPr marL="2612266" indent="0">
              <a:buNone/>
              <a:defRPr sz="2300" b="1"/>
            </a:lvl5pPr>
            <a:lvl6pPr marL="3265332" indent="0">
              <a:buNone/>
              <a:defRPr sz="2300" b="1"/>
            </a:lvl6pPr>
            <a:lvl7pPr marL="3918398" indent="0">
              <a:buNone/>
              <a:defRPr sz="2300" b="1"/>
            </a:lvl7pPr>
            <a:lvl8pPr marL="4571466" indent="0">
              <a:buNone/>
              <a:defRPr sz="2300" b="1"/>
            </a:lvl8pPr>
            <a:lvl9pPr marL="5224532" indent="0">
              <a:buNone/>
              <a:defRPr sz="23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09528" y="4059767"/>
            <a:ext cx="4445952" cy="7375737"/>
          </a:xfrm>
        </p:spPr>
        <p:txBody>
          <a:bodyPr/>
          <a:lstStyle>
            <a:lvl1pPr>
              <a:defRPr sz="3500"/>
            </a:lvl1pPr>
            <a:lvl2pPr>
              <a:defRPr sz="28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8/25/2015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8/25/2015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8/25/2015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1" y="509694"/>
            <a:ext cx="3309144" cy="2169160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32555" y="509694"/>
            <a:ext cx="5622926" cy="10925811"/>
          </a:xfrm>
        </p:spPr>
        <p:txBody>
          <a:bodyPr/>
          <a:lstStyle>
            <a:lvl1pPr>
              <a:defRPr sz="4600"/>
            </a:lvl1pPr>
            <a:lvl2pPr>
              <a:defRPr sz="4000"/>
            </a:lvl2pPr>
            <a:lvl3pPr>
              <a:defRPr sz="35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2921" y="2678854"/>
            <a:ext cx="3309144" cy="8756651"/>
          </a:xfrm>
        </p:spPr>
        <p:txBody>
          <a:bodyPr/>
          <a:lstStyle>
            <a:lvl1pPr marL="0" indent="0">
              <a:buNone/>
              <a:defRPr sz="2100"/>
            </a:lvl1pPr>
            <a:lvl2pPr marL="653066" indent="0">
              <a:buNone/>
              <a:defRPr sz="1700"/>
            </a:lvl2pPr>
            <a:lvl3pPr marL="1306132" indent="0">
              <a:buNone/>
              <a:defRPr sz="1400"/>
            </a:lvl3pPr>
            <a:lvl4pPr marL="1959200" indent="0">
              <a:buNone/>
              <a:defRPr sz="1300"/>
            </a:lvl4pPr>
            <a:lvl5pPr marL="2612266" indent="0">
              <a:buNone/>
              <a:defRPr sz="1300"/>
            </a:lvl5pPr>
            <a:lvl6pPr marL="3265332" indent="0">
              <a:buNone/>
              <a:defRPr sz="1300"/>
            </a:lvl6pPr>
            <a:lvl7pPr marL="3918398" indent="0">
              <a:buNone/>
              <a:defRPr sz="1300"/>
            </a:lvl7pPr>
            <a:lvl8pPr marL="4571466" indent="0">
              <a:buNone/>
              <a:defRPr sz="1300"/>
            </a:lvl8pPr>
            <a:lvl9pPr marL="5224532" indent="0">
              <a:buNone/>
              <a:defRPr sz="13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517" y="8961121"/>
            <a:ext cx="6035040" cy="1057911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1517" y="1143846"/>
            <a:ext cx="6035040" cy="7680960"/>
          </a:xfrm>
        </p:spPr>
        <p:txBody>
          <a:bodyPr/>
          <a:lstStyle>
            <a:lvl1pPr marL="0" indent="0">
              <a:buNone/>
              <a:defRPr sz="4600"/>
            </a:lvl1pPr>
            <a:lvl2pPr marL="653066" indent="0">
              <a:buNone/>
              <a:defRPr sz="4000"/>
            </a:lvl2pPr>
            <a:lvl3pPr marL="1306132" indent="0">
              <a:buNone/>
              <a:defRPr sz="3500"/>
            </a:lvl3pPr>
            <a:lvl4pPr marL="1959200" indent="0">
              <a:buNone/>
              <a:defRPr sz="2800"/>
            </a:lvl4pPr>
            <a:lvl5pPr marL="2612266" indent="0">
              <a:buNone/>
              <a:defRPr sz="2800"/>
            </a:lvl5pPr>
            <a:lvl6pPr marL="3265332" indent="0">
              <a:buNone/>
              <a:defRPr sz="2800"/>
            </a:lvl6pPr>
            <a:lvl7pPr marL="3918398" indent="0">
              <a:buNone/>
              <a:defRPr sz="2800"/>
            </a:lvl7pPr>
            <a:lvl8pPr marL="4571466" indent="0">
              <a:buNone/>
              <a:defRPr sz="2800"/>
            </a:lvl8pPr>
            <a:lvl9pPr marL="5224532" indent="0">
              <a:buNone/>
              <a:defRPr sz="28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1517" y="10019032"/>
            <a:ext cx="6035040" cy="1502409"/>
          </a:xfrm>
        </p:spPr>
        <p:txBody>
          <a:bodyPr/>
          <a:lstStyle>
            <a:lvl1pPr marL="0" indent="0">
              <a:buNone/>
              <a:defRPr sz="2100"/>
            </a:lvl1pPr>
            <a:lvl2pPr marL="653066" indent="0">
              <a:buNone/>
              <a:defRPr sz="1700"/>
            </a:lvl2pPr>
            <a:lvl3pPr marL="1306132" indent="0">
              <a:buNone/>
              <a:defRPr sz="1400"/>
            </a:lvl3pPr>
            <a:lvl4pPr marL="1959200" indent="0">
              <a:buNone/>
              <a:defRPr sz="1300"/>
            </a:lvl4pPr>
            <a:lvl5pPr marL="2612266" indent="0">
              <a:buNone/>
              <a:defRPr sz="1300"/>
            </a:lvl5pPr>
            <a:lvl6pPr marL="3265332" indent="0">
              <a:buNone/>
              <a:defRPr sz="1300"/>
            </a:lvl6pPr>
            <a:lvl7pPr marL="3918398" indent="0">
              <a:buNone/>
              <a:defRPr sz="1300"/>
            </a:lvl7pPr>
            <a:lvl8pPr marL="4571466" indent="0">
              <a:buNone/>
              <a:defRPr sz="1300"/>
            </a:lvl8pPr>
            <a:lvl9pPr marL="5224532" indent="0">
              <a:buNone/>
              <a:defRPr sz="13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2920" y="512657"/>
            <a:ext cx="9052560" cy="2133600"/>
          </a:xfrm>
          <a:prstGeom prst="rect">
            <a:avLst/>
          </a:prstGeom>
        </p:spPr>
        <p:txBody>
          <a:bodyPr vert="horz" lIns="130613" tIns="65306" rIns="130613" bIns="65306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2920" y="2987043"/>
            <a:ext cx="9052560" cy="8448464"/>
          </a:xfrm>
          <a:prstGeom prst="rect">
            <a:avLst/>
          </a:prstGeom>
        </p:spPr>
        <p:txBody>
          <a:bodyPr vert="horz" lIns="130613" tIns="65306" rIns="130613" bIns="65306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2920" y="11865188"/>
            <a:ext cx="2346960" cy="681566"/>
          </a:xfrm>
          <a:prstGeom prst="rect">
            <a:avLst/>
          </a:prstGeom>
        </p:spPr>
        <p:txBody>
          <a:bodyPr vert="horz" lIns="130613" tIns="65306" rIns="130613" bIns="65306" rtlCol="0" anchor="ctr"/>
          <a:lstStyle>
            <a:lvl1pPr algn="l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36620" y="11865188"/>
            <a:ext cx="3185160" cy="681566"/>
          </a:xfrm>
          <a:prstGeom prst="rect">
            <a:avLst/>
          </a:prstGeom>
        </p:spPr>
        <p:txBody>
          <a:bodyPr vert="horz" lIns="130613" tIns="65306" rIns="130613" bIns="65306" rtlCol="0" anchor="ctr"/>
          <a:lstStyle>
            <a:lvl1pPr algn="ct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08520" y="11865188"/>
            <a:ext cx="2346960" cy="681566"/>
          </a:xfrm>
          <a:prstGeom prst="rect">
            <a:avLst/>
          </a:prstGeom>
        </p:spPr>
        <p:txBody>
          <a:bodyPr vert="horz" lIns="130613" tIns="65306" rIns="130613" bIns="65306" rtlCol="0" anchor="ctr"/>
          <a:lstStyle>
            <a:lvl1pPr algn="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306132" rtl="0" eaLnBrk="1" latinLnBrk="0" hangingPunct="1">
        <a:spcBef>
          <a:spcPct val="0"/>
        </a:spcBef>
        <a:buNone/>
        <a:defRPr sz="6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89800" indent="-489800" algn="l" defTabSz="1306132" rtl="0" eaLnBrk="1" latinLnBrk="0" hangingPunct="1">
        <a:spcBef>
          <a:spcPct val="20000"/>
        </a:spcBef>
        <a:buFont typeface="Arial" pitchFamily="34" charset="0"/>
        <a:buChar char="•"/>
        <a:defRPr sz="4600" kern="1200">
          <a:solidFill>
            <a:schemeClr val="tx1"/>
          </a:solidFill>
          <a:latin typeface="+mn-lt"/>
          <a:ea typeface="+mn-ea"/>
          <a:cs typeface="+mn-cs"/>
        </a:defRPr>
      </a:lvl1pPr>
      <a:lvl2pPr marL="1061233" indent="-408167" algn="l" defTabSz="1306132" rtl="0" eaLnBrk="1" latinLnBrk="0" hangingPunct="1">
        <a:spcBef>
          <a:spcPct val="20000"/>
        </a:spcBef>
        <a:buFont typeface="Arial" pitchFamily="34" charset="0"/>
        <a:buChar char="–"/>
        <a:defRPr sz="4000" kern="1200">
          <a:solidFill>
            <a:schemeClr val="tx1"/>
          </a:solidFill>
          <a:latin typeface="+mn-lt"/>
          <a:ea typeface="+mn-ea"/>
          <a:cs typeface="+mn-cs"/>
        </a:defRPr>
      </a:lvl2pPr>
      <a:lvl3pPr marL="1632667" indent="-326533" algn="l" defTabSz="1306132" rtl="0" eaLnBrk="1" latinLnBrk="0" hangingPunct="1">
        <a:spcBef>
          <a:spcPct val="20000"/>
        </a:spcBef>
        <a:buFont typeface="Arial" pitchFamily="34" charset="0"/>
        <a:buChar char="•"/>
        <a:defRPr sz="3500" kern="1200">
          <a:solidFill>
            <a:schemeClr val="tx1"/>
          </a:solidFill>
          <a:latin typeface="+mn-lt"/>
          <a:ea typeface="+mn-ea"/>
          <a:cs typeface="+mn-cs"/>
        </a:defRPr>
      </a:lvl3pPr>
      <a:lvl4pPr marL="2285733" indent="-326533" algn="l" defTabSz="1306132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938799" indent="-326533" algn="l" defTabSz="1306132" rtl="0" eaLnBrk="1" latinLnBrk="0" hangingPunct="1">
        <a:spcBef>
          <a:spcPct val="20000"/>
        </a:spcBef>
        <a:buFont typeface="Arial" pitchFamily="34" charset="0"/>
        <a:buChar char="»"/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91865" indent="-326533" algn="l" defTabSz="1306132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244933" indent="-326533" algn="l" defTabSz="1306132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4897999" indent="-326533" algn="l" defTabSz="1306132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551065" indent="-326533" algn="l" defTabSz="1306132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53066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306132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959200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12266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265332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918398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466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224532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12" Type="http://schemas.openxmlformats.org/officeDocument/2006/relationships/image" Target="../media/image11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pn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78823"/>
            <a:ext cx="10058400" cy="787977"/>
          </a:xfrm>
        </p:spPr>
        <p:txBody>
          <a:bodyPr>
            <a:normAutofit/>
          </a:bodyPr>
          <a:lstStyle/>
          <a:p>
            <a:r>
              <a:rPr lang="en-US" sz="4100" b="1" dirty="0" err="1">
                <a:solidFill>
                  <a:srgbClr val="C00000"/>
                </a:solidFill>
                <a:latin typeface="Comic Sans MS" panose="030F0702030302020204" pitchFamily="66" charset="0"/>
              </a:rPr>
              <a:t>ChuckTown</a:t>
            </a:r>
            <a:r>
              <a:rPr lang="en-US" sz="4100" b="1" dirty="0">
                <a:solidFill>
                  <a:srgbClr val="C00000"/>
                </a:solidFill>
                <a:latin typeface="Comic Sans MS" panose="030F0702030302020204" pitchFamily="66" charset="0"/>
              </a:rPr>
              <a:t> Homes New Listings!! </a:t>
            </a:r>
            <a:endParaRPr lang="en-US" sz="4100" dirty="0">
              <a:solidFill>
                <a:srgbClr val="C0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6200" y="69074"/>
            <a:ext cx="9906000" cy="12656326"/>
          </a:xfrm>
          <a:prstGeom prst="rect">
            <a:avLst/>
          </a:prstGeom>
          <a:noFill/>
          <a:ln w="57150" cmpd="thickThin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226" tIns="58613" rIns="117226" bIns="58613" rtlCol="0" anchor="ctr"/>
          <a:lstStyle/>
          <a:p>
            <a:pPr algn="ctr"/>
            <a:endParaRPr lang="en-US"/>
          </a:p>
        </p:txBody>
      </p:sp>
      <p:grpSp>
        <p:nvGrpSpPr>
          <p:cNvPr id="60" name="Group 59"/>
          <p:cNvGrpSpPr/>
          <p:nvPr/>
        </p:nvGrpSpPr>
        <p:grpSpPr>
          <a:xfrm>
            <a:off x="10712324" y="3656055"/>
            <a:ext cx="1551977" cy="1194173"/>
            <a:chOff x="2342160" y="4397790"/>
            <a:chExt cx="1551977" cy="1194173"/>
          </a:xfrm>
        </p:grpSpPr>
        <p:sp>
          <p:nvSpPr>
            <p:cNvPr id="61" name="Diagonal Stripe 60"/>
            <p:cNvSpPr/>
            <p:nvPr/>
          </p:nvSpPr>
          <p:spPr>
            <a:xfrm rot="10800000">
              <a:off x="2342160" y="4397790"/>
              <a:ext cx="1371600" cy="1194173"/>
            </a:xfrm>
            <a:prstGeom prst="diagStripe">
              <a:avLst/>
            </a:prstGeom>
            <a:solidFill>
              <a:srgbClr val="C00000">
                <a:alpha val="75000"/>
              </a:srgbClr>
            </a:solidFill>
            <a:ln w="3175">
              <a:solidFill>
                <a:srgbClr val="C0000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62" name="Rectangle 61"/>
            <p:cNvSpPr/>
            <p:nvPr/>
          </p:nvSpPr>
          <p:spPr>
            <a:xfrm rot="19128406">
              <a:off x="2516571" y="4906583"/>
              <a:ext cx="137756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Under </a:t>
              </a: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Contract</a:t>
              </a:r>
              <a:b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</a:b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in 3 Days!</a:t>
              </a:r>
              <a:endParaRPr lang="en-US" sz="1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66" name="Group 65"/>
          <p:cNvGrpSpPr/>
          <p:nvPr/>
        </p:nvGrpSpPr>
        <p:grpSpPr>
          <a:xfrm>
            <a:off x="10712324" y="6756267"/>
            <a:ext cx="1551977" cy="1194173"/>
            <a:chOff x="2342160" y="4397790"/>
            <a:chExt cx="1551977" cy="1194173"/>
          </a:xfrm>
        </p:grpSpPr>
        <p:sp>
          <p:nvSpPr>
            <p:cNvPr id="67" name="Diagonal Stripe 66"/>
            <p:cNvSpPr/>
            <p:nvPr/>
          </p:nvSpPr>
          <p:spPr>
            <a:xfrm rot="10800000">
              <a:off x="2342160" y="4397790"/>
              <a:ext cx="1371600" cy="1194173"/>
            </a:xfrm>
            <a:prstGeom prst="diagStripe">
              <a:avLst/>
            </a:prstGeom>
            <a:solidFill>
              <a:srgbClr val="C00000">
                <a:alpha val="75000"/>
              </a:srgbClr>
            </a:solidFill>
            <a:ln w="3175">
              <a:solidFill>
                <a:srgbClr val="C0000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68" name="Rectangle 67"/>
            <p:cNvSpPr/>
            <p:nvPr/>
          </p:nvSpPr>
          <p:spPr>
            <a:xfrm rot="19128406">
              <a:off x="2516571" y="4906583"/>
              <a:ext cx="137756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Under </a:t>
              </a: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Contract</a:t>
              </a:r>
              <a:b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</a:b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in </a:t>
              </a:r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7</a:t>
              </a: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Days!</a:t>
              </a:r>
              <a:endParaRPr lang="en-US" sz="1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69" name="Group 68"/>
          <p:cNvGrpSpPr/>
          <p:nvPr/>
        </p:nvGrpSpPr>
        <p:grpSpPr>
          <a:xfrm>
            <a:off x="10712324" y="8306371"/>
            <a:ext cx="1551977" cy="1194173"/>
            <a:chOff x="2342160" y="4397790"/>
            <a:chExt cx="1551977" cy="1194173"/>
          </a:xfrm>
        </p:grpSpPr>
        <p:sp>
          <p:nvSpPr>
            <p:cNvPr id="70" name="Diagonal Stripe 69"/>
            <p:cNvSpPr/>
            <p:nvPr/>
          </p:nvSpPr>
          <p:spPr>
            <a:xfrm rot="10800000">
              <a:off x="2342160" y="4397790"/>
              <a:ext cx="1371600" cy="1194173"/>
            </a:xfrm>
            <a:prstGeom prst="diagStripe">
              <a:avLst/>
            </a:prstGeom>
            <a:solidFill>
              <a:srgbClr val="C00000">
                <a:alpha val="75000"/>
              </a:srgbClr>
            </a:solidFill>
            <a:ln w="3175">
              <a:solidFill>
                <a:srgbClr val="C0000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71" name="Rectangle 70"/>
            <p:cNvSpPr/>
            <p:nvPr/>
          </p:nvSpPr>
          <p:spPr>
            <a:xfrm rot="19128406">
              <a:off x="2516571" y="4906583"/>
              <a:ext cx="137756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Under </a:t>
              </a: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Contract in under 24 hours!</a:t>
              </a:r>
              <a:endParaRPr lang="en-US" sz="1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221353" y="2016352"/>
            <a:ext cx="9615695" cy="1943100"/>
            <a:chOff x="222717" y="1989814"/>
            <a:chExt cx="9615695" cy="1943100"/>
          </a:xfrm>
        </p:grpSpPr>
        <p:sp>
          <p:nvSpPr>
            <p:cNvPr id="6" name="Rectangle 5"/>
            <p:cNvSpPr/>
            <p:nvPr/>
          </p:nvSpPr>
          <p:spPr>
            <a:xfrm>
              <a:off x="222717" y="1989814"/>
              <a:ext cx="3110753" cy="1943100"/>
            </a:xfrm>
            <a:prstGeom prst="rect">
              <a:avLst/>
            </a:prstGeom>
            <a:solidFill>
              <a:schemeClr val="bg2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7226" tIns="58613" rIns="117226" bIns="58613" rtlCol="0" anchor="ctr"/>
            <a:lstStyle/>
            <a:p>
              <a:pPr algn="ctr"/>
              <a:endParaRPr lang="en-US"/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222717" y="3180881"/>
              <a:ext cx="3110753" cy="672369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i="1" u="sng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Click here to view listing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24-hour Information Hotline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888-210-3348 </a:t>
              </a:r>
              <a:r>
                <a:rPr lang="en-US" sz="12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x2269	</a:t>
              </a:r>
              <a:endParaRPr lang="en-US" sz="12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1729020" y="2125115"/>
              <a:ext cx="1635411" cy="857035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Farm at </a:t>
              </a:r>
              <a:r>
                <a:rPr lang="en-US" sz="1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Wescott</a:t>
              </a:r>
              <a:endParaRPr lang="en-US" sz="1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Summerville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$159,900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MLS# 15021503</a:t>
              </a:r>
            </a:p>
          </p:txBody>
        </p:sp>
        <p:sp>
          <p:nvSpPr>
            <p:cNvPr id="176" name="Rectangle 175"/>
            <p:cNvSpPr/>
            <p:nvPr/>
          </p:nvSpPr>
          <p:spPr>
            <a:xfrm>
              <a:off x="3459707" y="1989814"/>
              <a:ext cx="3110753" cy="1943100"/>
            </a:xfrm>
            <a:prstGeom prst="rect">
              <a:avLst/>
            </a:prstGeom>
            <a:solidFill>
              <a:schemeClr val="bg2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7226" tIns="58613" rIns="117226" bIns="58613" rtlCol="0" anchor="ctr"/>
            <a:lstStyle/>
            <a:p>
              <a:pPr algn="ctr"/>
              <a:endParaRPr lang="en-US"/>
            </a:p>
          </p:txBody>
        </p:sp>
        <p:sp>
          <p:nvSpPr>
            <p:cNvPr id="177" name="TextBox 176"/>
            <p:cNvSpPr txBox="1"/>
            <p:nvPr/>
          </p:nvSpPr>
          <p:spPr>
            <a:xfrm>
              <a:off x="3459707" y="3180881"/>
              <a:ext cx="3110753" cy="672369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i="1" u="sng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Click here to view listing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24-hour Information Hotline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888-210-3348 x3319</a:t>
              </a:r>
            </a:p>
          </p:txBody>
        </p:sp>
        <p:sp>
          <p:nvSpPr>
            <p:cNvPr id="178" name="TextBox 177"/>
            <p:cNvSpPr txBox="1"/>
            <p:nvPr/>
          </p:nvSpPr>
          <p:spPr>
            <a:xfrm>
              <a:off x="4965820" y="2125115"/>
              <a:ext cx="1635601" cy="857035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Ashley Plantation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Summerville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$125,000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MLS# 15021619</a:t>
              </a:r>
            </a:p>
          </p:txBody>
        </p:sp>
        <p:sp>
          <p:nvSpPr>
            <p:cNvPr id="181" name="Rectangle 180"/>
            <p:cNvSpPr/>
            <p:nvPr/>
          </p:nvSpPr>
          <p:spPr>
            <a:xfrm>
              <a:off x="6696697" y="1989814"/>
              <a:ext cx="3110753" cy="1943100"/>
            </a:xfrm>
            <a:prstGeom prst="rect">
              <a:avLst/>
            </a:prstGeom>
            <a:solidFill>
              <a:schemeClr val="bg2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7226" tIns="58613" rIns="117226" bIns="58613" rtlCol="0" anchor="ctr"/>
            <a:lstStyle/>
            <a:p>
              <a:pPr algn="ctr"/>
              <a:endParaRPr lang="en-US"/>
            </a:p>
          </p:txBody>
        </p:sp>
        <p:sp>
          <p:nvSpPr>
            <p:cNvPr id="182" name="TextBox 181"/>
            <p:cNvSpPr txBox="1"/>
            <p:nvPr/>
          </p:nvSpPr>
          <p:spPr>
            <a:xfrm>
              <a:off x="6696697" y="3180881"/>
              <a:ext cx="3110753" cy="672369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i="1" u="sng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Click here to view listing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24-hour Information Hotline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888-210-3348 x3039</a:t>
              </a:r>
            </a:p>
          </p:txBody>
        </p:sp>
        <p:sp>
          <p:nvSpPr>
            <p:cNvPr id="183" name="TextBox 182"/>
            <p:cNvSpPr txBox="1"/>
            <p:nvPr/>
          </p:nvSpPr>
          <p:spPr>
            <a:xfrm>
              <a:off x="8198428" y="2125115"/>
              <a:ext cx="1639984" cy="857035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Eagle Harbor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Summerville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$300,000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MLS# 15021557</a:t>
              </a:r>
            </a:p>
          </p:txBody>
        </p:sp>
        <p:pic>
          <p:nvPicPr>
            <p:cNvPr id="4" name="Picture 2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6792031" y="2073572"/>
              <a:ext cx="1280160" cy="96012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" name="Picture 4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322623" y="2126912"/>
              <a:ext cx="1280160" cy="85344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" name="Picture 6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3582209" y="2126912"/>
              <a:ext cx="1280160" cy="85344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4" name="Group 13"/>
          <p:cNvGrpSpPr/>
          <p:nvPr/>
        </p:nvGrpSpPr>
        <p:grpSpPr>
          <a:xfrm>
            <a:off x="221353" y="4909004"/>
            <a:ext cx="9615695" cy="1943100"/>
            <a:chOff x="222717" y="4855928"/>
            <a:chExt cx="9615695" cy="1943100"/>
          </a:xfrm>
        </p:grpSpPr>
        <p:sp>
          <p:nvSpPr>
            <p:cNvPr id="186" name="Rectangle 185"/>
            <p:cNvSpPr/>
            <p:nvPr/>
          </p:nvSpPr>
          <p:spPr>
            <a:xfrm>
              <a:off x="222717" y="4855928"/>
              <a:ext cx="3110753" cy="1943100"/>
            </a:xfrm>
            <a:prstGeom prst="rect">
              <a:avLst/>
            </a:prstGeom>
            <a:solidFill>
              <a:schemeClr val="bg2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7226" tIns="58613" rIns="117226" bIns="58613" rtlCol="0" anchor="ctr"/>
            <a:lstStyle/>
            <a:p>
              <a:pPr algn="ctr"/>
              <a:endParaRPr lang="en-US"/>
            </a:p>
          </p:txBody>
        </p:sp>
        <p:sp>
          <p:nvSpPr>
            <p:cNvPr id="187" name="TextBox 186"/>
            <p:cNvSpPr txBox="1"/>
            <p:nvPr/>
          </p:nvSpPr>
          <p:spPr>
            <a:xfrm>
              <a:off x="222717" y="6043531"/>
              <a:ext cx="3110753" cy="672369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i="1" u="sng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Click here to view listing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24-hour Information Hotline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888-210-3348 x2809</a:t>
              </a:r>
            </a:p>
          </p:txBody>
        </p:sp>
        <p:sp>
          <p:nvSpPr>
            <p:cNvPr id="188" name="TextBox 187"/>
            <p:cNvSpPr txBox="1"/>
            <p:nvPr/>
          </p:nvSpPr>
          <p:spPr>
            <a:xfrm>
              <a:off x="1729020" y="5086624"/>
              <a:ext cx="1635411" cy="672369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Hollywood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$50,000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MLS# 15021635</a:t>
              </a:r>
            </a:p>
          </p:txBody>
        </p:sp>
        <p:sp>
          <p:nvSpPr>
            <p:cNvPr id="191" name="Rectangle 190"/>
            <p:cNvSpPr/>
            <p:nvPr/>
          </p:nvSpPr>
          <p:spPr>
            <a:xfrm>
              <a:off x="3459707" y="4855928"/>
              <a:ext cx="3110753" cy="1943100"/>
            </a:xfrm>
            <a:prstGeom prst="rect">
              <a:avLst/>
            </a:prstGeom>
            <a:solidFill>
              <a:schemeClr val="bg2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7226" tIns="58613" rIns="117226" bIns="58613" rtlCol="0" anchor="ctr"/>
            <a:lstStyle/>
            <a:p>
              <a:pPr algn="ctr"/>
              <a:endParaRPr lang="en-US"/>
            </a:p>
          </p:txBody>
        </p:sp>
        <p:sp>
          <p:nvSpPr>
            <p:cNvPr id="192" name="TextBox 191"/>
            <p:cNvSpPr txBox="1"/>
            <p:nvPr/>
          </p:nvSpPr>
          <p:spPr>
            <a:xfrm>
              <a:off x="3459707" y="6043531"/>
              <a:ext cx="3110753" cy="672369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i="1" u="sng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Click here to view listing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24-hour Information Hotline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888-210-3348 x2909</a:t>
              </a:r>
            </a:p>
          </p:txBody>
        </p:sp>
        <p:sp>
          <p:nvSpPr>
            <p:cNvPr id="193" name="TextBox 192"/>
            <p:cNvSpPr txBox="1"/>
            <p:nvPr/>
          </p:nvSpPr>
          <p:spPr>
            <a:xfrm>
              <a:off x="4965820" y="4994291"/>
              <a:ext cx="1635601" cy="857035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Cottage Plantation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Johns Island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$120,000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MLS# 15021272</a:t>
              </a:r>
            </a:p>
          </p:txBody>
        </p:sp>
        <p:sp>
          <p:nvSpPr>
            <p:cNvPr id="196" name="Rectangle 195"/>
            <p:cNvSpPr/>
            <p:nvPr/>
          </p:nvSpPr>
          <p:spPr>
            <a:xfrm>
              <a:off x="6696697" y="4855928"/>
              <a:ext cx="3110753" cy="1943100"/>
            </a:xfrm>
            <a:prstGeom prst="rect">
              <a:avLst/>
            </a:prstGeom>
            <a:solidFill>
              <a:schemeClr val="bg2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7226" tIns="58613" rIns="117226" bIns="58613" rtlCol="0" anchor="ctr"/>
            <a:lstStyle/>
            <a:p>
              <a:pPr algn="ctr"/>
              <a:endParaRPr lang="en-US"/>
            </a:p>
          </p:txBody>
        </p:sp>
        <p:sp>
          <p:nvSpPr>
            <p:cNvPr id="197" name="TextBox 196"/>
            <p:cNvSpPr txBox="1"/>
            <p:nvPr/>
          </p:nvSpPr>
          <p:spPr>
            <a:xfrm>
              <a:off x="6696697" y="6043531"/>
              <a:ext cx="3110753" cy="672369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i="1" u="sng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Click here to view listing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24-hour Information Hotline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888-210-3348 x2689</a:t>
              </a:r>
            </a:p>
          </p:txBody>
        </p:sp>
        <p:sp>
          <p:nvSpPr>
            <p:cNvPr id="198" name="TextBox 197"/>
            <p:cNvSpPr txBox="1"/>
            <p:nvPr/>
          </p:nvSpPr>
          <p:spPr>
            <a:xfrm>
              <a:off x="8199678" y="4994291"/>
              <a:ext cx="1638734" cy="857035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Crowfield</a:t>
              </a:r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Plantation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Goose Creek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$375,000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MLS# 15021524</a:t>
              </a:r>
            </a:p>
          </p:txBody>
        </p:sp>
        <p:pic>
          <p:nvPicPr>
            <p:cNvPr id="9" name="Picture 8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323456" y="4996644"/>
              <a:ext cx="1278493" cy="85232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4" name="Picture 10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3582209" y="4996828"/>
              <a:ext cx="1280160" cy="85196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6" name="Picture 12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6793985" y="4996088"/>
              <a:ext cx="1280160" cy="85344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3" name="Group 12"/>
          <p:cNvGrpSpPr/>
          <p:nvPr/>
        </p:nvGrpSpPr>
        <p:grpSpPr>
          <a:xfrm>
            <a:off x="221353" y="7801656"/>
            <a:ext cx="9615695" cy="1943100"/>
            <a:chOff x="222717" y="7722042"/>
            <a:chExt cx="9615695" cy="1943100"/>
          </a:xfrm>
        </p:grpSpPr>
        <p:sp>
          <p:nvSpPr>
            <p:cNvPr id="201" name="Rectangle 200"/>
            <p:cNvSpPr/>
            <p:nvPr/>
          </p:nvSpPr>
          <p:spPr>
            <a:xfrm>
              <a:off x="222717" y="7722042"/>
              <a:ext cx="3110753" cy="1943100"/>
            </a:xfrm>
            <a:prstGeom prst="rect">
              <a:avLst/>
            </a:prstGeom>
            <a:solidFill>
              <a:schemeClr val="bg2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7226" tIns="58613" rIns="117226" bIns="58613" rtlCol="0" anchor="ctr"/>
            <a:lstStyle/>
            <a:p>
              <a:pPr algn="ctr"/>
              <a:endParaRPr lang="en-US"/>
            </a:p>
          </p:txBody>
        </p:sp>
        <p:sp>
          <p:nvSpPr>
            <p:cNvPr id="202" name="TextBox 201"/>
            <p:cNvSpPr txBox="1"/>
            <p:nvPr/>
          </p:nvSpPr>
          <p:spPr>
            <a:xfrm>
              <a:off x="222717" y="8896976"/>
              <a:ext cx="3110753" cy="672369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i="1" u="sng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Click here to view listing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24-hour Information Hotline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888-210-3348 x4129</a:t>
              </a:r>
            </a:p>
          </p:txBody>
        </p:sp>
        <p:sp>
          <p:nvSpPr>
            <p:cNvPr id="203" name="TextBox 202"/>
            <p:cNvSpPr txBox="1"/>
            <p:nvPr/>
          </p:nvSpPr>
          <p:spPr>
            <a:xfrm>
              <a:off x="1729018" y="7814748"/>
              <a:ext cx="1635413" cy="857035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The Ponds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Summerville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$350,000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MLS</a:t>
              </a:r>
              <a:r>
                <a:rPr lang="en-US" sz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# 15021066</a:t>
              </a:r>
              <a:endParaRPr lang="en-US" sz="1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06" name="Rectangle 205"/>
            <p:cNvSpPr/>
            <p:nvPr/>
          </p:nvSpPr>
          <p:spPr>
            <a:xfrm>
              <a:off x="3459707" y="7722042"/>
              <a:ext cx="3110753" cy="1943100"/>
            </a:xfrm>
            <a:prstGeom prst="rect">
              <a:avLst/>
            </a:prstGeom>
            <a:solidFill>
              <a:schemeClr val="bg2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7226" tIns="58613" rIns="117226" bIns="58613" rtlCol="0" anchor="ctr"/>
            <a:lstStyle/>
            <a:p>
              <a:pPr algn="ctr"/>
              <a:endParaRPr lang="en-US"/>
            </a:p>
          </p:txBody>
        </p:sp>
        <p:sp>
          <p:nvSpPr>
            <p:cNvPr id="207" name="TextBox 206"/>
            <p:cNvSpPr txBox="1"/>
            <p:nvPr/>
          </p:nvSpPr>
          <p:spPr>
            <a:xfrm>
              <a:off x="3459707" y="8896976"/>
              <a:ext cx="3110753" cy="672369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i="1" u="sng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Click here to view listing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24-hour Information Hotline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888-210-3348 x2609</a:t>
              </a:r>
            </a:p>
          </p:txBody>
        </p:sp>
        <p:sp>
          <p:nvSpPr>
            <p:cNvPr id="208" name="TextBox 207"/>
            <p:cNvSpPr txBox="1"/>
            <p:nvPr/>
          </p:nvSpPr>
          <p:spPr>
            <a:xfrm>
              <a:off x="4965820" y="7814748"/>
              <a:ext cx="1635602" cy="857035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Forest Hills II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North Charleston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$95,000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MLS# 15021860</a:t>
              </a:r>
            </a:p>
          </p:txBody>
        </p:sp>
        <p:sp>
          <p:nvSpPr>
            <p:cNvPr id="211" name="Rectangle 210"/>
            <p:cNvSpPr/>
            <p:nvPr/>
          </p:nvSpPr>
          <p:spPr>
            <a:xfrm>
              <a:off x="6696697" y="7722042"/>
              <a:ext cx="3110753" cy="1943100"/>
            </a:xfrm>
            <a:prstGeom prst="rect">
              <a:avLst/>
            </a:prstGeom>
            <a:solidFill>
              <a:schemeClr val="bg2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7226" tIns="58613" rIns="117226" bIns="58613" rtlCol="0" anchor="ctr"/>
            <a:lstStyle/>
            <a:p>
              <a:pPr algn="ctr"/>
              <a:endParaRPr lang="en-US"/>
            </a:p>
          </p:txBody>
        </p:sp>
        <p:sp>
          <p:nvSpPr>
            <p:cNvPr id="212" name="TextBox 211"/>
            <p:cNvSpPr txBox="1"/>
            <p:nvPr/>
          </p:nvSpPr>
          <p:spPr>
            <a:xfrm>
              <a:off x="6696697" y="8896976"/>
              <a:ext cx="3110753" cy="672369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i="1" u="sng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Click here to view listing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24-hour Information Hotline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888-210-3348 x2439</a:t>
              </a:r>
            </a:p>
          </p:txBody>
        </p:sp>
        <p:sp>
          <p:nvSpPr>
            <p:cNvPr id="213" name="TextBox 212"/>
            <p:cNvSpPr txBox="1"/>
            <p:nvPr/>
          </p:nvSpPr>
          <p:spPr>
            <a:xfrm>
              <a:off x="8214756" y="7814748"/>
              <a:ext cx="1623656" cy="857035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Taylor Plantation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North Charleston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$275,000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MLS# 15021909</a:t>
              </a:r>
            </a:p>
          </p:txBody>
        </p:sp>
        <p:pic>
          <p:nvPicPr>
            <p:cNvPr id="1038" name="Picture 14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322621" y="7816916"/>
              <a:ext cx="1280160" cy="85269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" name="Picture 16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3582209" y="7816916"/>
              <a:ext cx="1280160" cy="85269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1" name="Picture 18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6791363" y="7816915"/>
              <a:ext cx="1279050" cy="8527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2" name="Group 11"/>
          <p:cNvGrpSpPr/>
          <p:nvPr/>
        </p:nvGrpSpPr>
        <p:grpSpPr>
          <a:xfrm>
            <a:off x="369794" y="10694307"/>
            <a:ext cx="9318812" cy="1831270"/>
            <a:chOff x="297221" y="10694307"/>
            <a:chExt cx="9318812" cy="1831270"/>
          </a:xfrm>
        </p:grpSpPr>
        <p:sp>
          <p:nvSpPr>
            <p:cNvPr id="79" name="Rectangle 78"/>
            <p:cNvSpPr/>
            <p:nvPr/>
          </p:nvSpPr>
          <p:spPr>
            <a:xfrm>
              <a:off x="297221" y="10700453"/>
              <a:ext cx="9318812" cy="1818978"/>
            </a:xfrm>
            <a:prstGeom prst="rect">
              <a:avLst/>
            </a:prstGeom>
            <a:solidFill>
              <a:schemeClr val="bg2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7226" tIns="58613" rIns="117226" bIns="58613" rtlCol="0" anchor="ctr"/>
            <a:lstStyle/>
            <a:p>
              <a:pPr algn="ctr"/>
              <a:endParaRPr lang="en-US"/>
            </a:p>
          </p:txBody>
        </p:sp>
        <p:sp>
          <p:nvSpPr>
            <p:cNvPr id="80" name="Rectangle 79"/>
            <p:cNvSpPr/>
            <p:nvPr/>
          </p:nvSpPr>
          <p:spPr>
            <a:xfrm>
              <a:off x="2700883" y="10694307"/>
              <a:ext cx="4918262" cy="1831270"/>
            </a:xfrm>
            <a:prstGeom prst="rect">
              <a:avLst/>
            </a:prstGeom>
          </p:spPr>
          <p:txBody>
            <a:bodyPr wrap="square" lIns="117226" tIns="58613" rIns="117226" bIns="58613" anchor="ctr">
              <a:spAutoFit/>
            </a:bodyPr>
            <a:lstStyle/>
            <a:p>
              <a:pPr algn="ctr"/>
              <a:r>
                <a:rPr lang="en-US" sz="1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ChuckTown</a:t>
              </a:r>
              <a:r>
                <a:rPr lang="en-US" sz="1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Homes Real Estate</a:t>
              </a:r>
            </a:p>
            <a:p>
              <a:pPr algn="ctr"/>
              <a:r>
                <a:rPr lang="en-US" sz="13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Owners:</a:t>
              </a:r>
            </a:p>
            <a:p>
              <a:pPr algn="ctr"/>
              <a:r>
                <a:rPr lang="en-US" sz="13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Donald Russell, Jeremy Wilson, Shawn Pillion</a:t>
              </a:r>
            </a:p>
            <a:p>
              <a:pPr algn="ctr"/>
              <a:r>
                <a:rPr lang="en-US" sz="13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Buyer Specialists:</a:t>
              </a:r>
            </a:p>
            <a:p>
              <a:pPr algn="ctr"/>
              <a:r>
                <a:rPr lang="en-US" sz="13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Andrea </a:t>
              </a:r>
              <a:r>
                <a:rPr lang="en-US" sz="13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Parler</a:t>
              </a:r>
              <a:r>
                <a:rPr lang="en-US" sz="13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Tammie Phillips, Polly </a:t>
              </a:r>
              <a:r>
                <a:rPr lang="en-US" sz="13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Cillpam</a:t>
              </a:r>
              <a:r>
                <a:rPr lang="en-US" sz="13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br>
                <a:rPr lang="en-US" sz="13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</a:br>
              <a:r>
                <a:rPr lang="en-US" sz="13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Ashley Towns, Taylor </a:t>
              </a:r>
              <a:r>
                <a:rPr lang="en-US" sz="13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Taylor</a:t>
              </a:r>
              <a:r>
                <a:rPr lang="en-US" sz="13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Steve Baller, &amp; Luis Bordon</a:t>
              </a:r>
            </a:p>
            <a:p>
              <a:pPr algn="ctr"/>
              <a:endParaRPr lang="en-US" sz="11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r>
                <a:rPr lang="en-US" sz="13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Phone: 888-210-3348</a:t>
              </a:r>
            </a:p>
          </p:txBody>
        </p:sp>
        <p:pic>
          <p:nvPicPr>
            <p:cNvPr id="81" name="Picture 2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4627" y="10784561"/>
              <a:ext cx="2379008" cy="16507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grpSp>
          <p:nvGrpSpPr>
            <p:cNvPr id="82" name="Group 81"/>
            <p:cNvGrpSpPr/>
            <p:nvPr/>
          </p:nvGrpSpPr>
          <p:grpSpPr>
            <a:xfrm>
              <a:off x="7525453" y="10915358"/>
              <a:ext cx="1967316" cy="1538250"/>
              <a:chOff x="7598026" y="10821401"/>
              <a:chExt cx="1967316" cy="1538250"/>
            </a:xfrm>
          </p:grpSpPr>
          <p:pic>
            <p:nvPicPr>
              <p:cNvPr id="83" name="Picture 3"/>
              <p:cNvPicPr>
                <a:picLocks noChangeAspect="1" noChangeArrowheads="1"/>
              </p:cNvPicPr>
              <p:nvPr/>
            </p:nvPicPr>
            <p:blipFill>
              <a:blip r:embed="rId1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 bwMode="auto">
              <a:xfrm>
                <a:off x="7598026" y="10821401"/>
                <a:ext cx="1967316" cy="92393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sp>
            <p:nvSpPr>
              <p:cNvPr id="84" name="Rectangle 83"/>
              <p:cNvSpPr/>
              <p:nvPr/>
            </p:nvSpPr>
            <p:spPr>
              <a:xfrm>
                <a:off x="7598026" y="11928764"/>
                <a:ext cx="1967316" cy="430887"/>
              </a:xfrm>
              <a:prstGeom prst="rect">
                <a:avLst/>
              </a:prstGeom>
            </p:spPr>
            <p:txBody>
              <a:bodyPr wrap="square" lIns="117226" tIns="58613" rIns="117226" bIns="58613">
                <a:spAutoFit/>
              </a:bodyPr>
              <a:lstStyle/>
              <a:p>
                <a:pPr algn="ctr"/>
                <a:r>
                  <a:rPr lang="en-US" sz="1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info@ChuckTownHomes.com</a:t>
                </a:r>
                <a:endParaRPr lang="en-US" sz="10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ctr"/>
                <a:r>
                  <a:rPr lang="en-US" sz="1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www.ChuckTownHomes.com</a:t>
                </a:r>
                <a:endParaRPr lang="en-US" sz="10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63" name="Group 62"/>
          <p:cNvGrpSpPr/>
          <p:nvPr/>
        </p:nvGrpSpPr>
        <p:grpSpPr>
          <a:xfrm>
            <a:off x="1953223" y="2768227"/>
            <a:ext cx="1551977" cy="1194173"/>
            <a:chOff x="2342160" y="4397790"/>
            <a:chExt cx="1551977" cy="1194173"/>
          </a:xfrm>
        </p:grpSpPr>
        <p:sp>
          <p:nvSpPr>
            <p:cNvPr id="64" name="Diagonal Stripe 63"/>
            <p:cNvSpPr/>
            <p:nvPr/>
          </p:nvSpPr>
          <p:spPr>
            <a:xfrm rot="10800000">
              <a:off x="2342160" y="4397790"/>
              <a:ext cx="1371600" cy="1194173"/>
            </a:xfrm>
            <a:prstGeom prst="diagStripe">
              <a:avLst/>
            </a:prstGeom>
            <a:solidFill>
              <a:srgbClr val="C00000">
                <a:alpha val="75000"/>
              </a:srgbClr>
            </a:solidFill>
            <a:ln w="3175">
              <a:solidFill>
                <a:srgbClr val="C0000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65" name="Rectangle 64"/>
            <p:cNvSpPr/>
            <p:nvPr/>
          </p:nvSpPr>
          <p:spPr>
            <a:xfrm rot="19128406">
              <a:off x="2516571" y="4906583"/>
              <a:ext cx="137756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Under </a:t>
              </a: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Contract</a:t>
              </a:r>
              <a:b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</a:b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in 3 Days!</a:t>
              </a:r>
              <a:endParaRPr lang="en-US" sz="1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72" name="Group 71"/>
          <p:cNvGrpSpPr/>
          <p:nvPr/>
        </p:nvGrpSpPr>
        <p:grpSpPr>
          <a:xfrm>
            <a:off x="8445703" y="5654259"/>
            <a:ext cx="1551977" cy="1194173"/>
            <a:chOff x="2342160" y="4397790"/>
            <a:chExt cx="1551977" cy="1194173"/>
          </a:xfrm>
        </p:grpSpPr>
        <p:sp>
          <p:nvSpPr>
            <p:cNvPr id="73" name="Diagonal Stripe 72"/>
            <p:cNvSpPr/>
            <p:nvPr/>
          </p:nvSpPr>
          <p:spPr>
            <a:xfrm rot="10800000">
              <a:off x="2342160" y="4397790"/>
              <a:ext cx="1371600" cy="1194173"/>
            </a:xfrm>
            <a:prstGeom prst="diagStripe">
              <a:avLst/>
            </a:prstGeom>
            <a:solidFill>
              <a:srgbClr val="C00000">
                <a:alpha val="75000"/>
              </a:srgbClr>
            </a:solidFill>
            <a:ln w="3175">
              <a:solidFill>
                <a:srgbClr val="C0000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74" name="Rectangle 73"/>
            <p:cNvSpPr/>
            <p:nvPr/>
          </p:nvSpPr>
          <p:spPr>
            <a:xfrm rot="19128406">
              <a:off x="2516571" y="4906583"/>
              <a:ext cx="137756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Under </a:t>
              </a: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Contract</a:t>
              </a:r>
              <a:b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</a:b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in 2 Days!</a:t>
              </a:r>
              <a:endParaRPr lang="en-US" sz="1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75" name="Group 74"/>
          <p:cNvGrpSpPr/>
          <p:nvPr/>
        </p:nvGrpSpPr>
        <p:grpSpPr>
          <a:xfrm>
            <a:off x="5182496" y="2750456"/>
            <a:ext cx="1551977" cy="1194173"/>
            <a:chOff x="2342160" y="4397790"/>
            <a:chExt cx="1551977" cy="1194173"/>
          </a:xfrm>
        </p:grpSpPr>
        <p:sp>
          <p:nvSpPr>
            <p:cNvPr id="76" name="Diagonal Stripe 75"/>
            <p:cNvSpPr/>
            <p:nvPr/>
          </p:nvSpPr>
          <p:spPr>
            <a:xfrm rot="10800000">
              <a:off x="2342160" y="4397790"/>
              <a:ext cx="1371600" cy="1194173"/>
            </a:xfrm>
            <a:prstGeom prst="diagStripe">
              <a:avLst/>
            </a:prstGeom>
            <a:solidFill>
              <a:srgbClr val="C00000">
                <a:alpha val="75000"/>
              </a:srgbClr>
            </a:solidFill>
            <a:ln w="3175">
              <a:solidFill>
                <a:srgbClr val="C0000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77" name="Rectangle 76"/>
            <p:cNvSpPr/>
            <p:nvPr/>
          </p:nvSpPr>
          <p:spPr>
            <a:xfrm rot="19128406">
              <a:off x="2516571" y="4906583"/>
              <a:ext cx="137756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Under </a:t>
              </a: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Contract</a:t>
              </a:r>
              <a:b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</a:b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in </a:t>
              </a: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11 Days</a:t>
              </a: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!</a:t>
              </a:r>
              <a:endParaRPr lang="en-US" sz="1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78" name="Group 77"/>
          <p:cNvGrpSpPr/>
          <p:nvPr/>
        </p:nvGrpSpPr>
        <p:grpSpPr>
          <a:xfrm>
            <a:off x="8430223" y="2778259"/>
            <a:ext cx="1551977" cy="1194173"/>
            <a:chOff x="2342160" y="4397790"/>
            <a:chExt cx="1551977" cy="1194173"/>
          </a:xfrm>
        </p:grpSpPr>
        <p:sp>
          <p:nvSpPr>
            <p:cNvPr id="85" name="Diagonal Stripe 84"/>
            <p:cNvSpPr/>
            <p:nvPr/>
          </p:nvSpPr>
          <p:spPr>
            <a:xfrm rot="10800000">
              <a:off x="2342160" y="4397790"/>
              <a:ext cx="1371600" cy="1194173"/>
            </a:xfrm>
            <a:prstGeom prst="diagStripe">
              <a:avLst/>
            </a:prstGeom>
            <a:solidFill>
              <a:srgbClr val="C00000">
                <a:alpha val="75000"/>
              </a:srgbClr>
            </a:solidFill>
            <a:ln w="3175">
              <a:solidFill>
                <a:srgbClr val="C0000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86" name="Rectangle 85"/>
            <p:cNvSpPr/>
            <p:nvPr/>
          </p:nvSpPr>
          <p:spPr>
            <a:xfrm rot="19128406">
              <a:off x="2516571" y="4906583"/>
              <a:ext cx="137756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Under </a:t>
              </a: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Contract</a:t>
              </a:r>
              <a:b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</a:b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in </a:t>
              </a: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11 Days</a:t>
              </a: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!</a:t>
              </a:r>
              <a:endParaRPr lang="en-US" sz="1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87" name="Group 86"/>
          <p:cNvGrpSpPr/>
          <p:nvPr/>
        </p:nvGrpSpPr>
        <p:grpSpPr>
          <a:xfrm>
            <a:off x="5181600" y="8528678"/>
            <a:ext cx="1551977" cy="1194173"/>
            <a:chOff x="2342160" y="4397790"/>
            <a:chExt cx="1551977" cy="1194173"/>
          </a:xfrm>
        </p:grpSpPr>
        <p:sp>
          <p:nvSpPr>
            <p:cNvPr id="88" name="Diagonal Stripe 87"/>
            <p:cNvSpPr/>
            <p:nvPr/>
          </p:nvSpPr>
          <p:spPr>
            <a:xfrm rot="10800000">
              <a:off x="2342160" y="4397790"/>
              <a:ext cx="1371600" cy="1194173"/>
            </a:xfrm>
            <a:prstGeom prst="diagStripe">
              <a:avLst/>
            </a:prstGeom>
            <a:solidFill>
              <a:srgbClr val="C00000">
                <a:alpha val="75000"/>
              </a:srgbClr>
            </a:solidFill>
            <a:ln w="3175">
              <a:solidFill>
                <a:srgbClr val="C0000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89" name="Rectangle 88"/>
            <p:cNvSpPr/>
            <p:nvPr/>
          </p:nvSpPr>
          <p:spPr>
            <a:xfrm rot="19128406">
              <a:off x="2516571" y="4906583"/>
              <a:ext cx="137756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Under </a:t>
              </a: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Contract</a:t>
              </a:r>
              <a:b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</a:br>
              <a:r>
                <a:rPr lang="en-US" sz="120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in </a:t>
              </a:r>
              <a:r>
                <a:rPr lang="en-US" sz="120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2 Days</a:t>
              </a: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!</a:t>
              </a:r>
              <a:endParaRPr lang="en-US" sz="1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07457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613</TotalTime>
  <Words>220</Words>
  <Application>Microsoft Office PowerPoint</Application>
  <PresentationFormat>Custom</PresentationFormat>
  <Paragraphs>80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Comic Sans MS</vt:lpstr>
      <vt:lpstr>Times New Roman</vt:lpstr>
      <vt:lpstr>Office Theme</vt:lpstr>
      <vt:lpstr>ChuckTown Homes New Listings!!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ChuckTown Homes New Listings!!</dc:title>
  <dc:creator>CVH360</dc:creator>
  <cp:lastModifiedBy>A. Thomas</cp:lastModifiedBy>
  <cp:revision>59</cp:revision>
  <dcterms:created xsi:type="dcterms:W3CDTF">2006-08-16T00:00:00Z</dcterms:created>
  <dcterms:modified xsi:type="dcterms:W3CDTF">2015-08-25T19:00:29Z</dcterms:modified>
</cp:coreProperties>
</file>