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69696"/>
    <a:srgbClr val="C0C0C0"/>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996" y="313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9/26/2014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13" Type="http://schemas.openxmlformats.org/officeDocument/2006/relationships/image" Target="../media/image11.jpg"/><Relationship Id="rId3" Type="http://schemas.openxmlformats.org/officeDocument/2006/relationships/hyperlink" Target="http://seaydevelopment.com/hotel-for-sale-in-mount-pleasant-south-carolina" TargetMode="External"/><Relationship Id="rId7" Type="http://schemas.openxmlformats.org/officeDocument/2006/relationships/image" Target="../media/image5.jpg"/><Relationship Id="rId12" Type="http://schemas.openxmlformats.org/officeDocument/2006/relationships/image" Target="../media/image10.jpg"/><Relationship Id="rId2" Type="http://schemas.openxmlformats.org/officeDocument/2006/relationships/image" Target="../media/image1.png"/><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g"/><Relationship Id="rId5" Type="http://schemas.openxmlformats.org/officeDocument/2006/relationships/image" Target="../media/image3.jpg"/><Relationship Id="rId15" Type="http://schemas.openxmlformats.org/officeDocument/2006/relationships/image" Target="../media/image13.jpg"/><Relationship Id="rId10" Type="http://schemas.openxmlformats.org/officeDocument/2006/relationships/image" Target="../media/image8.jpg"/><Relationship Id="rId4" Type="http://schemas.openxmlformats.org/officeDocument/2006/relationships/image" Target="../media/image2.jpg"/><Relationship Id="rId9" Type="http://schemas.openxmlformats.org/officeDocument/2006/relationships/image" Target="../media/image7.jpg"/><Relationship Id="rId14" Type="http://schemas.openxmlformats.org/officeDocument/2006/relationships/image" Target="../media/image1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0" y="7696200"/>
            <a:ext cx="7772400" cy="2362200"/>
          </a:xfrm>
          <a:prstGeom prst="rect">
            <a:avLst/>
          </a:prstGeom>
          <a:blipFill dpi="0" rotWithShape="1">
            <a:blip r:embed="rId2"/>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2514600"/>
            <a:ext cx="7772400" cy="5029200"/>
          </a:xfrm>
        </p:spPr>
        <p:txBody>
          <a:bodyPr anchor="ctr">
            <a:normAutofit fontScale="77500" lnSpcReduction="20000"/>
          </a:bodyPr>
          <a:lstStyle/>
          <a:p>
            <a:pPr fontAlgn="base"/>
            <a:r>
              <a:rPr lang="en-US" sz="2000" b="1" dirty="0" smtClean="0"/>
              <a:t>Hotel </a:t>
            </a:r>
            <a:r>
              <a:rPr lang="en-US" sz="2000" b="1" dirty="0"/>
              <a:t>for Sale in Mount Pleasant, South Carolina.  </a:t>
            </a:r>
            <a:endParaRPr lang="en-US" sz="2000" b="1" dirty="0" smtClean="0"/>
          </a:p>
          <a:p>
            <a:pPr fontAlgn="base"/>
            <a:r>
              <a:rPr lang="en-US" sz="2000" dirty="0" smtClean="0"/>
              <a:t>Minutes </a:t>
            </a:r>
            <a:r>
              <a:rPr lang="en-US" sz="2000" dirty="0"/>
              <a:t>from Downtown Charleston, which was recently named the #1 International Travel Destination by </a:t>
            </a:r>
            <a:r>
              <a:rPr lang="en-US" sz="2000" dirty="0" err="1"/>
              <a:t>Conde</a:t>
            </a:r>
            <a:r>
              <a:rPr lang="en-US" sz="2000" dirty="0"/>
              <a:t> Nast Traveler October 2012.  The Congressional Medal of Honor Museum Society and Patriots Point have announced plans to build a $100 million museum along the Cooper River just a few miles away which should offer nice growth due to the projected visitors and similar customer demographic.  All spacious suites at this extended stay hotel come complete with separate areas for relaxing, sleeping and eating. Each suite has a fully equipped kitchen stocked with a microwave, refrigerator, freezer, two-burner cooktop, coffee maker, cookware, utensils and dishwasher. Additional in-room amenities include hair dryers, flat-screen televisions, irons, ironing boards and cable television. Some rooms are equipped with sofa sleepers and whirlpool bathtubs. Handicap accessible and non-smoking rooms can be requested. NOTE: Alternate/Adaptive Reuse Opportunities Exist.  Call for details.</a:t>
            </a:r>
          </a:p>
          <a:p>
            <a:pPr fontAlgn="base"/>
            <a:endParaRPr lang="en-US" sz="2000" b="1" dirty="0"/>
          </a:p>
          <a:p>
            <a:pPr fontAlgn="base"/>
            <a:r>
              <a:rPr lang="en-US" sz="2000" b="1" dirty="0"/>
              <a:t>$7,275,000 </a:t>
            </a:r>
          </a:p>
          <a:p>
            <a:pPr fontAlgn="base"/>
            <a:r>
              <a:rPr lang="en-US" sz="2000" b="1" dirty="0"/>
              <a:t>71 Rooms</a:t>
            </a:r>
          </a:p>
          <a:p>
            <a:pPr fontAlgn="base"/>
            <a:r>
              <a:rPr lang="en-US" sz="2000" b="1" dirty="0"/>
              <a:t>Renovated with 3 Years Left on Brand</a:t>
            </a:r>
          </a:p>
          <a:p>
            <a:pPr fontAlgn="base"/>
            <a:r>
              <a:rPr lang="en-US" sz="2000" b="1" dirty="0"/>
              <a:t>ADR $105.85 </a:t>
            </a:r>
            <a:endParaRPr lang="en-US" sz="2000" dirty="0"/>
          </a:p>
          <a:p>
            <a:pPr fontAlgn="base"/>
            <a:endParaRPr lang="en-US" sz="2000" dirty="0" smtClean="0"/>
          </a:p>
          <a:p>
            <a:pPr fontAlgn="base"/>
            <a:r>
              <a:rPr lang="en-US" sz="2000" dirty="0" smtClean="0"/>
              <a:t>More </a:t>
            </a:r>
            <a:r>
              <a:rPr lang="en-US" sz="2000" dirty="0"/>
              <a:t>information will be provided by providing a Non-Disclosure Agreement to protect confidentiality, which can be found at the link below:</a:t>
            </a:r>
          </a:p>
          <a:p>
            <a:pPr fontAlgn="base"/>
            <a:r>
              <a:rPr lang="en-US" sz="2000" dirty="0">
                <a:hlinkClick r:id="rId3"/>
              </a:rPr>
              <a:t>http://</a:t>
            </a:r>
            <a:r>
              <a:rPr lang="en-US" sz="2000" dirty="0" smtClean="0">
                <a:hlinkClick r:id="rId3"/>
              </a:rPr>
              <a:t>seaydevelopment.com/hotel-for-sale-in-mount-pleasant-south-carolina</a:t>
            </a:r>
            <a:r>
              <a:rPr lang="en-US" sz="2000" dirty="0" smtClean="0"/>
              <a:t> </a:t>
            </a:r>
            <a:endParaRPr lang="en-US" sz="1600" dirty="0"/>
          </a:p>
        </p:txBody>
      </p:sp>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37730" y="7696200"/>
            <a:ext cx="3934670" cy="2362200"/>
          </a:xfrm>
          <a:prstGeom prst="rect">
            <a:avLst/>
          </a:prstGeom>
        </p:spPr>
      </p:pic>
      <p:sp>
        <p:nvSpPr>
          <p:cNvPr id="8" name="Rectangle 7"/>
          <p:cNvSpPr/>
          <p:nvPr/>
        </p:nvSpPr>
        <p:spPr>
          <a:xfrm>
            <a:off x="30480" y="7753915"/>
            <a:ext cx="3931920" cy="1754326"/>
          </a:xfrm>
          <a:prstGeom prst="rect">
            <a:avLst/>
          </a:prstGeom>
        </p:spPr>
        <p:txBody>
          <a:bodyPr wrap="square" numCol="1">
            <a:spAutoFit/>
          </a:bodyPr>
          <a:lstStyle/>
          <a:p>
            <a:pPr fontAlgn="base"/>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Address</a:t>
            </a:r>
            <a:r>
              <a:rPr lang="en-US" sz="1200" dirty="0" smtClean="0">
                <a:solidFill>
                  <a:schemeClr val="bg1"/>
                </a:solidFill>
                <a:effectLst>
                  <a:outerShdw blurRad="38100" dist="38100" dir="2700000" algn="tl">
                    <a:srgbClr val="000000">
                      <a:alpha val="43137"/>
                    </a:srgbClr>
                  </a:outerShdw>
                </a:effectLst>
                <a:latin typeface="Eras Demi ITC" panose="020B0805030504020804" pitchFamily="34" charset="0"/>
              </a:rPr>
              <a:t>:</a:t>
            </a:r>
            <a:r>
              <a:rPr lang="en-US" sz="1200" dirty="0">
                <a:solidFill>
                  <a:srgbClr val="FF0000"/>
                </a:solidFill>
                <a:effectLst>
                  <a:outerShdw blurRad="38100" dist="38100" dir="2700000" algn="tl">
                    <a:srgbClr val="000000">
                      <a:alpha val="43137"/>
                    </a:srgbClr>
                  </a:outerShdw>
                </a:effectLst>
                <a:latin typeface="Eras Demi ITC" panose="020B0805030504020804" pitchFamily="34" charset="0"/>
              </a:rPr>
              <a:t> Confidential</a:t>
            </a:r>
            <a:endParaRPr lang="en-US" sz="1200" dirty="0">
              <a:solidFill>
                <a:schemeClr val="bg1"/>
              </a:solidFill>
              <a:effectLst>
                <a:outerShdw blurRad="38100" dist="38100" dir="2700000" algn="tl">
                  <a:srgbClr val="000000">
                    <a:alpha val="43137"/>
                  </a:srgbClr>
                </a:outerShdw>
              </a:effectLst>
              <a:latin typeface="Eras Demi ITC" panose="020B0805030504020804" pitchFamily="34" charset="0"/>
            </a:endParaRPr>
          </a:p>
          <a:p>
            <a:pPr fontAlgn="base"/>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Area: </a:t>
            </a:r>
            <a:r>
              <a:rPr lang="en-US" sz="1200" dirty="0">
                <a:solidFill>
                  <a:srgbClr val="FF0000"/>
                </a:solidFill>
                <a:effectLst>
                  <a:outerShdw blurRad="38100" dist="38100" dir="2700000" algn="tl">
                    <a:srgbClr val="000000">
                      <a:alpha val="43137"/>
                    </a:srgbClr>
                  </a:outerShdw>
                </a:effectLst>
                <a:latin typeface="Eras Demi ITC" panose="020B0805030504020804" pitchFamily="34" charset="0"/>
              </a:rPr>
              <a:t>Confidential</a:t>
            </a:r>
            <a:endParaRPr lang="en-US" sz="1200" dirty="0" smtClean="0">
              <a:solidFill>
                <a:schemeClr val="bg1"/>
              </a:solidFill>
              <a:effectLst>
                <a:outerShdw blurRad="38100" dist="38100" dir="2700000" algn="tl">
                  <a:srgbClr val="000000">
                    <a:alpha val="43137"/>
                  </a:srgbClr>
                </a:outerShdw>
              </a:effectLst>
              <a:latin typeface="Eras Demi ITC" panose="020B0805030504020804" pitchFamily="34" charset="0"/>
            </a:endParaRPr>
          </a:p>
          <a:p>
            <a:pPr fontAlgn="base"/>
            <a:r>
              <a:rPr lang="en-US" sz="1200" dirty="0" smtClean="0">
                <a:solidFill>
                  <a:schemeClr val="bg1"/>
                </a:solidFill>
                <a:effectLst>
                  <a:outerShdw blurRad="38100" dist="38100" dir="2700000" algn="tl">
                    <a:srgbClr val="000000">
                      <a:alpha val="43137"/>
                    </a:srgbClr>
                  </a:outerShdw>
                </a:effectLst>
                <a:latin typeface="Eras Demi ITC" panose="020B0805030504020804" pitchFamily="34" charset="0"/>
              </a:rPr>
              <a:t>Building </a:t>
            </a:r>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Square Feet: </a:t>
            </a:r>
            <a:r>
              <a:rPr lang="en-US" sz="1200" dirty="0">
                <a:solidFill>
                  <a:srgbClr val="FF0000"/>
                </a:solidFill>
                <a:effectLst>
                  <a:outerShdw blurRad="38100" dist="38100" dir="2700000" algn="tl">
                    <a:srgbClr val="000000">
                      <a:alpha val="43137"/>
                    </a:srgbClr>
                  </a:outerShdw>
                </a:effectLst>
                <a:latin typeface="Eras Demi ITC" panose="020B0805030504020804" pitchFamily="34" charset="0"/>
              </a:rPr>
              <a:t>Confidential</a:t>
            </a:r>
            <a:endParaRPr lang="en-US" sz="1200" dirty="0">
              <a:solidFill>
                <a:schemeClr val="bg1"/>
              </a:solidFill>
              <a:effectLst>
                <a:outerShdw blurRad="38100" dist="38100" dir="2700000" algn="tl">
                  <a:srgbClr val="000000">
                    <a:alpha val="43137"/>
                  </a:srgbClr>
                </a:outerShdw>
              </a:effectLst>
              <a:latin typeface="Eras Demi ITC" panose="020B0805030504020804" pitchFamily="34" charset="0"/>
            </a:endParaRPr>
          </a:p>
          <a:p>
            <a:pPr fontAlgn="base"/>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Category: </a:t>
            </a:r>
            <a:r>
              <a:rPr lang="en-US" sz="1200" dirty="0" smtClean="0">
                <a:solidFill>
                  <a:srgbClr val="FF0000"/>
                </a:solidFill>
                <a:effectLst>
                  <a:outerShdw blurRad="38100" dist="38100" dir="2700000" algn="tl">
                    <a:srgbClr val="000000">
                      <a:alpha val="43137"/>
                    </a:srgbClr>
                  </a:outerShdw>
                </a:effectLst>
                <a:latin typeface="Eras Demi ITC" panose="020B0805030504020804" pitchFamily="34" charset="0"/>
              </a:rPr>
              <a:t>Confidential</a:t>
            </a:r>
            <a:endParaRPr lang="en-US" sz="1200" dirty="0">
              <a:solidFill>
                <a:srgbClr val="FF0000"/>
              </a:solidFill>
              <a:effectLst>
                <a:outerShdw blurRad="38100" dist="38100" dir="2700000" algn="tl">
                  <a:srgbClr val="000000">
                    <a:alpha val="43137"/>
                  </a:srgbClr>
                </a:outerShdw>
              </a:effectLst>
              <a:latin typeface="Eras Demi ITC" panose="020B0805030504020804" pitchFamily="34" charset="0"/>
            </a:endParaRPr>
          </a:p>
          <a:p>
            <a:pPr fontAlgn="base"/>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City: </a:t>
            </a:r>
            <a:r>
              <a:rPr lang="en-US" sz="1200" dirty="0" smtClean="0">
                <a:solidFill>
                  <a:schemeClr val="bg1"/>
                </a:solidFill>
                <a:effectLst>
                  <a:outerShdw blurRad="38100" dist="38100" dir="2700000" algn="tl">
                    <a:srgbClr val="000000">
                      <a:alpha val="43137"/>
                    </a:srgbClr>
                  </a:outerShdw>
                </a:effectLst>
                <a:latin typeface="Eras Demi ITC" panose="020B0805030504020804" pitchFamily="34" charset="0"/>
              </a:rPr>
              <a:t>Mount Pleasant</a:t>
            </a:r>
            <a:endParaRPr lang="en-US" sz="1200" dirty="0">
              <a:solidFill>
                <a:schemeClr val="bg1"/>
              </a:solidFill>
              <a:effectLst>
                <a:outerShdw blurRad="38100" dist="38100" dir="2700000" algn="tl">
                  <a:srgbClr val="000000">
                    <a:alpha val="43137"/>
                  </a:srgbClr>
                </a:outerShdw>
              </a:effectLst>
              <a:latin typeface="Eras Demi ITC" panose="020B0805030504020804" pitchFamily="34" charset="0"/>
            </a:endParaRPr>
          </a:p>
          <a:p>
            <a:pPr fontAlgn="base"/>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County: Charleston</a:t>
            </a:r>
          </a:p>
          <a:p>
            <a:pPr fontAlgn="base"/>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Listing ID: </a:t>
            </a:r>
            <a:r>
              <a:rPr lang="en-US" sz="1200" dirty="0">
                <a:solidFill>
                  <a:srgbClr val="FF0000"/>
                </a:solidFill>
                <a:effectLst>
                  <a:outerShdw blurRad="38100" dist="38100" dir="2700000" algn="tl">
                    <a:srgbClr val="000000">
                      <a:alpha val="43137"/>
                    </a:srgbClr>
                  </a:outerShdw>
                </a:effectLst>
                <a:latin typeface="Eras Demi ITC" panose="020B0805030504020804" pitchFamily="34" charset="0"/>
              </a:rPr>
              <a:t>Confidential</a:t>
            </a:r>
          </a:p>
          <a:p>
            <a:pPr fontAlgn="base"/>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Listing Price: </a:t>
            </a:r>
            <a:r>
              <a:rPr lang="en-US" sz="1200" dirty="0">
                <a:solidFill>
                  <a:srgbClr val="FF0000"/>
                </a:solidFill>
                <a:effectLst>
                  <a:outerShdw blurRad="38100" dist="38100" dir="2700000" algn="tl">
                    <a:srgbClr val="000000">
                      <a:alpha val="43137"/>
                    </a:srgbClr>
                  </a:outerShdw>
                </a:effectLst>
                <a:latin typeface="Eras Demi ITC" panose="020B0805030504020804" pitchFamily="34" charset="0"/>
              </a:rPr>
              <a:t>Confidential </a:t>
            </a:r>
            <a:endParaRPr lang="en-US" sz="1200" dirty="0" smtClean="0">
              <a:solidFill>
                <a:srgbClr val="FF0000"/>
              </a:solidFill>
              <a:effectLst>
                <a:outerShdw blurRad="38100" dist="38100" dir="2700000" algn="tl">
                  <a:srgbClr val="000000">
                    <a:alpha val="43137"/>
                  </a:srgbClr>
                </a:outerShdw>
              </a:effectLst>
              <a:latin typeface="Eras Demi ITC" panose="020B0805030504020804" pitchFamily="34" charset="0"/>
            </a:endParaRPr>
          </a:p>
          <a:p>
            <a:pPr fontAlgn="base"/>
            <a:r>
              <a:rPr lang="en-US" sz="1200" dirty="0" smtClean="0">
                <a:solidFill>
                  <a:schemeClr val="bg1"/>
                </a:solidFill>
                <a:effectLst>
                  <a:outerShdw blurRad="38100" dist="38100" dir="2700000" algn="tl">
                    <a:srgbClr val="000000">
                      <a:alpha val="43137"/>
                    </a:srgbClr>
                  </a:outerShdw>
                </a:effectLst>
                <a:latin typeface="Eras Demi ITC" panose="020B0805030504020804" pitchFamily="34" charset="0"/>
              </a:rPr>
              <a:t>Max </a:t>
            </a:r>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Contiguous </a:t>
            </a:r>
            <a:r>
              <a:rPr lang="en-US" sz="1200" dirty="0" err="1">
                <a:solidFill>
                  <a:schemeClr val="bg1"/>
                </a:solidFill>
                <a:effectLst>
                  <a:outerShdw blurRad="38100" dist="38100" dir="2700000" algn="tl">
                    <a:srgbClr val="000000">
                      <a:alpha val="43137"/>
                    </a:srgbClr>
                  </a:outerShdw>
                </a:effectLst>
                <a:latin typeface="Eras Demi ITC" panose="020B0805030504020804" pitchFamily="34" charset="0"/>
              </a:rPr>
              <a:t>SqFt</a:t>
            </a:r>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 </a:t>
            </a:r>
            <a:r>
              <a:rPr lang="en-US" sz="1200" dirty="0" smtClean="0">
                <a:solidFill>
                  <a:srgbClr val="FF0000"/>
                </a:solidFill>
                <a:effectLst>
                  <a:outerShdw blurRad="38100" dist="38100" dir="2700000" algn="tl">
                    <a:srgbClr val="000000">
                      <a:alpha val="43137"/>
                    </a:srgbClr>
                  </a:outerShdw>
                </a:effectLst>
                <a:latin typeface="Eras Demi ITC" panose="020B0805030504020804" pitchFamily="34" charset="0"/>
              </a:rPr>
              <a:t>Confidential</a:t>
            </a:r>
            <a:endParaRPr lang="en-US" sz="1200" dirty="0">
              <a:solidFill>
                <a:schemeClr val="bg1"/>
              </a:solidFill>
              <a:effectLst>
                <a:outerShdw blurRad="38100" dist="38100" dir="2700000" algn="tl">
                  <a:srgbClr val="000000">
                    <a:alpha val="43137"/>
                  </a:srgbClr>
                </a:outerShdw>
              </a:effectLst>
              <a:latin typeface="Eras Demi ITC" panose="020B0805030504020804" pitchFamily="34" charset="0"/>
            </a:endParaRPr>
          </a:p>
        </p:txBody>
      </p:sp>
      <p:sp>
        <p:nvSpPr>
          <p:cNvPr id="13" name="Rectangle 12"/>
          <p:cNvSpPr/>
          <p:nvPr/>
        </p:nvSpPr>
        <p:spPr>
          <a:xfrm>
            <a:off x="0" y="7635472"/>
            <a:ext cx="7772400" cy="60728"/>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rotWithShape="1">
          <a:blip r:embed="rId5">
            <a:extLst>
              <a:ext uri="{28A0092B-C50C-407E-A947-70E740481C1C}">
                <a14:useLocalDpi xmlns:a14="http://schemas.microsoft.com/office/drawing/2010/main" val="0"/>
              </a:ext>
            </a:extLst>
          </a:blip>
          <a:srcRect r="43304"/>
          <a:stretch/>
        </p:blipFill>
        <p:spPr>
          <a:xfrm>
            <a:off x="-5691071" y="609601"/>
            <a:ext cx="3177346" cy="4253732"/>
          </a:xfrm>
          <a:prstGeom prst="rect">
            <a:avLst/>
          </a:prstGeom>
        </p:spPr>
      </p:pic>
      <p:sp>
        <p:nvSpPr>
          <p:cNvPr id="10" name="Rectangle 9"/>
          <p:cNvSpPr/>
          <p:nvPr/>
        </p:nvSpPr>
        <p:spPr>
          <a:xfrm>
            <a:off x="0" y="-21336"/>
            <a:ext cx="7772400" cy="630936"/>
          </a:xfrm>
          <a:prstGeom prst="rect">
            <a:avLst/>
          </a:prstGeom>
          <a:solidFill>
            <a:srgbClr val="B2B2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805065" y="-21336"/>
            <a:ext cx="1969008" cy="445008"/>
          </a:xfrm>
          <a:prstGeom prst="rect">
            <a:avLst/>
          </a:prstGeom>
          <a:ln>
            <a:noFill/>
          </a:ln>
          <a:effectLst>
            <a:softEdge rad="25400"/>
          </a:effectLst>
        </p:spPr>
      </p:pic>
      <p:sp>
        <p:nvSpPr>
          <p:cNvPr id="2" name="Title 1"/>
          <p:cNvSpPr>
            <a:spLocks noGrp="1"/>
          </p:cNvSpPr>
          <p:nvPr>
            <p:ph type="ctrTitle"/>
          </p:nvPr>
        </p:nvSpPr>
        <p:spPr>
          <a:xfrm>
            <a:off x="0" y="-21336"/>
            <a:ext cx="5102102" cy="630936"/>
          </a:xfrm>
        </p:spPr>
        <p:txBody>
          <a:bodyPr anchor="ctr">
            <a:noAutofit/>
          </a:bodyPr>
          <a:lstStyle/>
          <a:p>
            <a:r>
              <a:rPr lang="en-US" sz="2000" dirty="0" smtClean="0">
                <a:solidFill>
                  <a:schemeClr val="bg1"/>
                </a:solidFill>
                <a:effectLst>
                  <a:outerShdw blurRad="38100" dist="38100" dir="2700000" algn="tl">
                    <a:srgbClr val="000000">
                      <a:alpha val="43137"/>
                    </a:srgbClr>
                  </a:outerShdw>
                </a:effectLst>
                <a:latin typeface="Eras Demi ITC" panose="020B0805030504020804" pitchFamily="34" charset="0"/>
              </a:rPr>
              <a:t>Hotel For Sale in</a:t>
            </a:r>
            <a:br>
              <a:rPr lang="en-US" sz="2000" dirty="0" smtClean="0">
                <a:solidFill>
                  <a:schemeClr val="bg1"/>
                </a:solidFill>
                <a:effectLst>
                  <a:outerShdw blurRad="38100" dist="38100" dir="2700000" algn="tl">
                    <a:srgbClr val="000000">
                      <a:alpha val="43137"/>
                    </a:srgbClr>
                  </a:outerShdw>
                </a:effectLst>
                <a:latin typeface="Eras Demi ITC" panose="020B0805030504020804" pitchFamily="34" charset="0"/>
              </a:rPr>
            </a:br>
            <a:r>
              <a:rPr lang="en-US" sz="2000" dirty="0" smtClean="0">
                <a:solidFill>
                  <a:schemeClr val="bg1"/>
                </a:solidFill>
                <a:effectLst>
                  <a:outerShdw blurRad="38100" dist="38100" dir="2700000" algn="tl">
                    <a:srgbClr val="000000">
                      <a:alpha val="43137"/>
                    </a:srgbClr>
                  </a:outerShdw>
                </a:effectLst>
                <a:latin typeface="Eras Demi ITC" panose="020B0805030504020804" pitchFamily="34" charset="0"/>
              </a:rPr>
              <a:t>Mount Pleasant, SC</a:t>
            </a:r>
            <a:endParaRPr lang="en-US" sz="2000" dirty="0">
              <a:solidFill>
                <a:schemeClr val="bg1"/>
              </a:solidFill>
              <a:effectLst>
                <a:outerShdw blurRad="38100" dist="38100" dir="2700000" algn="tl">
                  <a:srgbClr val="000000">
                    <a:alpha val="43137"/>
                  </a:srgbClr>
                </a:outerShdw>
              </a:effectLst>
              <a:latin typeface="Eras Demi ITC" panose="020B0805030504020804" pitchFamily="34" charset="0"/>
            </a:endParaRPr>
          </a:p>
        </p:txBody>
      </p:sp>
      <p:pic>
        <p:nvPicPr>
          <p:cNvPr id="4" name="Picture 3"/>
          <p:cNvPicPr>
            <a:picLocks noChangeAspect="1"/>
          </p:cNvPicPr>
          <p:nvPr/>
        </p:nvPicPr>
        <p:blipFill rotWithShape="1">
          <a:blip r:embed="rId7" cstate="print">
            <a:extLst>
              <a:ext uri="{28A0092B-C50C-407E-A947-70E740481C1C}">
                <a14:useLocalDpi xmlns:a14="http://schemas.microsoft.com/office/drawing/2010/main" val="0"/>
              </a:ext>
            </a:extLst>
          </a:blip>
          <a:srcRect r="24852"/>
          <a:stretch/>
        </p:blipFill>
        <p:spPr>
          <a:xfrm>
            <a:off x="8674373" y="1974590"/>
            <a:ext cx="1282700" cy="1280160"/>
          </a:xfrm>
          <a:prstGeom prst="rect">
            <a:avLst/>
          </a:prstGeom>
        </p:spPr>
      </p:pic>
      <p:pic>
        <p:nvPicPr>
          <p:cNvPr id="17" name="Picture 1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920018" y="3583172"/>
            <a:ext cx="1706880" cy="1280160"/>
          </a:xfrm>
          <a:prstGeom prst="rect">
            <a:avLst/>
          </a:prstGeom>
        </p:spPr>
      </p:pic>
      <p:pic>
        <p:nvPicPr>
          <p:cNvPr id="18" name="Picture 1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981200" y="2096387"/>
            <a:ext cx="1706880" cy="1280160"/>
          </a:xfrm>
          <a:prstGeom prst="rect">
            <a:avLst/>
          </a:prstGeom>
        </p:spPr>
      </p:pic>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981200" y="3583172"/>
            <a:ext cx="1706880" cy="1280160"/>
          </a:xfrm>
          <a:prstGeom prst="rect">
            <a:avLst/>
          </a:prstGeom>
        </p:spPr>
      </p:pic>
      <p:pic>
        <p:nvPicPr>
          <p:cNvPr id="20" name="Picture 1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9315723" y="4572000"/>
            <a:ext cx="1706880" cy="1280160"/>
          </a:xfrm>
          <a:prstGeom prst="rect">
            <a:avLst/>
          </a:prstGeom>
        </p:spPr>
      </p:pic>
      <p:pic>
        <p:nvPicPr>
          <p:cNvPr id="21" name="Picture 20"/>
          <p:cNvPicPr>
            <a:picLocks noChangeAspect="1"/>
          </p:cNvPicPr>
          <p:nvPr/>
        </p:nvPicPr>
        <p:blipFill rotWithShape="1">
          <a:blip r:embed="rId12" cstate="print">
            <a:extLst>
              <a:ext uri="{28A0092B-C50C-407E-A947-70E740481C1C}">
                <a14:useLocalDpi xmlns:a14="http://schemas.microsoft.com/office/drawing/2010/main" val="0"/>
              </a:ext>
            </a:extLst>
          </a:blip>
          <a:srcRect r="25371"/>
          <a:stretch/>
        </p:blipFill>
        <p:spPr>
          <a:xfrm>
            <a:off x="10385689" y="2362200"/>
            <a:ext cx="1273827" cy="1280160"/>
          </a:xfrm>
          <a:prstGeom prst="rect">
            <a:avLst/>
          </a:prstGeom>
        </p:spPr>
      </p:pic>
      <p:pic>
        <p:nvPicPr>
          <p:cNvPr id="22" name="Picture 21"/>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7920018" y="609600"/>
            <a:ext cx="1706880" cy="1280160"/>
          </a:xfrm>
          <a:prstGeom prst="rect">
            <a:avLst/>
          </a:prstGeom>
        </p:spPr>
      </p:pic>
      <p:pic>
        <p:nvPicPr>
          <p:cNvPr id="23" name="Picture 22"/>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7920018" y="2096387"/>
            <a:ext cx="1706880" cy="1280160"/>
          </a:xfrm>
          <a:prstGeom prst="rect">
            <a:avLst/>
          </a:prstGeom>
        </p:spPr>
      </p:pic>
      <p:pic>
        <p:nvPicPr>
          <p:cNvPr id="24" name="Picture 23"/>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981200" y="609600"/>
            <a:ext cx="1706880" cy="1280160"/>
          </a:xfrm>
          <a:prstGeom prst="rect">
            <a:avLst/>
          </a:prstGeom>
        </p:spPr>
      </p:pic>
      <p:sp>
        <p:nvSpPr>
          <p:cNvPr id="6" name="Rectangle 5"/>
          <p:cNvSpPr/>
          <p:nvPr/>
        </p:nvSpPr>
        <p:spPr>
          <a:xfrm>
            <a:off x="603891" y="1117754"/>
            <a:ext cx="6564619" cy="1200329"/>
          </a:xfrm>
          <a:prstGeom prst="rect">
            <a:avLst/>
          </a:prstGeom>
          <a:noFill/>
          <a:ln w="28575" cap="rnd" cmpd="sng">
            <a:solidFill>
              <a:srgbClr val="C00000"/>
            </a:solidFill>
            <a:prstDash val="solid"/>
          </a:ln>
          <a:effectLst/>
        </p:spPr>
        <p:txBody>
          <a:bodyPr wrap="none" lIns="91440" tIns="45720" rIns="91440" bIns="45720">
            <a:spAutoFit/>
            <a:scene3d>
              <a:camera prst="orthographicFront"/>
              <a:lightRig rig="threePt" dir="t"/>
            </a:scene3d>
            <a:sp3d extrusionH="57150">
              <a:bevelT w="38100" h="38100"/>
            </a:sp3d>
          </a:bodyPr>
          <a:lstStyle/>
          <a:p>
            <a:pPr algn="ctr"/>
            <a:r>
              <a:rPr lang="en-US" sz="7200" b="1" cap="none" spc="0" dirty="0" smtClean="0">
                <a:ln w="12700">
                  <a:noFill/>
                  <a:prstDash val="solid"/>
                </a:ln>
                <a:solidFill>
                  <a:srgbClr val="C00000"/>
                </a:solidFill>
                <a:latin typeface="Stencil" panose="040409050D0802020404" pitchFamily="82" charset="0"/>
              </a:rPr>
              <a:t>CONFIDENTIAL</a:t>
            </a:r>
            <a:endParaRPr lang="en-US" sz="7200" b="1" cap="none" spc="0" dirty="0">
              <a:ln w="12700">
                <a:noFill/>
                <a:prstDash val="solid"/>
              </a:ln>
              <a:solidFill>
                <a:srgbClr val="C00000"/>
              </a:solidFill>
              <a:latin typeface="Stencil" panose="040409050D0802020404" pitchFamily="82" charset="0"/>
            </a:endParaRPr>
          </a:p>
        </p:txBody>
      </p:sp>
      <p:sp>
        <p:nvSpPr>
          <p:cNvPr id="25" name="Rounded Rectangle 24"/>
          <p:cNvSpPr/>
          <p:nvPr/>
        </p:nvSpPr>
        <p:spPr>
          <a:xfrm>
            <a:off x="8153400" y="8410575"/>
            <a:ext cx="381000" cy="152400"/>
          </a:xfrm>
          <a:prstGeom prst="round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Callout 13"/>
          <p:cNvSpPr/>
          <p:nvPr/>
        </p:nvSpPr>
        <p:spPr>
          <a:xfrm>
            <a:off x="7883163" y="6934200"/>
            <a:ext cx="2286000" cy="762000"/>
          </a:xfrm>
          <a:prstGeom prst="wedgeEllipseCallout">
            <a:avLst>
              <a:gd name="adj1" fmla="val 23955"/>
              <a:gd name="adj2" fmla="val 70611"/>
            </a:avLst>
          </a:prstGeom>
          <a:solidFill>
            <a:schemeClr val="bg1"/>
          </a:solidFill>
          <a:ln>
            <a:solidFill>
              <a:schemeClr val="tx1">
                <a:lumMod val="50000"/>
                <a:lumOff val="50000"/>
              </a:schemeClr>
            </a:solid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err="1" smtClean="0">
                <a:solidFill>
                  <a:schemeClr val="tx1"/>
                </a:solidFill>
                <a:latin typeface="Comic Sans MS" panose="030F0702030302020204" pitchFamily="66" charset="0"/>
              </a:rPr>
              <a:t>Shhhh</a:t>
            </a:r>
            <a:r>
              <a:rPr lang="en-US" i="1" dirty="0" smtClean="0">
                <a:solidFill>
                  <a:schemeClr val="tx1"/>
                </a:solidFill>
                <a:latin typeface="Comic Sans MS" panose="030F0702030302020204" pitchFamily="66" charset="0"/>
              </a:rPr>
              <a:t>!</a:t>
            </a:r>
            <a:endParaRPr lang="en-US" i="1" dirty="0">
              <a:solidFill>
                <a:schemeClr val="tx1"/>
              </a:solidFill>
              <a:latin typeface="Comic Sans MS" panose="030F0702030302020204" pitchFamily="66" charset="0"/>
            </a:endParaRPr>
          </a:p>
        </p:txBody>
      </p:sp>
      <p:pic>
        <p:nvPicPr>
          <p:cNvPr id="7" name="Picture 6"/>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8000999" y="2454831"/>
            <a:ext cx="3489960" cy="2126694"/>
          </a:xfrm>
          <a:prstGeom prst="rect">
            <a:avLst/>
          </a:prstGeom>
        </p:spPr>
      </p:pic>
    </p:spTree>
    <p:extLst>
      <p:ext uri="{BB962C8B-B14F-4D97-AF65-F5344CB8AC3E}">
        <p14:creationId xmlns:p14="http://schemas.microsoft.com/office/powerpoint/2010/main" val="30704182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138</TotalTime>
  <Words>254</Words>
  <Application>Microsoft Office PowerPoint</Application>
  <PresentationFormat>Custom</PresentationFormat>
  <Paragraphs>22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Hotel For Sale in Mount Pleasant, SC</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Turnkey Investment Property 100% Occupied</dc:title>
  <dc:creator>CVH360</dc:creator>
  <cp:lastModifiedBy>atp1313@gmail.com</cp:lastModifiedBy>
  <cp:revision>26</cp:revision>
  <dcterms:created xsi:type="dcterms:W3CDTF">2006-08-16T00:00:00Z</dcterms:created>
  <dcterms:modified xsi:type="dcterms:W3CDTF">2014-09-26T16:55:25Z</dcterms:modified>
</cp:coreProperties>
</file>