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28016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236" y="-3444"/>
      </p:cViewPr>
      <p:guideLst>
        <p:guide orient="horz" pos="4032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976796"/>
            <a:ext cx="5829300" cy="27440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7254240"/>
            <a:ext cx="480060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512660"/>
            <a:ext cx="1543050" cy="10922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512660"/>
            <a:ext cx="4514850" cy="10922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8226214"/>
            <a:ext cx="5829300" cy="254254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5425866"/>
            <a:ext cx="5829300" cy="28003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987042"/>
            <a:ext cx="3028950" cy="8448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987042"/>
            <a:ext cx="3028950" cy="8448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865544"/>
            <a:ext cx="3030141" cy="11942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4059766"/>
            <a:ext cx="3030141" cy="73757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865544"/>
            <a:ext cx="3031331" cy="11942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4059766"/>
            <a:ext cx="3031331" cy="73757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509694"/>
            <a:ext cx="2256235" cy="21691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509695"/>
            <a:ext cx="3833813" cy="1092581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678855"/>
            <a:ext cx="2256235" cy="87566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8961121"/>
            <a:ext cx="4114800" cy="105791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143846"/>
            <a:ext cx="4114800" cy="76809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0019032"/>
            <a:ext cx="4114800" cy="150240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512658"/>
            <a:ext cx="6172200" cy="2133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987042"/>
            <a:ext cx="6172200" cy="8448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1865188"/>
            <a:ext cx="1600200" cy="6815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1865188"/>
            <a:ext cx="2171700" cy="6815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1865188"/>
            <a:ext cx="1600200" cy="6815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04800" y="228600"/>
            <a:ext cx="6248400" cy="12344400"/>
          </a:xfrm>
          <a:prstGeom prst="rect">
            <a:avLst/>
          </a:prstGeom>
          <a:solidFill>
            <a:schemeClr val="tx1"/>
          </a:solidFill>
          <a:ln w="76200">
            <a:solidFill>
              <a:schemeClr val="tx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19100" y="381000"/>
            <a:ext cx="6019800" cy="12039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231" y="1209469"/>
            <a:ext cx="5753538" cy="43151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ectangle 6"/>
          <p:cNvSpPr/>
          <p:nvPr/>
        </p:nvSpPr>
        <p:spPr>
          <a:xfrm>
            <a:off x="533400" y="328136"/>
            <a:ext cx="57912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Dunes West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Agent Open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House Today</a:t>
            </a:r>
            <a:endParaRPr lang="en-US" sz="2400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Caslon Pro" pitchFamily="18" charset="0"/>
            </a:endParaRPr>
          </a:p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Thursday,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February 25th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from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11:00a-1:00p</a:t>
            </a:r>
            <a:endParaRPr lang="en-US" sz="2400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Caslon Pro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52231" y="5667292"/>
            <a:ext cx="575353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dobe Caslon Pro" pitchFamily="18" charset="0"/>
              </a:rPr>
              <a:t>Enter to Win a $100 Gas Card Giveaway for Visiting all 5 Homes!</a:t>
            </a:r>
            <a:endParaRPr lang="en-US" sz="1600" b="1" dirty="0" smtClean="0">
              <a:solidFill>
                <a:schemeClr val="bg1"/>
              </a:solidFill>
              <a:latin typeface="Adobe Caslon Pro" pitchFamily="18" charset="0"/>
            </a:endParaRPr>
          </a:p>
          <a:p>
            <a:pPr algn="ctr"/>
            <a:r>
              <a:rPr lang="en-US" sz="1400" i="1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Adobe Caslon Pro" pitchFamily="18" charset="0"/>
              </a:rPr>
              <a:t>You </a:t>
            </a:r>
            <a:r>
              <a:rPr lang="en-US" sz="1400" i="1" dirty="0">
                <a:solidFill>
                  <a:schemeClr val="bg1">
                    <a:lumMod val="50000"/>
                    <a:lumOff val="50000"/>
                  </a:schemeClr>
                </a:solidFill>
                <a:latin typeface="Adobe Caslon Pro" pitchFamily="18" charset="0"/>
              </a:rPr>
              <a:t>must visit each of the 5 homes to qualify for the </a:t>
            </a:r>
            <a:r>
              <a:rPr lang="en-US" sz="1400" i="1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Adobe Caslon Pro" pitchFamily="18" charset="0"/>
              </a:rPr>
              <a:t>drawings.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381000" y="6363960"/>
            <a:ext cx="1924050" cy="2797659"/>
            <a:chOff x="381000" y="6366734"/>
            <a:chExt cx="1924050" cy="2797659"/>
          </a:xfrm>
        </p:grpSpPr>
        <p:sp>
          <p:nvSpPr>
            <p:cNvPr id="9" name="Rectangle 8"/>
            <p:cNvSpPr/>
            <p:nvPr/>
          </p:nvSpPr>
          <p:spPr>
            <a:xfrm>
              <a:off x="381000" y="7864037"/>
              <a:ext cx="1924050" cy="1300356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100" b="1" dirty="0" smtClean="0">
                  <a:solidFill>
                    <a:schemeClr val="bg1"/>
                  </a:solidFill>
                  <a:latin typeface="Adobe Caslon Pro" pitchFamily="18" charset="0"/>
                </a:rPr>
                <a:t>2740 </a:t>
              </a:r>
              <a:r>
                <a:rPr lang="en-US" sz="1100" b="1" dirty="0">
                  <a:solidFill>
                    <a:schemeClr val="bg1"/>
                  </a:solidFill>
                  <a:latin typeface="Adobe Caslon Pro" pitchFamily="18" charset="0"/>
                </a:rPr>
                <a:t>Fountainhead </a:t>
              </a:r>
              <a:r>
                <a:rPr lang="en-US" sz="1100" b="1" dirty="0" smtClean="0">
                  <a:solidFill>
                    <a:schemeClr val="bg1"/>
                  </a:solidFill>
                  <a:latin typeface="Adobe Caslon Pro" pitchFamily="18" charset="0"/>
                </a:rPr>
                <a:t>Way</a:t>
              </a:r>
            </a:p>
            <a:p>
              <a:pPr algn="ctr"/>
              <a:r>
                <a:rPr lang="en-US" sz="1050" dirty="0" smtClean="0">
                  <a:solidFill>
                    <a:schemeClr val="bg1"/>
                  </a:solidFill>
                  <a:latin typeface="Adobe Caslon Pro" pitchFamily="18" charset="0"/>
                </a:rPr>
                <a:t>4 </a:t>
              </a:r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Bedrooms, </a:t>
              </a:r>
              <a:r>
                <a:rPr lang="en-US" sz="1050" dirty="0" smtClean="0">
                  <a:solidFill>
                    <a:schemeClr val="bg1"/>
                  </a:solidFill>
                  <a:latin typeface="Adobe Caslon Pro" pitchFamily="18" charset="0"/>
                </a:rPr>
                <a:t>3 </a:t>
              </a:r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Baths, </a:t>
              </a:r>
              <a:r>
                <a:rPr lang="en-US" sz="1050" dirty="0" smtClean="0">
                  <a:solidFill>
                    <a:schemeClr val="bg1"/>
                  </a:solidFill>
                  <a:latin typeface="Adobe Caslon Pro" pitchFamily="18" charset="0"/>
                </a:rPr>
                <a:t>3,838sf </a:t>
              </a:r>
              <a:endParaRPr lang="en-US" sz="1050" dirty="0">
                <a:solidFill>
                  <a:schemeClr val="bg1"/>
                </a:solidFill>
                <a:latin typeface="Adobe Caslon Pro" pitchFamily="18" charset="0"/>
              </a:endParaRPr>
            </a:p>
            <a:p>
              <a:pPr algn="ctr"/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MLS# 16004287</a:t>
              </a:r>
              <a:b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</a:br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Offered at </a:t>
              </a:r>
              <a:r>
                <a:rPr lang="en-US" sz="1050" dirty="0" smtClean="0">
                  <a:solidFill>
                    <a:schemeClr val="bg1"/>
                  </a:solidFill>
                  <a:latin typeface="Adobe Caslon Pro" pitchFamily="18" charset="0"/>
                </a:rPr>
                <a:t>$775,000</a:t>
              </a:r>
              <a:endParaRPr lang="en-US" sz="1050" dirty="0">
                <a:solidFill>
                  <a:schemeClr val="bg1"/>
                </a:solidFill>
                <a:latin typeface="Adobe Caslon Pro" pitchFamily="18" charset="0"/>
              </a:endParaRPr>
            </a:p>
            <a:p>
              <a:pPr algn="ctr"/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Dave Friedman</a:t>
              </a:r>
            </a:p>
            <a:p>
              <a:pPr algn="ctr"/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Keller Williams Realty</a:t>
              </a:r>
            </a:p>
            <a:p>
              <a:pPr algn="ctr"/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843-466-5999</a:t>
              </a:r>
            </a:p>
            <a:p>
              <a:pPr algn="ctr"/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dave@davefriedmanrealestate.com</a:t>
              </a:r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9209" y="6366734"/>
              <a:ext cx="1627632" cy="12133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1" name="Group 10"/>
          <p:cNvGrpSpPr/>
          <p:nvPr/>
        </p:nvGrpSpPr>
        <p:grpSpPr>
          <a:xfrm>
            <a:off x="2571750" y="6363960"/>
            <a:ext cx="1828800" cy="2802505"/>
            <a:chOff x="2562225" y="6363960"/>
            <a:chExt cx="1828800" cy="2802505"/>
          </a:xfrm>
        </p:grpSpPr>
        <p:sp>
          <p:nvSpPr>
            <p:cNvPr id="16" name="Rectangle 15"/>
            <p:cNvSpPr/>
            <p:nvPr/>
          </p:nvSpPr>
          <p:spPr>
            <a:xfrm>
              <a:off x="2562225" y="7866109"/>
              <a:ext cx="1828800" cy="1300356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100" b="1" dirty="0">
                  <a:solidFill>
                    <a:schemeClr val="bg1"/>
                  </a:solidFill>
                  <a:latin typeface="Adobe Caslon Pro" panose="0205050205050A020403" pitchFamily="18" charset="0"/>
                </a:rPr>
                <a:t>2848 River Vista </a:t>
              </a:r>
              <a:r>
                <a:rPr lang="en-US" sz="1100" b="1" dirty="0" smtClean="0">
                  <a:solidFill>
                    <a:schemeClr val="bg1"/>
                  </a:solidFill>
                  <a:latin typeface="Adobe Caslon Pro" pitchFamily="18" charset="0"/>
                </a:rPr>
                <a:t>Way</a:t>
              </a:r>
            </a:p>
            <a:p>
              <a:pPr algn="ctr"/>
              <a:r>
                <a:rPr lang="en-US" sz="1050" dirty="0" smtClean="0">
                  <a:solidFill>
                    <a:schemeClr val="bg1"/>
                  </a:solidFill>
                  <a:latin typeface="Adobe Caslon Pro" pitchFamily="18" charset="0"/>
                </a:rPr>
                <a:t>5 Bedrooms, 5/1 Baths, 6,299sf </a:t>
              </a:r>
            </a:p>
            <a:p>
              <a:pPr algn="ctr"/>
              <a:r>
                <a:rPr lang="en-US" sz="1050" dirty="0" smtClean="0">
                  <a:solidFill>
                    <a:schemeClr val="bg1"/>
                  </a:solidFill>
                  <a:latin typeface="Adobe Caslon Pro" pitchFamily="18" charset="0"/>
                </a:rPr>
                <a:t>MLS</a:t>
              </a:r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# 16000842</a:t>
              </a:r>
              <a:r>
                <a:rPr lang="en-US" sz="1050" dirty="0" smtClean="0">
                  <a:solidFill>
                    <a:schemeClr val="bg1"/>
                  </a:solidFill>
                  <a:latin typeface="Adobe Caslon Pro" pitchFamily="18" charset="0"/>
                </a:rPr>
                <a:t/>
              </a:r>
              <a:br>
                <a:rPr lang="en-US" sz="1050" dirty="0" smtClean="0">
                  <a:solidFill>
                    <a:schemeClr val="bg1"/>
                  </a:solidFill>
                  <a:latin typeface="Adobe Caslon Pro" pitchFamily="18" charset="0"/>
                </a:rPr>
              </a:br>
              <a:r>
                <a:rPr lang="en-US" sz="1050" dirty="0" smtClean="0">
                  <a:solidFill>
                    <a:schemeClr val="bg1"/>
                  </a:solidFill>
                  <a:latin typeface="Adobe Caslon Pro" pitchFamily="18" charset="0"/>
                </a:rPr>
                <a:t>Offered </a:t>
              </a:r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at </a:t>
              </a:r>
              <a:r>
                <a:rPr lang="en-US" sz="1050" dirty="0" smtClean="0">
                  <a:solidFill>
                    <a:schemeClr val="bg1"/>
                  </a:solidFill>
                  <a:latin typeface="Adobe Caslon Pro" pitchFamily="18" charset="0"/>
                </a:rPr>
                <a:t>$1,925,000</a:t>
              </a:r>
            </a:p>
            <a:p>
              <a:pPr algn="ctr"/>
              <a:r>
                <a:rPr lang="en-US" sz="1050" dirty="0" smtClean="0">
                  <a:solidFill>
                    <a:schemeClr val="bg1"/>
                  </a:solidFill>
                  <a:latin typeface="Adobe Caslon Pro" pitchFamily="18" charset="0"/>
                </a:rPr>
                <a:t>Matt O’Neill</a:t>
              </a:r>
              <a:br>
                <a:rPr lang="en-US" sz="1050" dirty="0" smtClean="0">
                  <a:solidFill>
                    <a:schemeClr val="bg1"/>
                  </a:solidFill>
                  <a:latin typeface="Adobe Caslon Pro" pitchFamily="18" charset="0"/>
                </a:rPr>
              </a:br>
              <a:r>
                <a:rPr lang="en-US" sz="1050" dirty="0">
                  <a:solidFill>
                    <a:schemeClr val="bg1"/>
                  </a:solidFill>
                  <a:latin typeface="Adobe Caslon Pro" panose="0205050205050A020403" pitchFamily="18" charset="0"/>
                </a:rPr>
                <a:t>Matt O'Neill Real Estate</a:t>
              </a:r>
              <a:br>
                <a:rPr lang="en-US" sz="1050" dirty="0">
                  <a:solidFill>
                    <a:schemeClr val="bg1"/>
                  </a:solidFill>
                  <a:latin typeface="Adobe Caslon Pro" panose="0205050205050A020403" pitchFamily="18" charset="0"/>
                </a:rPr>
              </a:br>
              <a:r>
                <a:rPr lang="en-US" sz="1050" dirty="0" smtClean="0">
                  <a:solidFill>
                    <a:schemeClr val="bg1"/>
                  </a:solidFill>
                  <a:latin typeface="Adobe Caslon Pro" panose="0205050205050A020403" pitchFamily="18" charset="0"/>
                </a:rPr>
                <a:t>843-532-4220</a:t>
              </a:r>
            </a:p>
            <a:p>
              <a:pPr algn="ctr"/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matt@mattoneillteam.com</a:t>
              </a:r>
            </a:p>
          </p:txBody>
        </p:sp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663825" y="6363960"/>
              <a:ext cx="1625600" cy="1219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2" name="Group 11"/>
          <p:cNvGrpSpPr/>
          <p:nvPr/>
        </p:nvGrpSpPr>
        <p:grpSpPr>
          <a:xfrm>
            <a:off x="4676775" y="6363960"/>
            <a:ext cx="1800225" cy="2802505"/>
            <a:chOff x="4676775" y="6363960"/>
            <a:chExt cx="1800225" cy="2802505"/>
          </a:xfrm>
        </p:grpSpPr>
        <p:sp>
          <p:nvSpPr>
            <p:cNvPr id="17" name="Rectangle 16"/>
            <p:cNvSpPr/>
            <p:nvPr/>
          </p:nvSpPr>
          <p:spPr>
            <a:xfrm>
              <a:off x="4676775" y="7866109"/>
              <a:ext cx="1800225" cy="1300356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100" b="1" dirty="0">
                  <a:solidFill>
                    <a:schemeClr val="bg1"/>
                  </a:solidFill>
                  <a:latin typeface="Adobe Caslon Pro" pitchFamily="18" charset="0"/>
                </a:rPr>
                <a:t>2472 Darts Cove </a:t>
              </a:r>
              <a:r>
                <a:rPr lang="en-US" sz="1100" b="1" dirty="0" smtClean="0">
                  <a:solidFill>
                    <a:schemeClr val="bg1"/>
                  </a:solidFill>
                  <a:latin typeface="Adobe Caslon Pro" pitchFamily="18" charset="0"/>
                </a:rPr>
                <a:t>Way</a:t>
              </a:r>
            </a:p>
            <a:p>
              <a:pPr algn="ctr"/>
              <a:r>
                <a:rPr lang="en-US" sz="1050" dirty="0" smtClean="0">
                  <a:solidFill>
                    <a:schemeClr val="bg1"/>
                  </a:solidFill>
                  <a:latin typeface="Adobe Caslon Pro" pitchFamily="18" charset="0"/>
                </a:rPr>
                <a:t>5 </a:t>
              </a:r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Bedrooms, 3/1 Baths, </a:t>
              </a:r>
              <a:r>
                <a:rPr lang="en-US" sz="1050" dirty="0" smtClean="0">
                  <a:solidFill>
                    <a:schemeClr val="bg1"/>
                  </a:solidFill>
                  <a:latin typeface="Adobe Caslon Pro" pitchFamily="18" charset="0"/>
                </a:rPr>
                <a:t>3,736sf</a:t>
              </a:r>
              <a:endParaRPr lang="en-US" sz="1050" dirty="0">
                <a:solidFill>
                  <a:schemeClr val="bg1"/>
                </a:solidFill>
                <a:latin typeface="Adobe Caslon Pro" pitchFamily="18" charset="0"/>
              </a:endParaRPr>
            </a:p>
            <a:p>
              <a:pPr algn="ctr"/>
              <a:r>
                <a:rPr lang="en-US" sz="1050" dirty="0" smtClean="0">
                  <a:solidFill>
                    <a:schemeClr val="bg1"/>
                  </a:solidFill>
                  <a:latin typeface="Adobe Caslon Pro" pitchFamily="18" charset="0"/>
                </a:rPr>
                <a:t>MLS</a:t>
              </a:r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# 16001445</a:t>
              </a:r>
              <a:r>
                <a:rPr lang="en-US" sz="1050" dirty="0" smtClean="0">
                  <a:solidFill>
                    <a:schemeClr val="bg1"/>
                  </a:solidFill>
                  <a:latin typeface="Adobe Caslon Pro" pitchFamily="18" charset="0"/>
                </a:rPr>
                <a:t/>
              </a:r>
              <a:br>
                <a:rPr lang="en-US" sz="1050" dirty="0" smtClean="0">
                  <a:solidFill>
                    <a:schemeClr val="bg1"/>
                  </a:solidFill>
                  <a:latin typeface="Adobe Caslon Pro" pitchFamily="18" charset="0"/>
                </a:rPr>
              </a:br>
              <a:r>
                <a:rPr lang="en-US" sz="1050" dirty="0" smtClean="0">
                  <a:solidFill>
                    <a:schemeClr val="bg1"/>
                  </a:solidFill>
                  <a:latin typeface="Adobe Caslon Pro" pitchFamily="18" charset="0"/>
                </a:rPr>
                <a:t>Offered </a:t>
              </a:r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at $1,495,000</a:t>
              </a:r>
              <a:endParaRPr lang="en-US" sz="1050" dirty="0" smtClean="0">
                <a:solidFill>
                  <a:schemeClr val="bg1"/>
                </a:solidFill>
                <a:latin typeface="Adobe Caslon Pro" pitchFamily="18" charset="0"/>
              </a:endParaRPr>
            </a:p>
            <a:p>
              <a:pPr algn="ctr"/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Matt O’Neill</a:t>
              </a:r>
              <a:b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</a:br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Matt O'Neill Real Estate</a:t>
              </a:r>
              <a:b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</a:br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843-532-4220</a:t>
              </a:r>
            </a:p>
            <a:p>
              <a:pPr algn="ctr"/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matt@mattoneillteam.com</a:t>
              </a:r>
            </a:p>
          </p:txBody>
        </p:sp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764087" y="6363960"/>
              <a:ext cx="1625600" cy="1219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" name="Group 1"/>
          <p:cNvGrpSpPr/>
          <p:nvPr/>
        </p:nvGrpSpPr>
        <p:grpSpPr>
          <a:xfrm>
            <a:off x="1471612" y="9502239"/>
            <a:ext cx="1933575" cy="2788300"/>
            <a:chOff x="1485900" y="9502239"/>
            <a:chExt cx="1933575" cy="2788300"/>
          </a:xfrm>
        </p:grpSpPr>
        <p:sp>
          <p:nvSpPr>
            <p:cNvPr id="19" name="Rectangle 18"/>
            <p:cNvSpPr/>
            <p:nvPr/>
          </p:nvSpPr>
          <p:spPr>
            <a:xfrm>
              <a:off x="1485900" y="10990183"/>
              <a:ext cx="1933575" cy="1300356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100" b="1" dirty="0">
                  <a:solidFill>
                    <a:schemeClr val="bg1"/>
                  </a:solidFill>
                  <a:latin typeface="Adobe Caslon Pro" pitchFamily="18" charset="0"/>
                </a:rPr>
                <a:t>3016 </a:t>
              </a:r>
              <a:r>
                <a:rPr lang="en-US" sz="1100" b="1" dirty="0" err="1">
                  <a:solidFill>
                    <a:schemeClr val="bg1"/>
                  </a:solidFill>
                  <a:latin typeface="Adobe Caslon Pro" pitchFamily="18" charset="0"/>
                </a:rPr>
                <a:t>Pignatelli</a:t>
              </a:r>
              <a:r>
                <a:rPr lang="en-US" sz="1100" b="1" dirty="0">
                  <a:solidFill>
                    <a:schemeClr val="bg1"/>
                  </a:solidFill>
                  <a:latin typeface="Adobe Caslon Pro" pitchFamily="18" charset="0"/>
                </a:rPr>
                <a:t> </a:t>
              </a:r>
              <a:r>
                <a:rPr lang="en-US" sz="1100" b="1" dirty="0" smtClean="0">
                  <a:solidFill>
                    <a:schemeClr val="bg1"/>
                  </a:solidFill>
                  <a:latin typeface="Adobe Caslon Pro" pitchFamily="18" charset="0"/>
                </a:rPr>
                <a:t>Crescent</a:t>
              </a:r>
            </a:p>
            <a:p>
              <a:pPr algn="ctr"/>
              <a:r>
                <a:rPr lang="en-US" sz="1050" dirty="0" smtClean="0">
                  <a:solidFill>
                    <a:schemeClr val="bg1"/>
                  </a:solidFill>
                  <a:latin typeface="Adobe Caslon Pro" pitchFamily="18" charset="0"/>
                </a:rPr>
                <a:t>6 </a:t>
              </a:r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Bedrooms, </a:t>
              </a:r>
              <a:r>
                <a:rPr lang="en-US" sz="1050" dirty="0" smtClean="0">
                  <a:solidFill>
                    <a:schemeClr val="bg1"/>
                  </a:solidFill>
                  <a:latin typeface="Adobe Caslon Pro" pitchFamily="18" charset="0"/>
                </a:rPr>
                <a:t>4/1 </a:t>
              </a:r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Baths, </a:t>
              </a:r>
              <a:r>
                <a:rPr lang="en-US" sz="1050" dirty="0" smtClean="0">
                  <a:solidFill>
                    <a:schemeClr val="bg1"/>
                  </a:solidFill>
                  <a:latin typeface="Adobe Caslon Pro" pitchFamily="18" charset="0"/>
                </a:rPr>
                <a:t>5,283sf </a:t>
              </a:r>
              <a:endParaRPr lang="en-US" sz="1050" dirty="0">
                <a:solidFill>
                  <a:schemeClr val="bg1"/>
                </a:solidFill>
                <a:latin typeface="Adobe Caslon Pro" pitchFamily="18" charset="0"/>
              </a:endParaRPr>
            </a:p>
            <a:p>
              <a:pPr algn="ctr"/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MLS# 15030454</a:t>
              </a:r>
              <a:r>
                <a:rPr lang="en-US" sz="1050" dirty="0" smtClean="0">
                  <a:solidFill>
                    <a:schemeClr val="bg1"/>
                  </a:solidFill>
                  <a:latin typeface="Adobe Caslon Pro" pitchFamily="18" charset="0"/>
                </a:rPr>
                <a:t/>
              </a:r>
              <a:br>
                <a:rPr lang="en-US" sz="1050" dirty="0" smtClean="0">
                  <a:solidFill>
                    <a:schemeClr val="bg1"/>
                  </a:solidFill>
                  <a:latin typeface="Adobe Caslon Pro" pitchFamily="18" charset="0"/>
                </a:rPr>
              </a:br>
              <a:r>
                <a:rPr lang="en-US" sz="1050" dirty="0" smtClean="0">
                  <a:solidFill>
                    <a:schemeClr val="bg1"/>
                  </a:solidFill>
                  <a:latin typeface="Adobe Caslon Pro" pitchFamily="18" charset="0"/>
                </a:rPr>
                <a:t>Offered </a:t>
              </a:r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at $</a:t>
              </a:r>
              <a:r>
                <a:rPr lang="en-US" sz="1050" dirty="0" smtClean="0">
                  <a:solidFill>
                    <a:schemeClr val="bg1"/>
                  </a:solidFill>
                  <a:latin typeface="Adobe Caslon Pro" pitchFamily="18" charset="0"/>
                </a:rPr>
                <a:t>1,100,000</a:t>
              </a:r>
            </a:p>
            <a:p>
              <a:pPr algn="ctr"/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Dave </a:t>
              </a:r>
              <a:r>
                <a:rPr lang="en-US" sz="1050" dirty="0" smtClean="0">
                  <a:solidFill>
                    <a:schemeClr val="bg1"/>
                  </a:solidFill>
                  <a:latin typeface="Adobe Caslon Pro" pitchFamily="18" charset="0"/>
                </a:rPr>
                <a:t>Friedman</a:t>
              </a:r>
            </a:p>
            <a:p>
              <a:pPr algn="ctr"/>
              <a:r>
                <a:rPr lang="en-US" sz="1050" dirty="0" smtClean="0">
                  <a:solidFill>
                    <a:schemeClr val="bg1"/>
                  </a:solidFill>
                  <a:latin typeface="Adobe Caslon Pro" pitchFamily="18" charset="0"/>
                </a:rPr>
                <a:t>Keller </a:t>
              </a:r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Williams Realty</a:t>
              </a:r>
            </a:p>
            <a:p>
              <a:pPr algn="ctr"/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843-466-5999</a:t>
              </a:r>
            </a:p>
            <a:p>
              <a:pPr algn="ctr"/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dave@davefriedmanrealestate.com</a:t>
              </a:r>
            </a:p>
          </p:txBody>
        </p:sp>
        <p:pic>
          <p:nvPicPr>
            <p:cNvPr id="1032" name="Picture 8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638871" y="9502239"/>
              <a:ext cx="1627632" cy="121609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" name="Group 2"/>
          <p:cNvGrpSpPr/>
          <p:nvPr/>
        </p:nvGrpSpPr>
        <p:grpSpPr>
          <a:xfrm>
            <a:off x="3567113" y="9502239"/>
            <a:ext cx="1943100" cy="2788300"/>
            <a:chOff x="3533775" y="9502239"/>
            <a:chExt cx="1943100" cy="2788300"/>
          </a:xfrm>
        </p:grpSpPr>
        <p:sp>
          <p:nvSpPr>
            <p:cNvPr id="18" name="Rectangle 17"/>
            <p:cNvSpPr/>
            <p:nvPr/>
          </p:nvSpPr>
          <p:spPr>
            <a:xfrm>
              <a:off x="3533775" y="10990183"/>
              <a:ext cx="1943100" cy="1300356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100" b="1" dirty="0">
                  <a:solidFill>
                    <a:schemeClr val="bg1"/>
                  </a:solidFill>
                  <a:latin typeface="Adobe Caslon Pro" pitchFamily="18" charset="0"/>
                </a:rPr>
                <a:t>2982 River Vista </a:t>
              </a:r>
              <a:r>
                <a:rPr lang="en-US" sz="1100" b="1" dirty="0" smtClean="0">
                  <a:solidFill>
                    <a:schemeClr val="bg1"/>
                  </a:solidFill>
                  <a:latin typeface="Adobe Caslon Pro" pitchFamily="18" charset="0"/>
                </a:rPr>
                <a:t>Way</a:t>
              </a:r>
            </a:p>
            <a:p>
              <a:pPr algn="ctr"/>
              <a:r>
                <a:rPr lang="en-US" sz="1050" dirty="0" smtClean="0">
                  <a:solidFill>
                    <a:schemeClr val="bg1"/>
                  </a:solidFill>
                  <a:latin typeface="Adobe Caslon Pro" pitchFamily="18" charset="0"/>
                </a:rPr>
                <a:t>3 </a:t>
              </a:r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Bedrooms, </a:t>
              </a:r>
              <a:r>
                <a:rPr lang="en-US" sz="1050" dirty="0" smtClean="0">
                  <a:solidFill>
                    <a:schemeClr val="bg1"/>
                  </a:solidFill>
                  <a:latin typeface="Adobe Caslon Pro" pitchFamily="18" charset="0"/>
                </a:rPr>
                <a:t>3 </a:t>
              </a:r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Baths, </a:t>
              </a:r>
              <a:r>
                <a:rPr lang="en-US" sz="1050" dirty="0" smtClean="0">
                  <a:solidFill>
                    <a:schemeClr val="bg1"/>
                  </a:solidFill>
                  <a:latin typeface="Adobe Caslon Pro" pitchFamily="18" charset="0"/>
                </a:rPr>
                <a:t>3,111sf </a:t>
              </a:r>
              <a:endParaRPr lang="en-US" sz="1050" dirty="0">
                <a:solidFill>
                  <a:schemeClr val="bg1"/>
                </a:solidFill>
                <a:latin typeface="Adobe Caslon Pro" pitchFamily="18" charset="0"/>
              </a:endParaRPr>
            </a:p>
            <a:p>
              <a:pPr algn="ctr"/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MLS# 15021313</a:t>
              </a:r>
              <a:b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</a:br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Offered at $</a:t>
              </a:r>
              <a:r>
                <a:rPr lang="en-US" sz="1050" dirty="0" smtClean="0">
                  <a:solidFill>
                    <a:schemeClr val="bg1"/>
                  </a:solidFill>
                  <a:latin typeface="Adobe Caslon Pro" pitchFamily="18" charset="0"/>
                </a:rPr>
                <a:t>1,239,339</a:t>
              </a:r>
            </a:p>
            <a:p>
              <a:pPr algn="ctr"/>
              <a:r>
                <a:rPr lang="en-US" sz="1050" dirty="0" smtClean="0">
                  <a:solidFill>
                    <a:schemeClr val="bg1"/>
                  </a:solidFill>
                  <a:latin typeface="Adobe Caslon Pro" pitchFamily="18" charset="0"/>
                </a:rPr>
                <a:t>Ashley </a:t>
              </a:r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Hanna</a:t>
              </a:r>
            </a:p>
            <a:p>
              <a:pPr algn="ctr"/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Pulte Homes</a:t>
              </a:r>
            </a:p>
            <a:p>
              <a:pPr algn="ctr"/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843-881-6060</a:t>
              </a:r>
            </a:p>
            <a:p>
              <a:pPr algn="ctr"/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ashley.hanna@jwhomes.com</a:t>
              </a:r>
            </a:p>
          </p:txBody>
        </p:sp>
        <p:pic>
          <p:nvPicPr>
            <p:cNvPr id="20" name="Picture 8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691509" y="9502239"/>
              <a:ext cx="1627632" cy="121609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404182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109</Words>
  <Application>Microsoft Office PowerPoint</Application>
  <PresentationFormat>Custom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Adobe Caslon Pro</vt:lpstr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16</cp:revision>
  <dcterms:created xsi:type="dcterms:W3CDTF">2006-08-16T00:00:00Z</dcterms:created>
  <dcterms:modified xsi:type="dcterms:W3CDTF">2016-02-25T12:41:39Z</dcterms:modified>
</cp:coreProperties>
</file>