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142" y="132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hyperlink" Target="https://freepngimg.com/png/32647-garland-transparent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5" Type="http://schemas.openxmlformats.org/officeDocument/2006/relationships/hyperlink" Target="https://pixabay.com/en/christmas-wreath-holly-decoration-2975874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75000"/>
              </a:srgbClr>
            </a:gs>
            <a:gs pos="89000">
              <a:schemeClr val="bg1">
                <a:lumMod val="0"/>
                <a:lumOff val="100000"/>
              </a:schemeClr>
            </a:gs>
            <a:gs pos="50000">
              <a:srgbClr val="FFFF00">
                <a:alpha val="50000"/>
                <a:lumMod val="75000"/>
                <a:lumOff val="2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b="17197"/>
          <a:stretch/>
        </p:blipFill>
        <p:spPr bwMode="auto">
          <a:xfrm>
            <a:off x="-1205" y="1241596"/>
            <a:ext cx="2743200" cy="1515214"/>
          </a:xfrm>
          <a:prstGeom prst="rect">
            <a:avLst/>
          </a:prstGeom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241596"/>
            <a:ext cx="4572000" cy="1515214"/>
          </a:xfrm>
        </p:spPr>
        <p:txBody>
          <a:bodyPr anchor="ctr">
            <a:noAutofit/>
          </a:bodyPr>
          <a:lstStyle/>
          <a:p>
            <a:r>
              <a:rPr lang="en-US" sz="24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546 Four Seasons Blvd</a:t>
            </a:r>
            <a:br>
              <a:rPr lang="en-US" sz="24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dirty="0">
                <a:latin typeface="Century Gothic" panose="020B0502020202020204" pitchFamily="34" charset="0"/>
              </a:rPr>
              <a:t>Cane Bay Plantation </a:t>
            </a:r>
            <a:br>
              <a:rPr lang="en-US" sz="1200" dirty="0">
                <a:latin typeface="Century Gothic" panose="020B0502020202020204" pitchFamily="34" charset="0"/>
              </a:rPr>
            </a:br>
            <a:r>
              <a:rPr lang="en-US" sz="12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MLS# 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24027874</a:t>
            </a:r>
            <a:r>
              <a:rPr lang="en-US" sz="1200" dirty="0">
                <a:ln w="3175">
                  <a:noFill/>
                </a:ln>
                <a:effectLst/>
                <a:latin typeface="Century Gothic" panose="020B0502020202020204" pitchFamily="34" charset="0"/>
                <a:cs typeface="Microsoft Sans Serif" panose="020B0604020202020204" pitchFamily="34" charset="0"/>
              </a:rPr>
              <a:t> | 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$524,900</a:t>
            </a:r>
            <a:br>
              <a:rPr lang="en-US" sz="1200" dirty="0">
                <a:effectLst/>
                <a:latin typeface="Century Gothic" panose="020B0502020202020204" pitchFamily="34" charset="0"/>
              </a:rPr>
            </a:br>
            <a:r>
              <a:rPr lang="en-US" sz="1200" dirty="0">
                <a:effectLst/>
                <a:latin typeface="Century Gothic" panose="020B0502020202020204" pitchFamily="34" charset="0"/>
              </a:rPr>
              <a:t>3 Bed | 2½ Bath | 1,817sf</a:t>
            </a:r>
            <a:br>
              <a:rPr lang="en-US" sz="12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br>
              <a:rPr lang="en-US" sz="12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dirty="0">
                <a:ln w="3175">
                  <a:noFill/>
                </a:ln>
                <a:solidFill>
                  <a:srgbClr val="FF0000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$1,500 Agent Bonus w/ Acceptable Offer by 12/1</a:t>
            </a:r>
            <a:endParaRPr lang="en-US" sz="12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114301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3395" y="8943945"/>
            <a:ext cx="547680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latin typeface="Century Gothic" panose="020B0502020202020204" pitchFamily="34" charset="0"/>
                <a:cs typeface="Microsoft Sans Serif" panose="020B0604020202020204" pitchFamily="34" charset="0"/>
              </a:rPr>
              <a:t>AgentOwned</a:t>
            </a:r>
            <a:r>
              <a:rPr lang="en-US" sz="7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 Realty Preferred Group | 824 Johnnie Dodds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96" y="8569064"/>
            <a:ext cx="73151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Elissa Campbell</a:t>
            </a:r>
          </a:p>
          <a:p>
            <a:pPr algn="ctr"/>
            <a:r>
              <a:rPr lang="en-US" sz="1050" dirty="0">
                <a:latin typeface="Century Gothic" panose="020B0502020202020204" pitchFamily="34" charset="0"/>
              </a:rPr>
              <a:t>843-853-1433 | elissa.campbell@agentownedrealty.com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665C50-D578-91EA-F8A9-D147B12A4D76}"/>
              </a:ext>
            </a:extLst>
          </p:cNvPr>
          <p:cNvSpPr/>
          <p:nvPr/>
        </p:nvSpPr>
        <p:spPr>
          <a:xfrm>
            <a:off x="0" y="13156"/>
            <a:ext cx="7315200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000" b="1" dirty="0">
                <a:ln w="3175">
                  <a:noFill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FEELING THANKFUL &amp; FULL OF HOLIDAY CHEER</a:t>
            </a:r>
          </a:p>
          <a:p>
            <a:pPr algn="ctr"/>
            <a:r>
              <a:rPr lang="en-US" sz="1800" dirty="0">
                <a:ln w="3175">
                  <a:noFill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AND I WANT TO EXTEND THAT TO MY FELLOW AGENTS </a:t>
            </a:r>
          </a:p>
          <a:p>
            <a:pPr algn="ctr"/>
            <a:r>
              <a:rPr lang="en-US" sz="1800" dirty="0">
                <a:ln w="3175">
                  <a:noFill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WITH AN AGENT BONUS ON THESE FEATURED LISTINGS!</a:t>
            </a:r>
            <a:endParaRPr lang="en-US" sz="1400" dirty="0">
              <a:ln w="3175">
                <a:noFill/>
              </a:ln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0F5200D1-4820-2030-5534-881C9388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056788"/>
            <a:ext cx="2743200" cy="1541394"/>
          </a:xfrm>
          <a:prstGeom prst="rect">
            <a:avLst/>
          </a:prstGeom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B1EB609E-3B15-01C6-3E00-CED163FE40BE}"/>
              </a:ext>
            </a:extLst>
          </p:cNvPr>
          <p:cNvSpPr txBox="1">
            <a:spLocks/>
          </p:cNvSpPr>
          <p:nvPr/>
        </p:nvSpPr>
        <p:spPr>
          <a:xfrm>
            <a:off x="2743200" y="3216738"/>
            <a:ext cx="4572000" cy="1221494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1516 Birthright St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Ashley Hall Manor </a:t>
            </a:r>
          </a:p>
          <a:p>
            <a:r>
              <a:rPr lang="en-US" sz="12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MLS# 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24028808</a:t>
            </a:r>
            <a:r>
              <a:rPr lang="en-US" sz="1200" dirty="0">
                <a:ln w="3175">
                  <a:noFill/>
                </a:ln>
                <a:effectLst/>
                <a:latin typeface="Century Gothic" panose="020B0502020202020204" pitchFamily="34" charset="0"/>
                <a:cs typeface="Microsoft Sans Serif" panose="020B0604020202020204" pitchFamily="34" charset="0"/>
              </a:rPr>
              <a:t> | 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$624,900</a:t>
            </a:r>
          </a:p>
          <a:p>
            <a:r>
              <a:rPr lang="en-US" sz="1200" dirty="0">
                <a:effectLst/>
                <a:latin typeface="Century Gothic" panose="020B0502020202020204" pitchFamily="34" charset="0"/>
              </a:rPr>
              <a:t>5 Bed | 3 Bath | 2,540sf</a:t>
            </a:r>
            <a:endParaRPr lang="en-US" sz="12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endParaRPr lang="en-US" sz="12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r>
              <a:rPr lang="en-US" sz="1200" dirty="0">
                <a:ln w="3175">
                  <a:noFill/>
                </a:ln>
                <a:solidFill>
                  <a:srgbClr val="FF0000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$1,500 Agent Bonus w/ Acceptable Offer by 12/1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E45C68B9-9F11-4097-9AD9-E081D117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4" y="4894214"/>
            <a:ext cx="2740791" cy="1541394"/>
          </a:xfrm>
          <a:prstGeom prst="rect">
            <a:avLst/>
          </a:prstGeom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E9BFA5FF-B063-DB53-7EBB-1DC4AA62CA6D}"/>
              </a:ext>
            </a:extLst>
          </p:cNvPr>
          <p:cNvSpPr txBox="1">
            <a:spLocks/>
          </p:cNvSpPr>
          <p:nvPr/>
        </p:nvSpPr>
        <p:spPr>
          <a:xfrm>
            <a:off x="2743200" y="5054164"/>
            <a:ext cx="4572000" cy="1221494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115 Three Wood Ln</a:t>
            </a:r>
          </a:p>
          <a:p>
            <a:r>
              <a:rPr lang="en-US" sz="12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Corey Woods</a:t>
            </a:r>
          </a:p>
          <a:p>
            <a:r>
              <a:rPr lang="en-US" sz="12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MLS# 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24026412</a:t>
            </a:r>
            <a:r>
              <a:rPr lang="en-US" sz="1200" dirty="0">
                <a:ln w="3175">
                  <a:noFill/>
                </a:ln>
                <a:effectLst/>
                <a:latin typeface="Century Gothic" panose="020B0502020202020204" pitchFamily="34" charset="0"/>
                <a:cs typeface="Microsoft Sans Serif" panose="020B0604020202020204" pitchFamily="34" charset="0"/>
              </a:rPr>
              <a:t> | 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$320,000</a:t>
            </a:r>
          </a:p>
          <a:p>
            <a:r>
              <a:rPr lang="en-US" sz="1200" dirty="0">
                <a:effectLst/>
                <a:latin typeface="Century Gothic" panose="020B0502020202020204" pitchFamily="34" charset="0"/>
              </a:rPr>
              <a:t>3 Bed | 2 Bath | 1,404sf</a:t>
            </a:r>
            <a:endParaRPr lang="en-US" sz="12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endParaRPr lang="en-US" sz="12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r>
              <a:rPr lang="en-US" sz="1200" dirty="0">
                <a:ln w="3175">
                  <a:noFill/>
                </a:ln>
                <a:solidFill>
                  <a:srgbClr val="FF0000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$1,500 Agent Bonus w/ Acceptable Offer by 12/1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8EEEEEF-3B28-1BFF-8D5E-C99A6B8C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4" y="6731640"/>
            <a:ext cx="2740791" cy="1541394"/>
          </a:xfrm>
          <a:prstGeom prst="rect">
            <a:avLst/>
          </a:prstGeom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5A8FB8C-F7DB-CC65-B593-829DFC2A3426}"/>
              </a:ext>
            </a:extLst>
          </p:cNvPr>
          <p:cNvSpPr txBox="1">
            <a:spLocks/>
          </p:cNvSpPr>
          <p:nvPr/>
        </p:nvSpPr>
        <p:spPr>
          <a:xfrm>
            <a:off x="2743200" y="6891590"/>
            <a:ext cx="4572000" cy="1221494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369 Baritone Rd</a:t>
            </a:r>
            <a:br>
              <a:rPr lang="en-US" sz="24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Nexton</a:t>
            </a:r>
          </a:p>
          <a:p>
            <a:r>
              <a:rPr lang="en-US" sz="12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MLS# 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24026192</a:t>
            </a:r>
            <a:r>
              <a:rPr lang="en-US" sz="1200" dirty="0">
                <a:ln w="3175">
                  <a:noFill/>
                </a:ln>
                <a:effectLst/>
                <a:latin typeface="Century Gothic" panose="020B0502020202020204" pitchFamily="34" charset="0"/>
                <a:cs typeface="Microsoft Sans Serif" panose="020B0604020202020204" pitchFamily="34" charset="0"/>
              </a:rPr>
              <a:t> | 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$659,900</a:t>
            </a:r>
          </a:p>
          <a:p>
            <a:r>
              <a:rPr lang="en-US" sz="1200" dirty="0">
                <a:effectLst/>
                <a:latin typeface="Century Gothic" panose="020B0502020202020204" pitchFamily="34" charset="0"/>
              </a:rPr>
              <a:t>3 Bed | 2½ Bath | 2,584sf</a:t>
            </a:r>
            <a:endParaRPr lang="en-US" sz="12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endParaRPr lang="en-US" sz="12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r>
              <a:rPr lang="en-US" sz="1200" dirty="0">
                <a:ln w="3175">
                  <a:noFill/>
                </a:ln>
                <a:solidFill>
                  <a:srgbClr val="FF0000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$1,500 Agent Bonus w/ Acceptable Offer by 12/1</a:t>
            </a:r>
          </a:p>
        </p:txBody>
      </p:sp>
      <p:pic>
        <p:nvPicPr>
          <p:cNvPr id="6" name="Graphic 5" descr="Turkey outline">
            <a:extLst>
              <a:ext uri="{FF2B5EF4-FFF2-40B4-BE49-F238E27FC236}">
                <a16:creationId xmlns:a16="http://schemas.microsoft.com/office/drawing/2014/main" id="{7915E094-98C0-CB43-0142-98B070DC4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8686800"/>
            <a:ext cx="457200" cy="457200"/>
          </a:xfrm>
          <a:prstGeom prst="rect">
            <a:avLst/>
          </a:prstGeom>
        </p:spPr>
      </p:pic>
      <p:pic>
        <p:nvPicPr>
          <p:cNvPr id="8" name="Graphic 7" descr="Maple Leaf outline">
            <a:extLst>
              <a:ext uri="{FF2B5EF4-FFF2-40B4-BE49-F238E27FC236}">
                <a16:creationId xmlns:a16="http://schemas.microsoft.com/office/drawing/2014/main" id="{9929417A-A24E-3650-09C6-CEE23C5301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38200" y="7543800"/>
            <a:ext cx="457200" cy="457200"/>
          </a:xfrm>
          <a:prstGeom prst="rect">
            <a:avLst/>
          </a:prstGeom>
        </p:spPr>
      </p:pic>
      <p:pic>
        <p:nvPicPr>
          <p:cNvPr id="11" name="Graphic 10" descr="Pumpkin outline">
            <a:extLst>
              <a:ext uri="{FF2B5EF4-FFF2-40B4-BE49-F238E27FC236}">
                <a16:creationId xmlns:a16="http://schemas.microsoft.com/office/drawing/2014/main" id="{6834F4A9-4ED4-7E1E-68F2-392E1CCEB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838200" y="3917950"/>
            <a:ext cx="457200" cy="457200"/>
          </a:xfrm>
          <a:prstGeom prst="rect">
            <a:avLst/>
          </a:prstGeom>
        </p:spPr>
      </p:pic>
      <p:pic>
        <p:nvPicPr>
          <p:cNvPr id="13" name="Graphic 12" descr="Harvest basket outline">
            <a:extLst>
              <a:ext uri="{FF2B5EF4-FFF2-40B4-BE49-F238E27FC236}">
                <a16:creationId xmlns:a16="http://schemas.microsoft.com/office/drawing/2014/main" id="{B44925BF-EDEB-AA9A-0FFA-C677890C8A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58000" y="8686800"/>
            <a:ext cx="457200" cy="457200"/>
          </a:xfrm>
          <a:prstGeom prst="rect">
            <a:avLst/>
          </a:prstGeom>
        </p:spPr>
      </p:pic>
      <p:pic>
        <p:nvPicPr>
          <p:cNvPr id="4" name="Picture 3" descr="A wreath of pine branches with ornaments and bows&#10;&#10;Description automatically generated">
            <a:extLst>
              <a:ext uri="{FF2B5EF4-FFF2-40B4-BE49-F238E27FC236}">
                <a16:creationId xmlns:a16="http://schemas.microsoft.com/office/drawing/2014/main" id="{944FF8CA-6459-3D3F-7234-1C37AF20E6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0" y="101143"/>
            <a:ext cx="661035" cy="685800"/>
          </a:xfrm>
          <a:prstGeom prst="rect">
            <a:avLst/>
          </a:prstGeom>
        </p:spPr>
      </p:pic>
      <p:pic>
        <p:nvPicPr>
          <p:cNvPr id="7" name="Picture 6" descr="A christmas decoration with pine cones and flowers&#10;&#10;Description automatically generated">
            <a:extLst>
              <a:ext uri="{FF2B5EF4-FFF2-40B4-BE49-F238E27FC236}">
                <a16:creationId xmlns:a16="http://schemas.microsoft.com/office/drawing/2014/main" id="{22C897ED-2B50-F641-EAFB-8BF14107D5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7696200" y="2188392"/>
            <a:ext cx="7315200" cy="2675900"/>
          </a:xfrm>
          <a:prstGeom prst="rect">
            <a:avLst/>
          </a:prstGeom>
        </p:spPr>
      </p:pic>
      <p:pic>
        <p:nvPicPr>
          <p:cNvPr id="12" name="Picture 11" descr="A wreath of pine branches with ornaments and bows&#10;&#10;Description automatically generated">
            <a:extLst>
              <a:ext uri="{FF2B5EF4-FFF2-40B4-BE49-F238E27FC236}">
                <a16:creationId xmlns:a16="http://schemas.microsoft.com/office/drawing/2014/main" id="{E6D28C76-9C84-D62A-05F0-E539E51364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654165" y="101143"/>
            <a:ext cx="66103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608</TotalTime>
  <Words>184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546 Four Seasons Blvd Cane Bay Plantation  MLS# 24027874 | $524,900 3 Bed | 2½ Bath | 1,817sf  $1,500 Agent Bonus w/ Acceptable Offer by 12/1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92</cp:revision>
  <dcterms:created xsi:type="dcterms:W3CDTF">2006-08-16T00:00:00Z</dcterms:created>
  <dcterms:modified xsi:type="dcterms:W3CDTF">2024-11-26T21:35:28Z</dcterms:modified>
</cp:coreProperties>
</file>