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06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26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18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9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824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5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5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753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3684">
                <a:solidFill>
                  <a:schemeClr val="tx1">
                    <a:tint val="75000"/>
                  </a:schemeClr>
                </a:solidFill>
              </a:defRPr>
            </a:lvl1pPr>
            <a:lvl2pPr marL="853110" indent="0">
              <a:buNone/>
              <a:defRPr sz="3349">
                <a:solidFill>
                  <a:schemeClr val="tx1">
                    <a:tint val="75000"/>
                  </a:schemeClr>
                </a:solidFill>
              </a:defRPr>
            </a:lvl2pPr>
            <a:lvl3pPr marL="1706219" indent="0">
              <a:buNone/>
              <a:defRPr sz="3014">
                <a:solidFill>
                  <a:schemeClr val="tx1">
                    <a:tint val="75000"/>
                  </a:schemeClr>
                </a:solidFill>
              </a:defRPr>
            </a:lvl3pPr>
            <a:lvl4pPr marL="2559331" indent="0">
              <a:buNone/>
              <a:defRPr sz="2680">
                <a:solidFill>
                  <a:schemeClr val="tx1">
                    <a:tint val="75000"/>
                  </a:schemeClr>
                </a:solidFill>
              </a:defRPr>
            </a:lvl4pPr>
            <a:lvl5pPr marL="3412441" indent="0">
              <a:buNone/>
              <a:defRPr sz="2680">
                <a:solidFill>
                  <a:schemeClr val="tx1">
                    <a:tint val="75000"/>
                  </a:schemeClr>
                </a:solidFill>
              </a:defRPr>
            </a:lvl5pPr>
            <a:lvl6pPr marL="4265550" indent="0">
              <a:buNone/>
              <a:defRPr sz="2680">
                <a:solidFill>
                  <a:schemeClr val="tx1">
                    <a:tint val="75000"/>
                  </a:schemeClr>
                </a:solidFill>
              </a:defRPr>
            </a:lvl6pPr>
            <a:lvl7pPr marL="5118660" indent="0">
              <a:buNone/>
              <a:defRPr sz="2680">
                <a:solidFill>
                  <a:schemeClr val="tx1">
                    <a:tint val="75000"/>
                  </a:schemeClr>
                </a:solidFill>
              </a:defRPr>
            </a:lvl7pPr>
            <a:lvl8pPr marL="5971771" indent="0">
              <a:buNone/>
              <a:defRPr sz="2680">
                <a:solidFill>
                  <a:schemeClr val="tx1">
                    <a:tint val="75000"/>
                  </a:schemeClr>
                </a:solidFill>
              </a:defRPr>
            </a:lvl8pPr>
            <a:lvl9pPr marL="6824880" indent="0">
              <a:buNone/>
              <a:defRPr sz="2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3"/>
            <a:ext cx="3432810" cy="6638079"/>
          </a:xfrm>
        </p:spPr>
        <p:txBody>
          <a:bodyPr/>
          <a:lstStyle>
            <a:lvl1pPr>
              <a:defRPr sz="5192"/>
            </a:lvl1pPr>
            <a:lvl2pPr>
              <a:defRPr sz="4522"/>
            </a:lvl2pPr>
            <a:lvl3pPr>
              <a:defRPr sz="3684"/>
            </a:lvl3pPr>
            <a:lvl4pPr>
              <a:defRPr sz="3349"/>
            </a:lvl4pPr>
            <a:lvl5pPr>
              <a:defRPr sz="3349"/>
            </a:lvl5pPr>
            <a:lvl6pPr>
              <a:defRPr sz="3349"/>
            </a:lvl6pPr>
            <a:lvl7pPr>
              <a:defRPr sz="3349"/>
            </a:lvl7pPr>
            <a:lvl8pPr>
              <a:defRPr sz="3349"/>
            </a:lvl8pPr>
            <a:lvl9pPr>
              <a:defRPr sz="33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3"/>
            <a:ext cx="3432810" cy="6638079"/>
          </a:xfrm>
        </p:spPr>
        <p:txBody>
          <a:bodyPr/>
          <a:lstStyle>
            <a:lvl1pPr>
              <a:defRPr sz="5192"/>
            </a:lvl1pPr>
            <a:lvl2pPr>
              <a:defRPr sz="4522"/>
            </a:lvl2pPr>
            <a:lvl3pPr>
              <a:defRPr sz="3684"/>
            </a:lvl3pPr>
            <a:lvl4pPr>
              <a:defRPr sz="3349"/>
            </a:lvl4pPr>
            <a:lvl5pPr>
              <a:defRPr sz="3349"/>
            </a:lvl5pPr>
            <a:lvl6pPr>
              <a:defRPr sz="3349"/>
            </a:lvl6pPr>
            <a:lvl7pPr>
              <a:defRPr sz="3349"/>
            </a:lvl7pPr>
            <a:lvl8pPr>
              <a:defRPr sz="3349"/>
            </a:lvl8pPr>
            <a:lvl9pPr>
              <a:defRPr sz="33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4522" b="1"/>
            </a:lvl1pPr>
            <a:lvl2pPr marL="853110" indent="0">
              <a:buNone/>
              <a:defRPr sz="3684" b="1"/>
            </a:lvl2pPr>
            <a:lvl3pPr marL="1706219" indent="0">
              <a:buNone/>
              <a:defRPr sz="3349" b="1"/>
            </a:lvl3pPr>
            <a:lvl4pPr marL="2559331" indent="0">
              <a:buNone/>
              <a:defRPr sz="3014" b="1"/>
            </a:lvl4pPr>
            <a:lvl5pPr marL="3412441" indent="0">
              <a:buNone/>
              <a:defRPr sz="3014" b="1"/>
            </a:lvl5pPr>
            <a:lvl6pPr marL="4265550" indent="0">
              <a:buNone/>
              <a:defRPr sz="3014" b="1"/>
            </a:lvl6pPr>
            <a:lvl7pPr marL="5118660" indent="0">
              <a:buNone/>
              <a:defRPr sz="3014" b="1"/>
            </a:lvl7pPr>
            <a:lvl8pPr marL="5971771" indent="0">
              <a:buNone/>
              <a:defRPr sz="3014" b="1"/>
            </a:lvl8pPr>
            <a:lvl9pPr marL="6824880" indent="0">
              <a:buNone/>
              <a:defRPr sz="30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4522"/>
            </a:lvl1pPr>
            <a:lvl2pPr>
              <a:defRPr sz="3684"/>
            </a:lvl2pPr>
            <a:lvl3pPr>
              <a:defRPr sz="3349"/>
            </a:lvl3pPr>
            <a:lvl4pPr>
              <a:defRPr sz="3014"/>
            </a:lvl4pPr>
            <a:lvl5pPr>
              <a:defRPr sz="3014"/>
            </a:lvl5pPr>
            <a:lvl6pPr>
              <a:defRPr sz="3014"/>
            </a:lvl6pPr>
            <a:lvl7pPr>
              <a:defRPr sz="3014"/>
            </a:lvl7pPr>
            <a:lvl8pPr>
              <a:defRPr sz="3014"/>
            </a:lvl8pPr>
            <a:lvl9pPr>
              <a:defRPr sz="30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4522" b="1"/>
            </a:lvl1pPr>
            <a:lvl2pPr marL="853110" indent="0">
              <a:buNone/>
              <a:defRPr sz="3684" b="1"/>
            </a:lvl2pPr>
            <a:lvl3pPr marL="1706219" indent="0">
              <a:buNone/>
              <a:defRPr sz="3349" b="1"/>
            </a:lvl3pPr>
            <a:lvl4pPr marL="2559331" indent="0">
              <a:buNone/>
              <a:defRPr sz="3014" b="1"/>
            </a:lvl4pPr>
            <a:lvl5pPr marL="3412441" indent="0">
              <a:buNone/>
              <a:defRPr sz="3014" b="1"/>
            </a:lvl5pPr>
            <a:lvl6pPr marL="4265550" indent="0">
              <a:buNone/>
              <a:defRPr sz="3014" b="1"/>
            </a:lvl6pPr>
            <a:lvl7pPr marL="5118660" indent="0">
              <a:buNone/>
              <a:defRPr sz="3014" b="1"/>
            </a:lvl7pPr>
            <a:lvl8pPr marL="5971771" indent="0">
              <a:buNone/>
              <a:defRPr sz="3014" b="1"/>
            </a:lvl8pPr>
            <a:lvl9pPr marL="6824880" indent="0">
              <a:buNone/>
              <a:defRPr sz="30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4522"/>
            </a:lvl1pPr>
            <a:lvl2pPr>
              <a:defRPr sz="3684"/>
            </a:lvl2pPr>
            <a:lvl3pPr>
              <a:defRPr sz="3349"/>
            </a:lvl3pPr>
            <a:lvl4pPr>
              <a:defRPr sz="3014"/>
            </a:lvl4pPr>
            <a:lvl5pPr>
              <a:defRPr sz="3014"/>
            </a:lvl5pPr>
            <a:lvl6pPr>
              <a:defRPr sz="3014"/>
            </a:lvl6pPr>
            <a:lvl7pPr>
              <a:defRPr sz="3014"/>
            </a:lvl7pPr>
            <a:lvl8pPr>
              <a:defRPr sz="3014"/>
            </a:lvl8pPr>
            <a:lvl9pPr>
              <a:defRPr sz="30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36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6029"/>
            </a:lvl1pPr>
            <a:lvl2pPr>
              <a:defRPr sz="5192"/>
            </a:lvl2pPr>
            <a:lvl3pPr>
              <a:defRPr sz="4522"/>
            </a:lvl3pPr>
            <a:lvl4pPr>
              <a:defRPr sz="3684"/>
            </a:lvl4pPr>
            <a:lvl5pPr>
              <a:defRPr sz="3684"/>
            </a:lvl5pPr>
            <a:lvl6pPr>
              <a:defRPr sz="3684"/>
            </a:lvl6pPr>
            <a:lvl7pPr>
              <a:defRPr sz="3684"/>
            </a:lvl7pPr>
            <a:lvl8pPr>
              <a:defRPr sz="3684"/>
            </a:lvl8pPr>
            <a:lvl9pPr>
              <a:defRPr sz="36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2680"/>
            </a:lvl1pPr>
            <a:lvl2pPr marL="853110" indent="0">
              <a:buNone/>
              <a:defRPr sz="2177"/>
            </a:lvl2pPr>
            <a:lvl3pPr marL="1706219" indent="0">
              <a:buNone/>
              <a:defRPr sz="1843"/>
            </a:lvl3pPr>
            <a:lvl4pPr marL="2559331" indent="0">
              <a:buNone/>
              <a:defRPr sz="1675"/>
            </a:lvl4pPr>
            <a:lvl5pPr marL="3412441" indent="0">
              <a:buNone/>
              <a:defRPr sz="1675"/>
            </a:lvl5pPr>
            <a:lvl6pPr marL="4265550" indent="0">
              <a:buNone/>
              <a:defRPr sz="1675"/>
            </a:lvl6pPr>
            <a:lvl7pPr marL="5118660" indent="0">
              <a:buNone/>
              <a:defRPr sz="1675"/>
            </a:lvl7pPr>
            <a:lvl8pPr marL="5971771" indent="0">
              <a:buNone/>
              <a:defRPr sz="1675"/>
            </a:lvl8pPr>
            <a:lvl9pPr marL="6824880" indent="0">
              <a:buNone/>
              <a:defRPr sz="1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2"/>
            <a:ext cx="4663440" cy="831216"/>
          </a:xfrm>
        </p:spPr>
        <p:txBody>
          <a:bodyPr anchor="b"/>
          <a:lstStyle>
            <a:lvl1pPr algn="l">
              <a:defRPr sz="36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6029"/>
            </a:lvl1pPr>
            <a:lvl2pPr marL="853110" indent="0">
              <a:buNone/>
              <a:defRPr sz="5192"/>
            </a:lvl2pPr>
            <a:lvl3pPr marL="1706219" indent="0">
              <a:buNone/>
              <a:defRPr sz="4522"/>
            </a:lvl3pPr>
            <a:lvl4pPr marL="2559331" indent="0">
              <a:buNone/>
              <a:defRPr sz="3684"/>
            </a:lvl4pPr>
            <a:lvl5pPr marL="3412441" indent="0">
              <a:buNone/>
              <a:defRPr sz="3684"/>
            </a:lvl5pPr>
            <a:lvl6pPr marL="4265550" indent="0">
              <a:buNone/>
              <a:defRPr sz="3684"/>
            </a:lvl6pPr>
            <a:lvl7pPr marL="5118660" indent="0">
              <a:buNone/>
              <a:defRPr sz="3684"/>
            </a:lvl7pPr>
            <a:lvl8pPr marL="5971771" indent="0">
              <a:buNone/>
              <a:defRPr sz="3684"/>
            </a:lvl8pPr>
            <a:lvl9pPr marL="6824880" indent="0">
              <a:buNone/>
              <a:defRPr sz="368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8"/>
            <a:ext cx="4663440" cy="1180464"/>
          </a:xfrm>
        </p:spPr>
        <p:txBody>
          <a:bodyPr/>
          <a:lstStyle>
            <a:lvl1pPr marL="0" indent="0">
              <a:buNone/>
              <a:defRPr sz="2680"/>
            </a:lvl1pPr>
            <a:lvl2pPr marL="853110" indent="0">
              <a:buNone/>
              <a:defRPr sz="2177"/>
            </a:lvl2pPr>
            <a:lvl3pPr marL="1706219" indent="0">
              <a:buNone/>
              <a:defRPr sz="1843"/>
            </a:lvl3pPr>
            <a:lvl4pPr marL="2559331" indent="0">
              <a:buNone/>
              <a:defRPr sz="1675"/>
            </a:lvl4pPr>
            <a:lvl5pPr marL="3412441" indent="0">
              <a:buNone/>
              <a:defRPr sz="1675"/>
            </a:lvl5pPr>
            <a:lvl6pPr marL="4265550" indent="0">
              <a:buNone/>
              <a:defRPr sz="1675"/>
            </a:lvl6pPr>
            <a:lvl7pPr marL="5118660" indent="0">
              <a:buNone/>
              <a:defRPr sz="1675"/>
            </a:lvl7pPr>
            <a:lvl8pPr marL="5971771" indent="0">
              <a:buNone/>
              <a:defRPr sz="1675"/>
            </a:lvl8pPr>
            <a:lvl9pPr marL="6824880" indent="0">
              <a:buNone/>
              <a:defRPr sz="1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3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21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21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21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06219" rtl="0" eaLnBrk="1" latinLnBrk="0" hangingPunct="1">
        <a:spcBef>
          <a:spcPct val="0"/>
        </a:spcBef>
        <a:buNone/>
        <a:defRPr sz="82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9833" indent="-639833" algn="l" defTabSz="1706219" rtl="0" eaLnBrk="1" latinLnBrk="0" hangingPunct="1">
        <a:spcBef>
          <a:spcPct val="20000"/>
        </a:spcBef>
        <a:buFont typeface="Arial" pitchFamily="34" charset="0"/>
        <a:buChar char="•"/>
        <a:defRPr sz="6029" kern="1200">
          <a:solidFill>
            <a:schemeClr val="tx1"/>
          </a:solidFill>
          <a:latin typeface="+mn-lt"/>
          <a:ea typeface="+mn-ea"/>
          <a:cs typeface="+mn-cs"/>
        </a:defRPr>
      </a:lvl1pPr>
      <a:lvl2pPr marL="1386305" indent="-533194" algn="l" defTabSz="1706219" rtl="0" eaLnBrk="1" latinLnBrk="0" hangingPunct="1">
        <a:spcBef>
          <a:spcPct val="20000"/>
        </a:spcBef>
        <a:buFont typeface="Arial" pitchFamily="34" charset="0"/>
        <a:buChar char="–"/>
        <a:defRPr sz="5192" kern="1200">
          <a:solidFill>
            <a:schemeClr val="tx1"/>
          </a:solidFill>
          <a:latin typeface="+mn-lt"/>
          <a:ea typeface="+mn-ea"/>
          <a:cs typeface="+mn-cs"/>
        </a:defRPr>
      </a:lvl2pPr>
      <a:lvl3pPr marL="2132775" indent="-426555" algn="l" defTabSz="1706219" rtl="0" eaLnBrk="1" latinLnBrk="0" hangingPunct="1">
        <a:spcBef>
          <a:spcPct val="20000"/>
        </a:spcBef>
        <a:buFont typeface="Arial" pitchFamily="34" charset="0"/>
        <a:buChar char="•"/>
        <a:defRPr sz="4522" kern="1200">
          <a:solidFill>
            <a:schemeClr val="tx1"/>
          </a:solidFill>
          <a:latin typeface="+mn-lt"/>
          <a:ea typeface="+mn-ea"/>
          <a:cs typeface="+mn-cs"/>
        </a:defRPr>
      </a:lvl3pPr>
      <a:lvl4pPr marL="2985886" indent="-426555" algn="l" defTabSz="1706219" rtl="0" eaLnBrk="1" latinLnBrk="0" hangingPunct="1">
        <a:spcBef>
          <a:spcPct val="20000"/>
        </a:spcBef>
        <a:buFont typeface="Arial" pitchFamily="34" charset="0"/>
        <a:buChar char="–"/>
        <a:defRPr sz="3684" kern="1200">
          <a:solidFill>
            <a:schemeClr val="tx1"/>
          </a:solidFill>
          <a:latin typeface="+mn-lt"/>
          <a:ea typeface="+mn-ea"/>
          <a:cs typeface="+mn-cs"/>
        </a:defRPr>
      </a:lvl4pPr>
      <a:lvl5pPr marL="3838996" indent="-426555" algn="l" defTabSz="1706219" rtl="0" eaLnBrk="1" latinLnBrk="0" hangingPunct="1">
        <a:spcBef>
          <a:spcPct val="20000"/>
        </a:spcBef>
        <a:buFont typeface="Arial" pitchFamily="34" charset="0"/>
        <a:buChar char="»"/>
        <a:defRPr sz="3684" kern="1200">
          <a:solidFill>
            <a:schemeClr val="tx1"/>
          </a:solidFill>
          <a:latin typeface="+mn-lt"/>
          <a:ea typeface="+mn-ea"/>
          <a:cs typeface="+mn-cs"/>
        </a:defRPr>
      </a:lvl5pPr>
      <a:lvl6pPr marL="4692105" indent="-426555" algn="l" defTabSz="1706219" rtl="0" eaLnBrk="1" latinLnBrk="0" hangingPunct="1">
        <a:spcBef>
          <a:spcPct val="20000"/>
        </a:spcBef>
        <a:buFont typeface="Arial" pitchFamily="34" charset="0"/>
        <a:buChar char="•"/>
        <a:defRPr sz="3684" kern="1200">
          <a:solidFill>
            <a:schemeClr val="tx1"/>
          </a:solidFill>
          <a:latin typeface="+mn-lt"/>
          <a:ea typeface="+mn-ea"/>
          <a:cs typeface="+mn-cs"/>
        </a:defRPr>
      </a:lvl6pPr>
      <a:lvl7pPr marL="5545216" indent="-426555" algn="l" defTabSz="1706219" rtl="0" eaLnBrk="1" latinLnBrk="0" hangingPunct="1">
        <a:spcBef>
          <a:spcPct val="20000"/>
        </a:spcBef>
        <a:buFont typeface="Arial" pitchFamily="34" charset="0"/>
        <a:buChar char="•"/>
        <a:defRPr sz="3684" kern="1200">
          <a:solidFill>
            <a:schemeClr val="tx1"/>
          </a:solidFill>
          <a:latin typeface="+mn-lt"/>
          <a:ea typeface="+mn-ea"/>
          <a:cs typeface="+mn-cs"/>
        </a:defRPr>
      </a:lvl7pPr>
      <a:lvl8pPr marL="6398325" indent="-426555" algn="l" defTabSz="1706219" rtl="0" eaLnBrk="1" latinLnBrk="0" hangingPunct="1">
        <a:spcBef>
          <a:spcPct val="20000"/>
        </a:spcBef>
        <a:buFont typeface="Arial" pitchFamily="34" charset="0"/>
        <a:buChar char="•"/>
        <a:defRPr sz="3684" kern="1200">
          <a:solidFill>
            <a:schemeClr val="tx1"/>
          </a:solidFill>
          <a:latin typeface="+mn-lt"/>
          <a:ea typeface="+mn-ea"/>
          <a:cs typeface="+mn-cs"/>
        </a:defRPr>
      </a:lvl8pPr>
      <a:lvl9pPr marL="7251435" indent="-426555" algn="l" defTabSz="1706219" rtl="0" eaLnBrk="1" latinLnBrk="0" hangingPunct="1">
        <a:spcBef>
          <a:spcPct val="20000"/>
        </a:spcBef>
        <a:buFont typeface="Arial" pitchFamily="34" charset="0"/>
        <a:buChar char="•"/>
        <a:defRPr sz="36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1pPr>
      <a:lvl2pPr marL="853110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2pPr>
      <a:lvl3pPr marL="1706219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3pPr>
      <a:lvl4pPr marL="2559331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4pPr>
      <a:lvl5pPr marL="3412441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5pPr>
      <a:lvl6pPr marL="4265550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6pPr>
      <a:lvl7pPr marL="5118660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7pPr>
      <a:lvl8pPr marL="5971771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8pPr>
      <a:lvl9pPr marL="6824880" algn="l" defTabSz="1706219" rtl="0" eaLnBrk="1" latinLnBrk="0" hangingPunct="1">
        <a:defRPr sz="3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-1" y="0"/>
            <a:ext cx="77724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  <a:latin typeface="Bradley Hand ITC" panose="03070402050302030203" pitchFamily="66" charset="0"/>
              </a:rPr>
              <a:t>Hobcaw Point Open Houses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Thursday, October 3</a:t>
            </a:r>
            <a:r>
              <a:rPr lang="en-US" sz="2800" b="1" baseline="30000" dirty="0">
                <a:latin typeface="Bradley Hand ITC" panose="03070402050302030203" pitchFamily="66" charset="0"/>
              </a:rPr>
              <a:t>rd,</a:t>
            </a:r>
            <a:r>
              <a:rPr lang="en-US" sz="2800" b="1" dirty="0">
                <a:latin typeface="Bradley Hand ITC" panose="03070402050302030203" pitchFamily="66" charset="0"/>
              </a:rPr>
              <a:t> 2019 from 4-7pm </a:t>
            </a:r>
          </a:p>
          <a:p>
            <a:pPr algn="ctr"/>
            <a:endParaRPr lang="en-US" sz="1600" dirty="0">
              <a:latin typeface="Bradley Hand ITC" panose="03070402050302030203" pitchFamily="66" charset="0"/>
            </a:endParaRPr>
          </a:p>
          <a:p>
            <a:pPr algn="ctr"/>
            <a:r>
              <a:rPr lang="en-US" sz="1600" i="1" dirty="0">
                <a:latin typeface="Arial Nova" panose="020B0504020202020204" pitchFamily="34" charset="0"/>
              </a:rPr>
              <a:t>Come enjoy wine and cheese and leave your business card</a:t>
            </a:r>
          </a:p>
          <a:p>
            <a:pPr algn="ctr"/>
            <a:r>
              <a:rPr lang="en-US" sz="1600" i="1" dirty="0">
                <a:latin typeface="Arial Nova" panose="020B0504020202020204" pitchFamily="34" charset="0"/>
              </a:rPr>
              <a:t>at each house for a chance to win a $100 Hall’s gift card</a:t>
            </a:r>
            <a:endParaRPr lang="en-US" i="1" dirty="0">
              <a:latin typeface="Arial Nova" panose="020B05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661" y="1968594"/>
            <a:ext cx="3200400" cy="21336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92661" y="4131797"/>
            <a:ext cx="3200400" cy="182880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800" b="1" dirty="0">
                <a:latin typeface="Arial Nova" panose="020B0504020202020204" pitchFamily="34" charset="0"/>
              </a:rPr>
              <a:t>133 </a:t>
            </a:r>
            <a:r>
              <a:rPr lang="en-US" sz="1800" b="1" dirty="0" err="1">
                <a:latin typeface="Arial Nova" panose="020B0504020202020204" pitchFamily="34" charset="0"/>
              </a:rPr>
              <a:t>Sampa</a:t>
            </a:r>
            <a:r>
              <a:rPr lang="en-US" sz="1800" b="1" dirty="0">
                <a:latin typeface="Arial Nova" panose="020B0504020202020204" pitchFamily="34" charset="0"/>
              </a:rPr>
              <a:t> Road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MLS# 19020440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$1,599,900</a:t>
            </a:r>
          </a:p>
          <a:p>
            <a:pPr algn="ctr"/>
            <a:endParaRPr lang="en-US" sz="1400" dirty="0">
              <a:latin typeface="Arial Nova" panose="020B0504020202020204" pitchFamily="34" charset="0"/>
            </a:endParaRP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Jennifer Hale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843-830-6436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jenn.hale@cbcarolinas.com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</a:rPr>
              <a:t>Coldwell Banker Residential Brokerage</a:t>
            </a:r>
            <a:endParaRPr lang="en-US" sz="1400" i="1" dirty="0">
              <a:solidFill>
                <a:srgbClr val="C00000"/>
              </a:solidFill>
              <a:latin typeface="Arial Nova" panose="020B05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151FFF6-111B-495F-9ECB-52720458B7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9339" y="1968593"/>
            <a:ext cx="3200400" cy="21336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E29E860-29FF-4865-89DD-EC63E29BF356}"/>
              </a:ext>
            </a:extLst>
          </p:cNvPr>
          <p:cNvSpPr/>
          <p:nvPr/>
        </p:nvSpPr>
        <p:spPr>
          <a:xfrm>
            <a:off x="92661" y="8153400"/>
            <a:ext cx="3200400" cy="182880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800" b="1" dirty="0">
                <a:latin typeface="Arial Nova" panose="020B0504020202020204" pitchFamily="34" charset="0"/>
              </a:rPr>
              <a:t>344 </a:t>
            </a:r>
            <a:r>
              <a:rPr lang="en-US" sz="1800" b="1" dirty="0" err="1">
                <a:latin typeface="Arial Nova" panose="020B0504020202020204" pitchFamily="34" charset="0"/>
              </a:rPr>
              <a:t>Coinbow</a:t>
            </a:r>
            <a:r>
              <a:rPr lang="en-US" sz="1800" b="1" dirty="0">
                <a:latin typeface="Arial Nova" panose="020B0504020202020204" pitchFamily="34" charset="0"/>
              </a:rPr>
              <a:t> Drive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MLS# 18014055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$1,595,000</a:t>
            </a:r>
          </a:p>
          <a:p>
            <a:pPr algn="ctr"/>
            <a:endParaRPr lang="en-US" sz="1400" dirty="0">
              <a:latin typeface="Arial Nova" panose="020B0504020202020204" pitchFamily="34" charset="0"/>
            </a:endParaRP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Jane Smith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843-266-8000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janes@carriageprop.com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</a:rPr>
              <a:t>Carriage Properties</a:t>
            </a:r>
            <a:endParaRPr lang="en-US" sz="1400" i="1" dirty="0">
              <a:solidFill>
                <a:srgbClr val="C00000"/>
              </a:solidFill>
              <a:latin typeface="Arial Nova" panose="020B05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466F931-90A6-4B54-A82B-32F1B3A9ED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661" y="5990199"/>
            <a:ext cx="3200400" cy="21336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92974D5-EF27-4259-A9AA-28EBB3182F3E}"/>
              </a:ext>
            </a:extLst>
          </p:cNvPr>
          <p:cNvSpPr/>
          <p:nvPr/>
        </p:nvSpPr>
        <p:spPr>
          <a:xfrm>
            <a:off x="4479339" y="4131796"/>
            <a:ext cx="3200400" cy="182880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800" b="1" dirty="0">
                <a:latin typeface="Arial Nova" panose="020B0504020202020204" pitchFamily="34" charset="0"/>
              </a:rPr>
              <a:t>301 </a:t>
            </a:r>
            <a:r>
              <a:rPr lang="en-US" sz="1800" b="1" dirty="0" err="1">
                <a:latin typeface="Arial Nova" panose="020B0504020202020204" pitchFamily="34" charset="0"/>
              </a:rPr>
              <a:t>Coinbow</a:t>
            </a:r>
            <a:r>
              <a:rPr lang="en-US" sz="1800" b="1" dirty="0">
                <a:latin typeface="Arial Nova" panose="020B0504020202020204" pitchFamily="34" charset="0"/>
              </a:rPr>
              <a:t> Drive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MLS# 19026352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$879,900</a:t>
            </a:r>
          </a:p>
          <a:p>
            <a:pPr algn="ctr"/>
            <a:endParaRPr lang="en-US" sz="1400" dirty="0">
              <a:latin typeface="Arial Nova" panose="020B0504020202020204" pitchFamily="34" charset="0"/>
            </a:endParaRP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Catherine Parker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843-800-3046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catherine@cpreco.com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</a:rPr>
              <a:t>Keller Williams Realty Charleston</a:t>
            </a:r>
            <a:endParaRPr lang="en-US" sz="1400" i="1" dirty="0">
              <a:solidFill>
                <a:srgbClr val="C00000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C81953-68D0-4271-9603-B3CE530EE3FC}"/>
              </a:ext>
            </a:extLst>
          </p:cNvPr>
          <p:cNvSpPr/>
          <p:nvPr/>
        </p:nvSpPr>
        <p:spPr>
          <a:xfrm>
            <a:off x="4479339" y="8153400"/>
            <a:ext cx="3200400" cy="182880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/>
            <a:r>
              <a:rPr lang="en-US" sz="1800" b="1" dirty="0">
                <a:latin typeface="Arial Nova" panose="020B0504020202020204" pitchFamily="34" charset="0"/>
              </a:rPr>
              <a:t>402 Hobcaw Drive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MLS# 19022235</a:t>
            </a:r>
          </a:p>
          <a:p>
            <a:pPr algn="ctr"/>
            <a:r>
              <a:rPr lang="en-US" sz="1400" dirty="0">
                <a:latin typeface="Arial Nova" panose="020B0504020202020204" pitchFamily="34" charset="0"/>
              </a:rPr>
              <a:t>$928,000</a:t>
            </a:r>
          </a:p>
          <a:p>
            <a:pPr algn="ctr"/>
            <a:endParaRPr lang="en-US" sz="1400" dirty="0">
              <a:latin typeface="Arial Nova" panose="020B0504020202020204" pitchFamily="34" charset="0"/>
            </a:endParaRPr>
          </a:p>
          <a:p>
            <a:pPr algn="ctr"/>
            <a:r>
              <a:rPr lang="nn-NO" sz="1400" dirty="0">
                <a:latin typeface="Arial Nova" panose="020B0504020202020204" pitchFamily="34" charset="0"/>
              </a:rPr>
              <a:t>Tradd Bastian</a:t>
            </a:r>
          </a:p>
          <a:p>
            <a:pPr algn="ctr"/>
            <a:r>
              <a:rPr lang="nn-NO" sz="1400" dirty="0">
                <a:latin typeface="Arial Nova" panose="020B0504020202020204" pitchFamily="34" charset="0"/>
              </a:rPr>
              <a:t>843-224-0771</a:t>
            </a:r>
          </a:p>
          <a:p>
            <a:pPr algn="ctr"/>
            <a:r>
              <a:rPr lang="nn-NO" sz="1400" dirty="0">
                <a:latin typeface="Arial Nova" panose="020B0504020202020204" pitchFamily="34" charset="0"/>
              </a:rPr>
              <a:t>tradd@traddbastian.com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</a:rPr>
              <a:t>Keller Williams Realty Charleston</a:t>
            </a:r>
            <a:endParaRPr lang="en-US" sz="1400" i="1" dirty="0">
              <a:solidFill>
                <a:srgbClr val="C00000"/>
              </a:solidFill>
              <a:latin typeface="Arial Nova" panose="020B05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CF2443-67A7-4AF6-A171-B0527CC833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9339" y="5990198"/>
            <a:ext cx="3200400" cy="213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116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</vt:lpstr>
      <vt:lpstr>Bradley Hand ITC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51</cp:revision>
  <dcterms:created xsi:type="dcterms:W3CDTF">2006-08-16T00:00:00Z</dcterms:created>
  <dcterms:modified xsi:type="dcterms:W3CDTF">2019-10-02T15:53:29Z</dcterms:modified>
</cp:coreProperties>
</file>