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1848"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10/17/2018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2000" r="-72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9995" y="698397"/>
            <a:ext cx="2506719" cy="1880039"/>
          </a:xfrm>
          <a:prstGeom prst="rect">
            <a:avLst/>
          </a:prstGeom>
          <a:ln>
            <a:solidFill>
              <a:schemeClr val="bg1">
                <a:lumMod val="50000"/>
              </a:schemeClr>
            </a:solidFill>
          </a:ln>
          <a:effectLst>
            <a:outerShdw blurRad="292100" dist="139700" dir="2700000" algn="tl" rotWithShape="0">
              <a:srgbClr val="333333">
                <a:alpha val="65000"/>
              </a:srgbClr>
            </a:outerShdw>
          </a:effectLst>
        </p:spPr>
      </p:pic>
      <p:sp>
        <p:nvSpPr>
          <p:cNvPr id="21" name="Rectangle 20"/>
          <p:cNvSpPr/>
          <p:nvPr/>
        </p:nvSpPr>
        <p:spPr>
          <a:xfrm>
            <a:off x="-1717" y="9133769"/>
            <a:ext cx="7315198" cy="924631"/>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862" y="7619999"/>
            <a:ext cx="7317488" cy="1517463"/>
          </a:xfrm>
          <a:solidFill>
            <a:schemeClr val="tx1">
              <a:alpha val="50000"/>
            </a:schemeClr>
          </a:solidFill>
        </p:spPr>
        <p:txBody>
          <a:bodyPr anchor="ctr">
            <a:noAutofit/>
          </a:bodyPr>
          <a:lstStyle/>
          <a:p>
            <a:r>
              <a:rPr lang="en-US" sz="1600" dirty="0">
                <a:solidFill>
                  <a:schemeClr val="bg1"/>
                </a:solidFill>
                <a:effectLst>
                  <a:outerShdw blurRad="38100" dist="38100" dir="2700000" algn="tl">
                    <a:srgbClr val="000000">
                      <a:alpha val="43137"/>
                    </a:srgbClr>
                  </a:outerShdw>
                </a:effectLst>
                <a:latin typeface="Trebuchet MS" panose="020B0603020202020204" pitchFamily="34" charset="0"/>
              </a:rPr>
              <a:t>This is an opportunity to secure a beautiful undervalued lot in a gorgeous subdivision. There is a community dock and boats can be launched from Limehouse Launch just up the creek from the dock, as well. The subdivision is just minutes from mall shopping and golf and the beach. Please note that all homes need to be elevated and at least 2,000 square feet.</a:t>
            </a:r>
          </a:p>
        </p:txBody>
      </p:sp>
      <p:sp>
        <p:nvSpPr>
          <p:cNvPr id="2" name="Title 1"/>
          <p:cNvSpPr>
            <a:spLocks noGrp="1"/>
          </p:cNvSpPr>
          <p:nvPr>
            <p:ph type="ctrTitle"/>
          </p:nvPr>
        </p:nvSpPr>
        <p:spPr>
          <a:xfrm>
            <a:off x="2796714" y="698398"/>
            <a:ext cx="4518485" cy="1880038"/>
          </a:xfrm>
          <a:noFill/>
        </p:spPr>
        <p:txBody>
          <a:bodyPr anchor="ctr">
            <a:noAutofit/>
            <a:scene3d>
              <a:camera prst="orthographicFront"/>
              <a:lightRig rig="soft" dir="t">
                <a:rot lat="0" lon="0" rev="17220000"/>
              </a:lightRig>
            </a:scene3d>
            <a:sp3d prstMaterial="softEdge"/>
          </a:bodyPr>
          <a:lstStyle/>
          <a:p>
            <a:r>
              <a:rPr lang="en-US" sz="2800" cap="none" dirty="0">
                <a:ln w="3175" cmpd="sng">
                  <a:noFill/>
                  <a:prstDash val="solid"/>
                </a:ln>
                <a:solidFill>
                  <a:schemeClr val="tx2"/>
                </a:solidFill>
                <a:effectLst/>
                <a:latin typeface="Trebuchet MS" panose="020B0603020202020204" pitchFamily="34" charset="0"/>
              </a:rPr>
              <a:t>Lot 34 Jacobs Point Blvd</a:t>
            </a:r>
            <a:br>
              <a:rPr lang="en-US" sz="2800" cap="none" dirty="0">
                <a:ln w="3175" cmpd="sng">
                  <a:noFill/>
                  <a:prstDash val="solid"/>
                </a:ln>
                <a:solidFill>
                  <a:schemeClr val="tx2"/>
                </a:solidFill>
                <a:effectLst/>
                <a:latin typeface="Trebuchet MS" panose="020B0603020202020204" pitchFamily="34" charset="0"/>
              </a:rPr>
            </a:br>
            <a:r>
              <a:rPr lang="en-US" sz="1800" cap="none" dirty="0">
                <a:ln w="3175" cmpd="sng">
                  <a:noFill/>
                  <a:prstDash val="solid"/>
                </a:ln>
                <a:solidFill>
                  <a:schemeClr val="tx2"/>
                </a:solidFill>
                <a:effectLst/>
                <a:latin typeface="Trebuchet MS" panose="020B0603020202020204" pitchFamily="34" charset="0"/>
              </a:rPr>
              <a:t>Jacobs Point</a:t>
            </a:r>
            <a:br>
              <a:rPr lang="en-US" sz="1800" cap="none" dirty="0">
                <a:ln w="3175" cmpd="sng">
                  <a:noFill/>
                  <a:prstDash val="solid"/>
                </a:ln>
                <a:solidFill>
                  <a:schemeClr val="tx2"/>
                </a:solidFill>
                <a:effectLst/>
                <a:latin typeface="Trebuchet MS" panose="020B0603020202020204" pitchFamily="34" charset="0"/>
              </a:rPr>
            </a:br>
            <a:r>
              <a:rPr lang="en-US" sz="1800" cap="none" dirty="0">
                <a:ln w="3175" cmpd="sng">
                  <a:noFill/>
                  <a:prstDash val="solid"/>
                </a:ln>
                <a:solidFill>
                  <a:schemeClr val="tx2"/>
                </a:solidFill>
                <a:effectLst/>
                <a:latin typeface="Trebuchet MS" panose="020B0603020202020204" pitchFamily="34" charset="0"/>
              </a:rPr>
              <a:t>Hollywood, SC 29470</a:t>
            </a:r>
            <a:br>
              <a:rPr lang="en-US" sz="1800" cap="none" dirty="0">
                <a:ln w="3175" cmpd="sng">
                  <a:noFill/>
                  <a:prstDash val="solid"/>
                </a:ln>
                <a:solidFill>
                  <a:schemeClr val="tx2"/>
                </a:solidFill>
                <a:effectLst/>
                <a:latin typeface="Trebuchet MS" panose="020B0603020202020204" pitchFamily="34" charset="0"/>
              </a:rPr>
            </a:br>
            <a:r>
              <a:rPr lang="en-US" sz="1800" cap="none" dirty="0">
                <a:ln w="3175" cmpd="sng">
                  <a:noFill/>
                  <a:prstDash val="solid"/>
                </a:ln>
                <a:solidFill>
                  <a:schemeClr val="tx2"/>
                </a:solidFill>
                <a:effectLst/>
                <a:latin typeface="Trebuchet MS" panose="020B0603020202020204" pitchFamily="34" charset="0"/>
              </a:rPr>
              <a:t>MLS# 18025607</a:t>
            </a:r>
            <a:br>
              <a:rPr lang="en-US" sz="1800" cap="none" dirty="0">
                <a:ln w="3175" cmpd="sng">
                  <a:noFill/>
                  <a:prstDash val="solid"/>
                </a:ln>
                <a:solidFill>
                  <a:schemeClr val="tx2"/>
                </a:solidFill>
                <a:effectLst/>
                <a:latin typeface="Trebuchet MS" panose="020B0603020202020204" pitchFamily="34" charset="0"/>
              </a:rPr>
            </a:br>
            <a:r>
              <a:rPr lang="en-US" sz="1800" cap="none" dirty="0">
                <a:ln w="3175" cmpd="sng">
                  <a:noFill/>
                  <a:prstDash val="solid"/>
                </a:ln>
                <a:solidFill>
                  <a:schemeClr val="tx2"/>
                </a:solidFill>
                <a:effectLst/>
                <a:latin typeface="Trebuchet MS" panose="020B0603020202020204" pitchFamily="34" charset="0"/>
              </a:rPr>
              <a:t>$70,000</a:t>
            </a:r>
            <a:endParaRPr lang="en-US" sz="1400" cap="none" dirty="0">
              <a:ln w="3175" cmpd="sng">
                <a:noFill/>
                <a:prstDash val="solid"/>
              </a:ln>
              <a:solidFill>
                <a:schemeClr val="tx2"/>
              </a:solidFill>
              <a:effectLst/>
              <a:latin typeface="Trebuchet MS" panose="020B0603020202020204" pitchFamily="34" charset="0"/>
            </a:endParaRPr>
          </a:p>
        </p:txBody>
      </p:sp>
      <p:sp>
        <p:nvSpPr>
          <p:cNvPr id="17" name="Rectangle 16"/>
          <p:cNvSpPr/>
          <p:nvPr/>
        </p:nvSpPr>
        <p:spPr>
          <a:xfrm>
            <a:off x="4516196" y="9226752"/>
            <a:ext cx="2635094" cy="738664"/>
          </a:xfrm>
          <a:prstGeom prst="rect">
            <a:avLst/>
          </a:prstGeom>
        </p:spPr>
        <p:txBody>
          <a:bodyPr wrap="square">
            <a:spAutoFit/>
          </a:bodyPr>
          <a:lstStyle/>
          <a:p>
            <a:pPr algn="ct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Terry Hamlin</a:t>
            </a:r>
          </a:p>
          <a:p>
            <a:pPr algn="ct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(843) 830-3946</a:t>
            </a:r>
          </a:p>
          <a:p>
            <a:pPr algn="ct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terry@thamlinproperties.com</a:t>
            </a:r>
          </a:p>
        </p:txBody>
      </p:sp>
      <p:sp>
        <p:nvSpPr>
          <p:cNvPr id="18" name="Rectangle 17"/>
          <p:cNvSpPr/>
          <p:nvPr/>
        </p:nvSpPr>
        <p:spPr>
          <a:xfrm>
            <a:off x="161620" y="9272919"/>
            <a:ext cx="2635094" cy="646331"/>
          </a:xfrm>
          <a:prstGeom prst="rect">
            <a:avLst/>
          </a:prstGeom>
        </p:spPr>
        <p:txBody>
          <a:bodyPr wrap="square">
            <a:spAutoFit/>
          </a:bodyPr>
          <a:lstStyle/>
          <a:p>
            <a:pPr algn="ctr"/>
            <a:r>
              <a:rPr lang="en-US" sz="1200" dirty="0">
                <a:solidFill>
                  <a:schemeClr val="bg1"/>
                </a:solidFill>
                <a:latin typeface="Trebuchet MS" panose="020B0603020202020204" pitchFamily="34" charset="0"/>
              </a:rPr>
              <a:t>Carolina One Real Estate</a:t>
            </a:r>
          </a:p>
          <a:p>
            <a:pPr algn="ctr"/>
            <a:r>
              <a:rPr lang="en-US" sz="1200" dirty="0">
                <a:solidFill>
                  <a:schemeClr val="bg1"/>
                </a:solidFill>
                <a:latin typeface="Trebuchet MS" panose="020B0603020202020204" pitchFamily="34" charset="0"/>
              </a:rPr>
              <a:t>2713 Highway 17 North</a:t>
            </a:r>
          </a:p>
          <a:p>
            <a:pPr algn="ctr"/>
            <a:r>
              <a:rPr lang="en-US" sz="1200" dirty="0">
                <a:solidFill>
                  <a:schemeClr val="bg1"/>
                </a:solidFill>
                <a:latin typeface="Trebuchet MS" panose="020B0603020202020204" pitchFamily="34" charset="0"/>
              </a:rPr>
              <a:t>Mt. Pleasant, SC 29466</a:t>
            </a:r>
          </a:p>
        </p:txBody>
      </p:sp>
      <p:pic>
        <p:nvPicPr>
          <p:cNvPr id="32" name="Picture 3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3090" y="9174439"/>
            <a:ext cx="1225584" cy="843291"/>
          </a:xfrm>
          <a:prstGeom prst="rect">
            <a:avLst/>
          </a:prstGeom>
        </p:spPr>
      </p:pic>
      <p:sp>
        <p:nvSpPr>
          <p:cNvPr id="7" name="Rectangle 6"/>
          <p:cNvSpPr/>
          <p:nvPr/>
        </p:nvSpPr>
        <p:spPr>
          <a:xfrm>
            <a:off x="1202101" y="0"/>
            <a:ext cx="4907562" cy="492443"/>
          </a:xfrm>
          <a:prstGeom prst="rect">
            <a:avLst/>
          </a:prstGeom>
        </p:spPr>
        <p:txBody>
          <a:bodyPr wrap="none">
            <a:spAutoFit/>
          </a:bodyPr>
          <a:lstStyle/>
          <a:p>
            <a:pPr algn="ctr"/>
            <a:r>
              <a:rPr lang="en-US" sz="2600" i="1" dirty="0">
                <a:solidFill>
                  <a:schemeClr val="tx2"/>
                </a:solidFill>
                <a:latin typeface="Trebuchet MS" panose="020B0603020202020204" pitchFamily="34" charset="0"/>
              </a:rPr>
              <a:t>Incredible Below Appraisal Lot!</a:t>
            </a:r>
          </a:p>
        </p:txBody>
      </p:sp>
      <p:sp>
        <p:nvSpPr>
          <p:cNvPr id="23" name="Rectangle 22"/>
          <p:cNvSpPr/>
          <p:nvPr/>
        </p:nvSpPr>
        <p:spPr>
          <a:xfrm>
            <a:off x="233191" y="-635775"/>
            <a:ext cx="2563523" cy="492443"/>
          </a:xfrm>
          <a:prstGeom prst="rect">
            <a:avLst/>
          </a:prstGeom>
        </p:spPr>
        <p:txBody>
          <a:bodyPr wrap="none">
            <a:spAutoFit/>
          </a:bodyPr>
          <a:lstStyle/>
          <a:p>
            <a:pPr algn="ctr"/>
            <a:r>
              <a:rPr lang="en-US" sz="2600" i="1" dirty="0">
                <a:effectLst>
                  <a:outerShdw blurRad="50800" dist="38100" dir="5400000" algn="t" rotWithShape="0">
                    <a:prstClr val="black">
                      <a:alpha val="40000"/>
                    </a:prstClr>
                  </a:outerShdw>
                </a:effectLst>
                <a:highlight>
                  <a:srgbClr val="00FF00"/>
                </a:highlight>
                <a:latin typeface="Trebuchet MS" panose="020B0603020202020204" pitchFamily="34" charset="0"/>
              </a:rPr>
              <a:t>New Grass Is In!</a:t>
            </a:r>
          </a:p>
        </p:txBody>
      </p:sp>
      <p:sp>
        <p:nvSpPr>
          <p:cNvPr id="9" name="Thought Bubble: Cloud 8"/>
          <p:cNvSpPr/>
          <p:nvPr/>
        </p:nvSpPr>
        <p:spPr>
          <a:xfrm>
            <a:off x="7696200" y="1513019"/>
            <a:ext cx="1894549" cy="897766"/>
          </a:xfrm>
          <a:prstGeom prst="cloudCallout">
            <a:avLst>
              <a:gd name="adj1" fmla="val 47675"/>
              <a:gd name="adj2" fmla="val -57728"/>
            </a:avLst>
          </a:prstGeom>
          <a:solidFill>
            <a:srgbClr val="00FF00"/>
          </a:solidFill>
          <a:ln w="3175">
            <a:solidFill>
              <a:schemeClr val="tx2"/>
            </a:solidFill>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solidFill>
                  <a:schemeClr val="tx2">
                    <a:lumMod val="50000"/>
                  </a:schemeClr>
                </a:solidFill>
                <a:latin typeface="Playbill" panose="040506030A0602020202" pitchFamily="82" charset="0"/>
              </a:rPr>
              <a:t>Yee Haw!</a:t>
            </a:r>
            <a:br>
              <a:rPr lang="en-US" dirty="0">
                <a:solidFill>
                  <a:schemeClr val="tx2">
                    <a:lumMod val="50000"/>
                  </a:schemeClr>
                </a:solidFill>
                <a:latin typeface="Playbill" panose="040506030A0602020202" pitchFamily="82" charset="0"/>
              </a:rPr>
            </a:br>
            <a:r>
              <a:rPr lang="en-US" dirty="0">
                <a:solidFill>
                  <a:schemeClr val="tx2">
                    <a:lumMod val="50000"/>
                  </a:schemeClr>
                </a:solidFill>
                <a:latin typeface="Playbill" panose="040506030A0602020202" pitchFamily="82" charset="0"/>
              </a:rPr>
              <a:t>New grass is in!</a:t>
            </a:r>
          </a:p>
        </p:txBody>
      </p:sp>
      <p:pic>
        <p:nvPicPr>
          <p:cNvPr id="28" name="Picture 27">
            <a:extLst>
              <a:ext uri="{FF2B5EF4-FFF2-40B4-BE49-F238E27FC236}">
                <a16:creationId xmlns:a16="http://schemas.microsoft.com/office/drawing/2014/main" id="{B0B46A12-E0F4-4268-A1B6-22EEAE2F205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9995" y="6130699"/>
            <a:ext cx="2397759" cy="1349266"/>
          </a:xfrm>
          <a:prstGeom prst="rect">
            <a:avLst/>
          </a:prstGeom>
          <a:ln>
            <a:solidFill>
              <a:schemeClr val="bg1">
                <a:lumMod val="50000"/>
              </a:schemeClr>
            </a:solidFill>
          </a:ln>
          <a:effectLst>
            <a:outerShdw blurRad="292100" dist="139700" dir="2700000" algn="tl" rotWithShape="0">
              <a:srgbClr val="333333">
                <a:alpha val="65000"/>
              </a:srgbClr>
            </a:outerShdw>
          </a:effectLst>
        </p:spPr>
      </p:pic>
      <p:pic>
        <p:nvPicPr>
          <p:cNvPr id="30" name="Picture 29">
            <a:extLst>
              <a:ext uri="{FF2B5EF4-FFF2-40B4-BE49-F238E27FC236}">
                <a16:creationId xmlns:a16="http://schemas.microsoft.com/office/drawing/2014/main" id="{528BFC20-075A-4EC0-A5CB-C20FF065022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627448" y="6130698"/>
            <a:ext cx="2397759" cy="1349266"/>
          </a:xfrm>
          <a:prstGeom prst="rect">
            <a:avLst/>
          </a:prstGeom>
          <a:ln>
            <a:solidFill>
              <a:schemeClr val="bg1">
                <a:lumMod val="50000"/>
              </a:schemeClr>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181</TotalTime>
  <Words>112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Playbill</vt:lpstr>
      <vt:lpstr>Trebuchet MS</vt:lpstr>
      <vt:lpstr>Wingdings</vt:lpstr>
      <vt:lpstr>Wingdings 2</vt:lpstr>
      <vt:lpstr>Wingdings 3</vt:lpstr>
      <vt:lpstr>Apex</vt:lpstr>
      <vt:lpstr>Lot 34 Jacobs Point Blvd Jacobs Point Hollywood, SC 29470 MLS# 18025607 $70,000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2018-10-18T02:27:30Z</dcterms:modified>
</cp:coreProperties>
</file>