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6" y="-50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7/10/2020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7/10/2020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7/10/2020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7/10/2020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1" y="9222897"/>
            <a:ext cx="838198" cy="68852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1523719" y="0"/>
            <a:ext cx="6705881" cy="3772058"/>
          </a:xfrm>
          <a:prstGeom prst="rect">
            <a:avLst/>
          </a:prstGeom>
        </p:spPr>
      </p:pic>
      <p:sp>
        <p:nvSpPr>
          <p:cNvPr id="23" name="Rectangle 22"/>
          <p:cNvSpPr/>
          <p:nvPr/>
        </p:nvSpPr>
        <p:spPr>
          <a:xfrm>
            <a:off x="1523719" y="2985607"/>
            <a:ext cx="6705881" cy="923330"/>
          </a:xfrm>
          <a:prstGeom prst="rect">
            <a:avLst/>
          </a:prstGeom>
        </p:spPr>
        <p:txBody>
          <a:bodyPr wrap="square">
            <a:spAutoFit/>
          </a:bodyPr>
          <a:lstStyle/>
          <a:p>
            <a:pPr algn="ctr"/>
            <a:r>
              <a:rPr lang="en-US">
                <a:solidFill>
                  <a:schemeClr val="bg1"/>
                </a:solidFill>
                <a:effectLst>
                  <a:outerShdw blurRad="50800" dist="38100" dir="2700000" algn="tl" rotWithShape="0">
                    <a:prstClr val="black">
                      <a:alpha val="40000"/>
                    </a:prstClr>
                  </a:outerShdw>
                </a:effectLst>
                <a:latin typeface="Adobe Caslon Pro Bold" panose="0205070206050A020403" pitchFamily="18" charset="0"/>
              </a:rPr>
              <a:t>Lot 737 Brantly</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 Ln</a:t>
            </a:r>
          </a:p>
          <a:p>
            <a:pPr algn="ct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SC 29582</a:t>
            </a:r>
          </a:p>
          <a:p>
            <a:pPr algn="ct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2013990 ~ $99,900</a:t>
            </a:r>
          </a:p>
        </p:txBody>
      </p:sp>
      <p:sp>
        <p:nvSpPr>
          <p:cNvPr id="24" name="Rectangle 23"/>
          <p:cNvSpPr/>
          <p:nvPr/>
        </p:nvSpPr>
        <p:spPr>
          <a:xfrm>
            <a:off x="1523719" y="-3627"/>
            <a:ext cx="6705880" cy="830997"/>
          </a:xfrm>
          <a:prstGeom prst="rect">
            <a:avLst/>
          </a:prstGeom>
        </p:spPr>
        <p:txBody>
          <a:bodyPr wrap="square">
            <a:spAutoFit/>
          </a:bodyPr>
          <a:lstStyle/>
          <a:p>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Build Your</a:t>
            </a:r>
          </a:p>
          <a:p>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Dream Home</a:t>
            </a:r>
          </a:p>
        </p:txBody>
      </p:sp>
      <p:sp>
        <p:nvSpPr>
          <p:cNvPr id="25" name="Rectangle 24"/>
          <p:cNvSpPr/>
          <p:nvPr/>
        </p:nvSpPr>
        <p:spPr>
          <a:xfrm>
            <a:off x="9062720" y="3251995"/>
            <a:ext cx="475366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1"/>
            <a:ext cx="1371600" cy="1061884"/>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0" y="4414623"/>
            <a:ext cx="1371600" cy="706471"/>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0" y="3576521"/>
            <a:ext cx="1371600" cy="706471"/>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385017"/>
            <a:ext cx="1371600" cy="1059873"/>
          </a:xfrm>
          <a:prstGeom prst="rect">
            <a:avLst/>
          </a:prstGeom>
          <a:ln>
            <a:solidFill>
              <a:schemeClr val="bg1"/>
            </a:solidFill>
          </a:ln>
          <a:effectLst/>
        </p:spPr>
      </p:pic>
      <p:pic>
        <p:nvPicPr>
          <p:cNvPr id="31" name="Picture 30"/>
          <p:cNvPicPr>
            <a:picLocks/>
          </p:cNvPicPr>
          <p:nvPr/>
        </p:nvPicPr>
        <p:blipFill>
          <a:blip r:embed="rId8" cstate="print">
            <a:extLst>
              <a:ext uri="{28A0092B-C50C-407E-A947-70E740481C1C}">
                <a14:useLocalDpi xmlns:a14="http://schemas.microsoft.com/office/drawing/2010/main" val="0"/>
              </a:ext>
            </a:extLst>
          </a:blip>
          <a:srcRect/>
          <a:stretch/>
        </p:blipFill>
        <p:spPr>
          <a:xfrm>
            <a:off x="0" y="5252725"/>
            <a:ext cx="1368914" cy="705088"/>
          </a:xfrm>
          <a:prstGeom prst="rect">
            <a:avLst/>
          </a:prstGeom>
          <a:ln>
            <a:solidFill>
              <a:schemeClr val="bg1"/>
            </a:solidFill>
          </a:ln>
          <a:effectLst/>
        </p:spPr>
      </p:pic>
      <p:sp>
        <p:nvSpPr>
          <p:cNvPr id="5" name="Rectangle 4"/>
          <p:cNvSpPr/>
          <p:nvPr/>
        </p:nvSpPr>
        <p:spPr>
          <a:xfrm>
            <a:off x="1523719" y="3912438"/>
            <a:ext cx="6705881" cy="5262979"/>
          </a:xfrm>
          <a:prstGeom prst="rect">
            <a:avLst/>
          </a:prstGeom>
        </p:spPr>
        <p:txBody>
          <a:bodyPr wrap="square">
            <a:spAutoFit/>
          </a:bodyPr>
          <a:lstStyle/>
          <a:p>
            <a:pPr algn="ctr"/>
            <a:r>
              <a:rPr lang="en-US" sz="1050" b="1" dirty="0">
                <a:solidFill>
                  <a:schemeClr val="tx1">
                    <a:lumMod val="75000"/>
                    <a:lumOff val="25000"/>
                  </a:schemeClr>
                </a:solidFill>
                <a:latin typeface="Adobe Caslon Pro" panose="0205050205050A020403" pitchFamily="18" charset="0"/>
              </a:rPr>
              <a:t>IMPRESSIVE, SINGULAR, HALF-ACRE, SECLUDED AND WOODED CORNER LOT ON TWO PRIVATE CUL-DE-SACS IN THE PREFERRED BLUFFS OF TIDEWATER PLANTATION RESORT! </a:t>
            </a:r>
            <a:r>
              <a:rPr lang="en-US" sz="1050" dirty="0">
                <a:solidFill>
                  <a:schemeClr val="tx1">
                    <a:lumMod val="75000"/>
                    <a:lumOff val="25000"/>
                  </a:schemeClr>
                </a:solidFill>
                <a:latin typeface="Adobe Caslon Pro" panose="0205050205050A020403" pitchFamily="18" charset="0"/>
              </a:rPr>
              <a:t>Tidewater Plantation is a golf/Intracoastal Waterway/beach community. The Bluffs Section adjoins the Cherry Grove Marsh and peaks at the Atlantic Ocean. This lot is situated on two pine and hardwood cul-de-sacs, one bordering the 14th hole of world-class Tidewater Golf Course, with its picturesque, signature lakefront. The other backs up to buffered wetlands with a peaceful view that will remain protected from development. Golf course lots may not be fenced, so this huge private lot has many possibilities for enhanced enjoyment, including fencing, pool, hot tub, lanai, secret garden and the like, with the approval of the Design Review Board. Other restrictions may apply. The lot lends itself, too, to a big, side-loading garage. Long-term rentals only (of 6 months or more) are allowed on the Bluffs side; so, at this compelling price, flex-building options and low HOAs and taxes, this amazing, rare residential lot is an excellent investment as well as being desirable for building a vacation or permanent home. No flooding ever! There is no time frame to build. Tidewater-approved contractor list available. Approximately 1/2-acre lot: There is about 282 ft. of dual road frontage and a depth of up to 202' on this 21,344-sq.-ft.-property. THE BLUFFS OF TIDEWATER IS BEING RAPIDLY BUILT OUT. You must view! In addition to golf and being in an ICW community, Tidewater boasts many other rich, upscale amenities, including owners' beach cabana on the Cherry Grove Beach named the 11th best in the nation,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 round. In Tidewater, you can do it all, or just relax in the luxurious Tidewater lifestyle. The Bluffs of Tidewater is contiguous along the Cherry Grove Inlet where the Atlantic Ocean rolls into the marsh. This lot, therefore, is highly sought after by the builder, investor or soon-to-be home-owner who desire to acquire an extraordinary golf/ICW/beach property at today's market prices to be built later. Tidewater itself is on a tree-lined road to oceanfront Anne Tilghman Boyce Coastal Reserve, a nature conservancy, including </a:t>
            </a:r>
            <a:r>
              <a:rPr lang="en-US" sz="1050" dirty="0" err="1">
                <a:solidFill>
                  <a:schemeClr val="tx1">
                    <a:lumMod val="75000"/>
                    <a:lumOff val="25000"/>
                  </a:schemeClr>
                </a:solidFill>
                <a:latin typeface="Adobe Caslon Pro" panose="0205050205050A020403" pitchFamily="18" charset="0"/>
              </a:rPr>
              <a:t>Waties</a:t>
            </a:r>
            <a:r>
              <a:rPr lang="en-US" sz="1050" dirty="0">
                <a:solidFill>
                  <a:schemeClr val="tx1">
                    <a:lumMod val="75000"/>
                    <a:lumOff val="25000"/>
                  </a:schemeClr>
                </a:solidFill>
                <a:latin typeface="Adobe Caslon Pro" panose="0205050205050A020403" pitchFamily="18" charset="0"/>
              </a:rPr>
              <a:t> Island, with access for managed recreational use. Tidewater, a historic plantation, is on an elevated peninsula of live oaks and southern pines between the </a:t>
            </a:r>
            <a:r>
              <a:rPr lang="en-US" sz="1050" dirty="0" err="1">
                <a:solidFill>
                  <a:schemeClr val="tx1">
                    <a:lumMod val="75000"/>
                    <a:lumOff val="25000"/>
                  </a:schemeClr>
                </a:solidFill>
                <a:latin typeface="Adobe Caslon Pro" panose="0205050205050A020403" pitchFamily="18" charset="0"/>
              </a:rPr>
              <a:t>Intracoatal</a:t>
            </a:r>
            <a:r>
              <a:rPr lang="en-US" sz="1050" dirty="0">
                <a:solidFill>
                  <a:schemeClr val="tx1">
                    <a:lumMod val="75000"/>
                    <a:lumOff val="25000"/>
                  </a:schemeClr>
                </a:solidFill>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lot enjoys a lovely, indigenous peaceful environment, along with the excellent reputation of the Tidewater Golf Course, the Pebble Beach of the East. Tidewater Plantation, in one of the U.S.'s top-10 beach towns, North Myrtle Beach, truly reflects a "way of life." Do not let this singular lot get away. Welcome to the best of the beach in the Bluffs of Tidewater Resort.</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124701" y="9226076"/>
            <a:ext cx="487258" cy="682162"/>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8619028" y="909590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3157922" y="9243992"/>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6" name="Picture 25">
            <a:extLst>
              <a:ext uri="{FF2B5EF4-FFF2-40B4-BE49-F238E27FC236}">
                <a16:creationId xmlns:a16="http://schemas.microsoft.com/office/drawing/2014/main" id="{B7AF671F-B6E1-492E-B26A-62D197B0BC87}"/>
              </a:ext>
            </a:extLst>
          </p:cNvPr>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7135475"/>
            <a:ext cx="1371600" cy="914400"/>
          </a:xfrm>
          <a:prstGeom prst="rect">
            <a:avLst/>
          </a:prstGeom>
          <a:ln>
            <a:solidFill>
              <a:schemeClr val="bg1"/>
            </a:solidFill>
          </a:ln>
          <a:effectLst/>
        </p:spPr>
      </p:pic>
      <p:pic>
        <p:nvPicPr>
          <p:cNvPr id="36" name="Picture 35">
            <a:extLst>
              <a:ext uri="{FF2B5EF4-FFF2-40B4-BE49-F238E27FC236}">
                <a16:creationId xmlns:a16="http://schemas.microsoft.com/office/drawing/2014/main" id="{4E740792-CD39-4A2E-9AF3-E84017A10FCC}"/>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81506"/>
            <a:ext cx="1371600" cy="914400"/>
          </a:xfrm>
          <a:prstGeom prst="rect">
            <a:avLst/>
          </a:prstGeom>
          <a:ln>
            <a:solidFill>
              <a:schemeClr val="bg1"/>
            </a:solidFill>
          </a:ln>
          <a:effectLst/>
        </p:spPr>
      </p:pic>
      <p:pic>
        <p:nvPicPr>
          <p:cNvPr id="37" name="Picture 36">
            <a:extLst>
              <a:ext uri="{FF2B5EF4-FFF2-40B4-BE49-F238E27FC236}">
                <a16:creationId xmlns:a16="http://schemas.microsoft.com/office/drawing/2014/main" id="{0AE48D6F-08DC-4EB9-91B8-84896BDCF697}"/>
              </a:ext>
            </a:extLst>
          </p:cNvPr>
          <p:cNvPicPr>
            <a:picLocks/>
          </p:cNvPicPr>
          <p:nvPr/>
        </p:nvPicPr>
        <p:blipFill rotWithShape="1">
          <a:blip r:embed="rId14" cstate="print">
            <a:extLst>
              <a:ext uri="{28A0092B-C50C-407E-A947-70E740481C1C}">
                <a14:useLocalDpi xmlns:a14="http://schemas.microsoft.com/office/drawing/2010/main" val="0"/>
              </a:ext>
            </a:extLst>
          </a:blip>
          <a:srcRect t="6768" b="7033"/>
          <a:stretch/>
        </p:blipFill>
        <p:spPr>
          <a:xfrm>
            <a:off x="0" y="6089444"/>
            <a:ext cx="1371600" cy="914400"/>
          </a:xfrm>
          <a:prstGeom prst="rect">
            <a:avLst/>
          </a:prstGeom>
          <a:ln>
            <a:solidFill>
              <a:schemeClr val="bg1"/>
            </a:solidFill>
          </a:ln>
          <a:effectLst/>
        </p:spPr>
      </p:pic>
      <p:pic>
        <p:nvPicPr>
          <p:cNvPr id="39" name="Picture 38">
            <a:extLst>
              <a:ext uri="{FF2B5EF4-FFF2-40B4-BE49-F238E27FC236}">
                <a16:creationId xmlns:a16="http://schemas.microsoft.com/office/drawing/2014/main" id="{1F40AE72-4574-49BC-A4E4-E164B9346758}"/>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0" y="1193514"/>
            <a:ext cx="1371600" cy="1059872"/>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TotalTime>
  <Words>735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22</cp:revision>
  <dcterms:created xsi:type="dcterms:W3CDTF">2016-01-18T21:52:04Z</dcterms:created>
  <dcterms:modified xsi:type="dcterms:W3CDTF">2020-07-10T13:56:46Z</dcterms:modified>
</cp:coreProperties>
</file>