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16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2/19/2021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2/19/2021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2/19/2021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2/19/2021</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13" Type="http://schemas.openxmlformats.org/officeDocument/2006/relationships/hyperlink" Target="https://www.youtube.com/embed/HFuWnCCIHms" TargetMode="External"/><Relationship Id="rId18" Type="http://schemas.openxmlformats.org/officeDocument/2006/relationships/image" Target="../media/image9.jpeg"/><Relationship Id="rId3" Type="http://schemas.openxmlformats.org/officeDocument/2006/relationships/hyperlink" Target="https://www.youtube.com/embed/giCd7NPZP5g" TargetMode="External"/><Relationship Id="rId7" Type="http://schemas.openxmlformats.org/officeDocument/2006/relationships/hyperlink" Target="mailto:conniesross@aol.com" TargetMode="External"/><Relationship Id="rId12" Type="http://schemas.openxmlformats.org/officeDocument/2006/relationships/image" Target="../media/image6.jpeg"/><Relationship Id="rId17" Type="http://schemas.openxmlformats.org/officeDocument/2006/relationships/hyperlink" Target="https://www.youtube.com/embed/pfr8WeVOetU" TargetMode="External"/><Relationship Id="rId2" Type="http://schemas.openxmlformats.org/officeDocument/2006/relationships/image" Target="../media/image1.jpeg"/><Relationship Id="rId16" Type="http://schemas.openxmlformats.org/officeDocument/2006/relationships/image" Target="../media/image8.jpeg"/><Relationship Id="rId1" Type="http://schemas.openxmlformats.org/officeDocument/2006/relationships/slideLayout" Target="../slideLayouts/slideLayout1.xml"/><Relationship Id="rId6" Type="http://schemas.openxmlformats.org/officeDocument/2006/relationships/hyperlink" Target="mailto:dctidewater@yahoo.com" TargetMode="External"/><Relationship Id="rId11" Type="http://schemas.openxmlformats.org/officeDocument/2006/relationships/hyperlink" Target="https://www.youtube.com/embed/Qsyl5MJEVBM" TargetMode="External"/><Relationship Id="rId5" Type="http://schemas.openxmlformats.org/officeDocument/2006/relationships/image" Target="../media/image3.jpeg"/><Relationship Id="rId15" Type="http://schemas.openxmlformats.org/officeDocument/2006/relationships/hyperlink" Target="https://youtube.com/embed/IR29DrmlQEQ" TargetMode="External"/><Relationship Id="rId10" Type="http://schemas.openxmlformats.org/officeDocument/2006/relationships/image" Target="../media/image5.jpeg"/><Relationship Id="rId4" Type="http://schemas.openxmlformats.org/officeDocument/2006/relationships/image" Target="../media/image2.jpg"/><Relationship Id="rId9" Type="http://schemas.openxmlformats.org/officeDocument/2006/relationships/hyperlink" Target="https://www.youtube.com/embed/gRwYDmr3N1k" TargetMode="External"/><Relationship Id="rId1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41A0841E-4D91-4E4E-9B0E-4E388B974901}"/>
              </a:ext>
            </a:extLst>
          </p:cNvPr>
          <p:cNvGrpSpPr/>
          <p:nvPr/>
        </p:nvGrpSpPr>
        <p:grpSpPr>
          <a:xfrm>
            <a:off x="116313" y="1650708"/>
            <a:ext cx="7523936" cy="914400"/>
            <a:chOff x="111533" y="1620461"/>
            <a:chExt cx="7523936" cy="914400"/>
          </a:xfrm>
        </p:grpSpPr>
        <p:pic>
          <p:nvPicPr>
            <p:cNvPr id="24" name="Picture 23">
              <a:extLst>
                <a:ext uri="{FF2B5EF4-FFF2-40B4-BE49-F238E27FC236}">
                  <a16:creationId xmlns:a16="http://schemas.microsoft.com/office/drawing/2014/main" id="{F70CDC29-53EB-4F5A-AD1B-BEAB28B98F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11533" y="1620461"/>
              <a:ext cx="1422400" cy="914400"/>
            </a:xfrm>
            <a:prstGeom prst="rect">
              <a:avLst/>
            </a:prstGeom>
            <a:ln>
              <a:noFill/>
            </a:ln>
          </p:spPr>
        </p:pic>
        <p:sp>
          <p:nvSpPr>
            <p:cNvPr id="23" name="Rectangle 22"/>
            <p:cNvSpPr/>
            <p:nvPr/>
          </p:nvSpPr>
          <p:spPr>
            <a:xfrm>
              <a:off x="1614261" y="1620461"/>
              <a:ext cx="6021208" cy="861774"/>
            </a:xfrm>
            <a:prstGeom prst="rect">
              <a:avLst/>
            </a:prstGeom>
            <a:noFill/>
          </p:spPr>
          <p:txBody>
            <a:bodyPr wrap="square" anchor="b">
              <a:spAutoFit/>
            </a:bodyPr>
            <a:lstStyle/>
            <a:p>
              <a:pPr algn="ctr"/>
              <a:r>
                <a:rPr lang="en-US" sz="1000" b="1" u="sng" dirty="0">
                  <a:ln w="3175">
                    <a:noFill/>
                  </a:ln>
                  <a:latin typeface="Avenir" panose="02000503040000020003" pitchFamily="2" charset="0"/>
                </a:rPr>
                <a:t>MLS# 2005056  4905 Buck's Bluff Dr., Golf Lot 519 Quarter-acre:  $99,999</a:t>
              </a:r>
            </a:p>
            <a:p>
              <a:pPr algn="ctr"/>
              <a:r>
                <a:rPr lang="en-US" sz="1000" dirty="0">
                  <a:ln w="3175">
                    <a:noFill/>
                  </a:ln>
                  <a:latin typeface="Avenir" panose="02000503040000020003" pitchFamily="2" charset="0"/>
                </a:rPr>
                <a:t>On the second hole, one and only TEE to GREEN full-view golf-course lot now available in the prestigious Bluffs of world-class Tidewater Plantation Resort! </a:t>
              </a:r>
            </a:p>
            <a:p>
              <a:pPr algn="ctr"/>
              <a:r>
                <a:rPr lang="en-US" sz="1000" dirty="0">
                  <a:ln w="3175">
                    <a:noFill/>
                  </a:ln>
                  <a:latin typeface="Avenir" panose="02000503040000020003" pitchFamily="2" charset="0"/>
                </a:rPr>
                <a:t>Breathtaking!</a:t>
              </a:r>
            </a:p>
            <a:p>
              <a:pPr algn="ctr"/>
              <a:r>
                <a:rPr lang="en-US" sz="1000" dirty="0">
                  <a:ln w="3175">
                    <a:noFill/>
                  </a:ln>
                  <a:latin typeface="Avenir" panose="02000503040000020003" pitchFamily="2" charset="0"/>
                </a:rPr>
                <a:t>Video Tour: </a:t>
              </a:r>
              <a:r>
                <a:rPr lang="en-US" sz="1000" dirty="0">
                  <a:ln w="3175">
                    <a:noFill/>
                  </a:ln>
                  <a:latin typeface="Avenir" panose="02000503040000020003" pitchFamily="2" charset="0"/>
                  <a:hlinkClick r:id="rId3"/>
                </a:rPr>
                <a:t>https://www.youtube.com/embed/giCd7NPZP5g</a:t>
              </a:r>
              <a:r>
                <a:rPr lang="en-US" sz="1000" dirty="0">
                  <a:ln w="3175">
                    <a:noFill/>
                  </a:ln>
                  <a:latin typeface="Avenir" panose="02000503040000020003" pitchFamily="2" charset="0"/>
                </a:rPr>
                <a:t> </a:t>
              </a:r>
            </a:p>
          </p:txBody>
        </p:sp>
      </p:grpSp>
      <p:pic>
        <p:nvPicPr>
          <p:cNvPr id="28" name="Picture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07495" y="6122314"/>
            <a:ext cx="838198" cy="688520"/>
          </a:xfrm>
          <a:prstGeom prst="rect">
            <a:avLst/>
          </a:prstGeom>
        </p:spPr>
      </p:pic>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sp>
        <p:nvSpPr>
          <p:cNvPr id="2" name="Rectangle 1"/>
          <p:cNvSpPr/>
          <p:nvPr/>
        </p:nvSpPr>
        <p:spPr>
          <a:xfrm>
            <a:off x="-7919" y="0"/>
            <a:ext cx="7772400" cy="1354217"/>
          </a:xfrm>
          <a:prstGeom prst="rect">
            <a:avLst/>
          </a:prstGeom>
        </p:spPr>
        <p:txBody>
          <a:bodyPr wrap="square">
            <a:spAutoFit/>
          </a:bodyPr>
          <a:lstStyle/>
          <a:p>
            <a:pPr algn="ctr"/>
            <a:r>
              <a:rPr lang="en-US" sz="2000" b="1" dirty="0">
                <a:ln w="3175">
                  <a:noFill/>
                </a:ln>
                <a:latin typeface="Avenir Next LT Pro" panose="020B0504020202020204" pitchFamily="34" charset="0"/>
                <a:cs typeface="Gisha" panose="020B0604020202020204" pitchFamily="34" charset="-79"/>
              </a:rPr>
              <a:t>Lots Of Lots, All Under $100,000, Creating A New Standard</a:t>
            </a:r>
            <a:br>
              <a:rPr lang="en-US" sz="2000" b="1" dirty="0">
                <a:ln w="3175">
                  <a:noFill/>
                </a:ln>
                <a:latin typeface="Avenir Next LT Pro" panose="020B0504020202020204" pitchFamily="34" charset="0"/>
                <a:cs typeface="Gisha" panose="020B0604020202020204" pitchFamily="34" charset="-79"/>
              </a:rPr>
            </a:br>
            <a:r>
              <a:rPr lang="en-US" sz="2000" b="1" dirty="0">
                <a:ln w="3175">
                  <a:noFill/>
                </a:ln>
                <a:latin typeface="Avenir Next LT Pro" panose="020B0504020202020204" pitchFamily="34" charset="0"/>
                <a:cs typeface="Gisha" panose="020B0604020202020204" pitchFamily="34" charset="-79"/>
              </a:rPr>
              <a:t>Of Luxury Living On The Grand Strand &amp; No Flooding Ever!</a:t>
            </a:r>
          </a:p>
          <a:p>
            <a:pPr algn="ctr"/>
            <a:br>
              <a:rPr lang="en-US" sz="1400" b="1" i="1" dirty="0">
                <a:ln w="3175">
                  <a:noFill/>
                </a:ln>
                <a:latin typeface="Avenir Next LT Pro" panose="020B0504020202020204" pitchFamily="34" charset="0"/>
                <a:cs typeface="Gisha" panose="020B0604020202020204" pitchFamily="34" charset="-79"/>
              </a:rPr>
            </a:br>
            <a:r>
              <a:rPr lang="en-US" sz="1400" b="1" i="1" dirty="0">
                <a:ln w="3175">
                  <a:noFill/>
                </a:ln>
                <a:solidFill>
                  <a:schemeClr val="tx1">
                    <a:lumMod val="85000"/>
                    <a:lumOff val="15000"/>
                  </a:schemeClr>
                </a:solidFill>
                <a:latin typeface="Avenir Next LT Pro" panose="020B0504020202020204" pitchFamily="34" charset="0"/>
                <a:cs typeface="Gisha" panose="020B0604020202020204" pitchFamily="34" charset="-79"/>
              </a:rPr>
              <a:t>Variety Of Highly Desirable Lots In The Preferred Bluffs Of Tidewater Plantation,</a:t>
            </a:r>
          </a:p>
          <a:p>
            <a:pPr algn="ctr"/>
            <a:r>
              <a:rPr lang="en-US" sz="1400" b="1" i="1" dirty="0">
                <a:ln w="3175">
                  <a:noFill/>
                </a:ln>
                <a:solidFill>
                  <a:schemeClr val="tx1">
                    <a:lumMod val="85000"/>
                    <a:lumOff val="15000"/>
                  </a:schemeClr>
                </a:solidFill>
                <a:latin typeface="Avenir Next LT Pro" panose="020B0504020202020204" pitchFamily="34" charset="0"/>
                <a:cs typeface="Gisha" panose="020B0604020202020204" pitchFamily="34" charset="-79"/>
              </a:rPr>
              <a:t>No Time Frame To Build, Golf Course &amp; Large Private Enclaves Up To An Acre!</a:t>
            </a:r>
          </a:p>
        </p:txBody>
      </p:sp>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6933" y="9219842"/>
            <a:ext cx="904875" cy="682162"/>
          </a:xfrm>
          <a:prstGeom prst="rect">
            <a:avLst/>
          </a:prstGeom>
        </p:spPr>
      </p:pic>
      <p:sp>
        <p:nvSpPr>
          <p:cNvPr id="30" name="Rectangle 29"/>
          <p:cNvSpPr/>
          <p:nvPr/>
        </p:nvSpPr>
        <p:spPr>
          <a:xfrm>
            <a:off x="1073967" y="9237758"/>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6"/>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3037500" y="9237758"/>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7"/>
              </a:rPr>
              <a:t>conniesross@aol.com</a:t>
            </a:r>
            <a:endParaRPr lang="en-US" sz="1100" b="0" i="0" dirty="0">
              <a:solidFill>
                <a:srgbClr val="000000"/>
              </a:solidFill>
              <a:effectLst/>
              <a:latin typeface="Arial" panose="020B0604020202020204" pitchFamily="34" charset="0"/>
            </a:endParaRPr>
          </a:p>
        </p:txBody>
      </p:sp>
      <p:sp>
        <p:nvSpPr>
          <p:cNvPr id="26" name="Rectangle 25">
            <a:extLst>
              <a:ext uri="{FF2B5EF4-FFF2-40B4-BE49-F238E27FC236}">
                <a16:creationId xmlns:a16="http://schemas.microsoft.com/office/drawing/2014/main" id="{67D0049E-4524-4B15-B5E0-9E210067C8EF}"/>
              </a:ext>
            </a:extLst>
          </p:cNvPr>
          <p:cNvSpPr/>
          <p:nvPr/>
        </p:nvSpPr>
        <p:spPr>
          <a:xfrm>
            <a:off x="4983415" y="9237758"/>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a:t>
            </a:r>
          </a:p>
          <a:p>
            <a:pPr algn="ctr"/>
            <a:r>
              <a:rPr lang="en-US" sz="1100" dirty="0">
                <a:solidFill>
                  <a:srgbClr val="000000"/>
                </a:solidFill>
                <a:latin typeface="Arial" panose="020B0604020202020204" pitchFamily="34" charset="0"/>
              </a:rPr>
              <a:t>Broker in Charge</a:t>
            </a:r>
            <a:endParaRPr lang="en-US" sz="1100" b="0" i="0" dirty="0">
              <a:solidFill>
                <a:srgbClr val="000000"/>
              </a:solidFill>
              <a:effectLst/>
              <a:latin typeface="Arial" panose="020B0604020202020204" pitchFamily="34" charset="0"/>
            </a:endParaRPr>
          </a:p>
        </p:txBody>
      </p:sp>
      <p:pic>
        <p:nvPicPr>
          <p:cNvPr id="29" name="Picture 28">
            <a:extLst>
              <a:ext uri="{FF2B5EF4-FFF2-40B4-BE49-F238E27FC236}">
                <a16:creationId xmlns:a16="http://schemas.microsoft.com/office/drawing/2014/main" id="{9FFF1195-A473-4449-B34E-22B3D023B7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946948" y="9216663"/>
            <a:ext cx="688520" cy="688520"/>
          </a:xfrm>
          <a:prstGeom prst="rect">
            <a:avLst/>
          </a:prstGeom>
        </p:spPr>
      </p:pic>
      <p:grpSp>
        <p:nvGrpSpPr>
          <p:cNvPr id="9" name="Group 8">
            <a:extLst>
              <a:ext uri="{FF2B5EF4-FFF2-40B4-BE49-F238E27FC236}">
                <a16:creationId xmlns:a16="http://schemas.microsoft.com/office/drawing/2014/main" id="{1F5D7869-2A28-40E6-A3AA-D9D6D46AB997}"/>
              </a:ext>
            </a:extLst>
          </p:cNvPr>
          <p:cNvGrpSpPr/>
          <p:nvPr/>
        </p:nvGrpSpPr>
        <p:grpSpPr>
          <a:xfrm>
            <a:off x="116313" y="2861599"/>
            <a:ext cx="7523936" cy="914400"/>
            <a:chOff x="111533" y="2862660"/>
            <a:chExt cx="7523936" cy="914400"/>
          </a:xfrm>
        </p:grpSpPr>
        <p:sp>
          <p:nvSpPr>
            <p:cNvPr id="31" name="Rectangle 30">
              <a:extLst>
                <a:ext uri="{FF2B5EF4-FFF2-40B4-BE49-F238E27FC236}">
                  <a16:creationId xmlns:a16="http://schemas.microsoft.com/office/drawing/2014/main" id="{AA5821A0-C8CA-4741-A0B6-E5AECBB5C57C}"/>
                </a:ext>
              </a:extLst>
            </p:cNvPr>
            <p:cNvSpPr/>
            <p:nvPr/>
          </p:nvSpPr>
          <p:spPr>
            <a:xfrm>
              <a:off x="1614261" y="2862660"/>
              <a:ext cx="6021208" cy="861774"/>
            </a:xfrm>
            <a:prstGeom prst="rect">
              <a:avLst/>
            </a:prstGeom>
            <a:noFill/>
          </p:spPr>
          <p:txBody>
            <a:bodyPr wrap="square" anchor="b">
              <a:spAutoFit/>
            </a:bodyPr>
            <a:lstStyle/>
            <a:p>
              <a:pPr algn="ctr"/>
              <a:r>
                <a:rPr lang="en-US" sz="1000" b="1" u="sng" dirty="0">
                  <a:ln w="3175">
                    <a:noFill/>
                  </a:ln>
                  <a:latin typeface="Avenir" panose="02000503040000020003" pitchFamily="2" charset="0"/>
                </a:rPr>
                <a:t>MLS# 2013990 TBD Brantly Ln., Lot 737 Wooded, About Half-acre:  $89,900</a:t>
              </a:r>
            </a:p>
            <a:p>
              <a:pPr algn="ctr"/>
              <a:r>
                <a:rPr lang="en-US" sz="1000" dirty="0">
                  <a:ln w="3175">
                    <a:noFill/>
                  </a:ln>
                  <a:latin typeface="Avenir" panose="02000503040000020003" pitchFamily="2" charset="0"/>
                </a:rPr>
                <a:t>This unique lot is situated on two pine and hardwood cul-de-sacs, one bordering the 14th hole of world-class Tidewater Golf Course, with its picturesque, signature lakefront. The other backs up to buffered land with privacy.  Very rare beauty with lots of options to build.</a:t>
              </a:r>
            </a:p>
            <a:p>
              <a:pPr algn="ctr"/>
              <a:r>
                <a:rPr lang="en-US" sz="1000" dirty="0">
                  <a:ln w="3175">
                    <a:noFill/>
                  </a:ln>
                  <a:latin typeface="Avenir" panose="02000503040000020003" pitchFamily="2" charset="0"/>
                </a:rPr>
                <a:t>Video Tour: </a:t>
              </a:r>
              <a:r>
                <a:rPr lang="en-US" sz="1000" dirty="0">
                  <a:ln w="3175">
                    <a:noFill/>
                  </a:ln>
                  <a:latin typeface="Avenir" panose="02000503040000020003" pitchFamily="2" charset="0"/>
                  <a:hlinkClick r:id="rId9"/>
                </a:rPr>
                <a:t>https://www.youtube.com/embed/gRwYDmr3N1k</a:t>
              </a:r>
              <a:r>
                <a:rPr lang="en-US" sz="1000" dirty="0">
                  <a:ln w="3175">
                    <a:noFill/>
                  </a:ln>
                  <a:latin typeface="Avenir" panose="02000503040000020003" pitchFamily="2" charset="0"/>
                </a:rPr>
                <a:t> </a:t>
              </a:r>
            </a:p>
          </p:txBody>
        </p:sp>
        <p:pic>
          <p:nvPicPr>
            <p:cNvPr id="42" name="Picture 41">
              <a:extLst>
                <a:ext uri="{FF2B5EF4-FFF2-40B4-BE49-F238E27FC236}">
                  <a16:creationId xmlns:a16="http://schemas.microsoft.com/office/drawing/2014/main" id="{C2CBF787-A8E6-4A7A-8F9E-DC7A5FB97C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11533" y="2862660"/>
              <a:ext cx="1422400" cy="914400"/>
            </a:xfrm>
            <a:prstGeom prst="rect">
              <a:avLst/>
            </a:prstGeom>
            <a:ln>
              <a:noFill/>
            </a:ln>
          </p:spPr>
        </p:pic>
      </p:grpSp>
      <p:grpSp>
        <p:nvGrpSpPr>
          <p:cNvPr id="8" name="Group 7">
            <a:extLst>
              <a:ext uri="{FF2B5EF4-FFF2-40B4-BE49-F238E27FC236}">
                <a16:creationId xmlns:a16="http://schemas.microsoft.com/office/drawing/2014/main" id="{4E430EE6-AFF8-4D67-A706-669495E6111D}"/>
              </a:ext>
            </a:extLst>
          </p:cNvPr>
          <p:cNvGrpSpPr/>
          <p:nvPr/>
        </p:nvGrpSpPr>
        <p:grpSpPr>
          <a:xfrm>
            <a:off x="116313" y="4072490"/>
            <a:ext cx="7523936" cy="914400"/>
            <a:chOff x="111533" y="4104859"/>
            <a:chExt cx="7523936" cy="914400"/>
          </a:xfrm>
        </p:grpSpPr>
        <p:sp>
          <p:nvSpPr>
            <p:cNvPr id="32" name="Rectangle 31">
              <a:extLst>
                <a:ext uri="{FF2B5EF4-FFF2-40B4-BE49-F238E27FC236}">
                  <a16:creationId xmlns:a16="http://schemas.microsoft.com/office/drawing/2014/main" id="{D4058414-D960-43C0-BE31-3C912EB4F3E9}"/>
                </a:ext>
              </a:extLst>
            </p:cNvPr>
            <p:cNvSpPr/>
            <p:nvPr/>
          </p:nvSpPr>
          <p:spPr>
            <a:xfrm>
              <a:off x="1614261" y="4104859"/>
              <a:ext cx="6021208" cy="861774"/>
            </a:xfrm>
            <a:prstGeom prst="rect">
              <a:avLst/>
            </a:prstGeom>
            <a:noFill/>
          </p:spPr>
          <p:txBody>
            <a:bodyPr wrap="square" anchor="b">
              <a:spAutoFit/>
            </a:bodyPr>
            <a:lstStyle/>
            <a:p>
              <a:pPr algn="ctr"/>
              <a:r>
                <a:rPr lang="en-US" sz="1000" b="1" u="sng" dirty="0">
                  <a:ln w="3175">
                    <a:noFill/>
                  </a:ln>
                  <a:latin typeface="Avenir" panose="02000503040000020003" pitchFamily="2" charset="0"/>
                </a:rPr>
                <a:t>MLS# 2020137 TBD Gilbert Dr., Lots 567/568 Private Third-acre+: $90,500</a:t>
              </a:r>
            </a:p>
            <a:p>
              <a:pPr algn="ctr"/>
              <a:r>
                <a:rPr lang="en-US" sz="1000" dirty="0">
                  <a:ln w="3175">
                    <a:noFill/>
                  </a:ln>
                  <a:latin typeface="Avenir" panose="02000503040000020003" pitchFamily="2" charset="0"/>
                </a:rPr>
                <a:t>The Bluffs Section adjoins the Cherry Grove Marsh and peaks at the Atlantic Ocean. This highly desirable double-lot is situated approximately one block from the Cherry Grove Marsh and bordering a secluded wooded area in the rear that will not ever be built on.</a:t>
              </a:r>
            </a:p>
            <a:p>
              <a:pPr algn="ctr"/>
              <a:r>
                <a:rPr lang="en-US" sz="1000" dirty="0">
                  <a:ln w="3175">
                    <a:noFill/>
                  </a:ln>
                  <a:latin typeface="Avenir" panose="02000503040000020003" pitchFamily="2" charset="0"/>
                </a:rPr>
                <a:t>Video Tour: </a:t>
              </a:r>
              <a:r>
                <a:rPr lang="en-US" sz="1000" dirty="0">
                  <a:ln w="3175">
                    <a:noFill/>
                  </a:ln>
                  <a:latin typeface="Avenir" panose="02000503040000020003" pitchFamily="2" charset="0"/>
                  <a:hlinkClick r:id="rId11"/>
                </a:rPr>
                <a:t>https://www.youtube.com/embed/Qsyl5MJEVBM</a:t>
              </a:r>
              <a:r>
                <a:rPr lang="en-US" sz="1000" dirty="0">
                  <a:ln w="3175">
                    <a:noFill/>
                  </a:ln>
                  <a:latin typeface="Avenir" panose="02000503040000020003" pitchFamily="2" charset="0"/>
                </a:rPr>
                <a:t> </a:t>
              </a:r>
            </a:p>
          </p:txBody>
        </p:sp>
        <p:pic>
          <p:nvPicPr>
            <p:cNvPr id="43" name="Picture 42">
              <a:extLst>
                <a:ext uri="{FF2B5EF4-FFF2-40B4-BE49-F238E27FC236}">
                  <a16:creationId xmlns:a16="http://schemas.microsoft.com/office/drawing/2014/main" id="{D552A466-EE48-4BA5-A1E9-16ACCFB11720}"/>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11533" y="4104859"/>
              <a:ext cx="1422400" cy="914400"/>
            </a:xfrm>
            <a:prstGeom prst="rect">
              <a:avLst/>
            </a:prstGeom>
            <a:ln>
              <a:noFill/>
            </a:ln>
          </p:spPr>
        </p:pic>
      </p:grpSp>
      <p:grpSp>
        <p:nvGrpSpPr>
          <p:cNvPr id="7" name="Group 6">
            <a:extLst>
              <a:ext uri="{FF2B5EF4-FFF2-40B4-BE49-F238E27FC236}">
                <a16:creationId xmlns:a16="http://schemas.microsoft.com/office/drawing/2014/main" id="{8D9ED086-CBB8-44C0-A00C-27EA2DB046A6}"/>
              </a:ext>
            </a:extLst>
          </p:cNvPr>
          <p:cNvGrpSpPr/>
          <p:nvPr/>
        </p:nvGrpSpPr>
        <p:grpSpPr>
          <a:xfrm>
            <a:off x="116313" y="5283381"/>
            <a:ext cx="7523936" cy="1015663"/>
            <a:chOff x="111533" y="5193169"/>
            <a:chExt cx="7523936" cy="1015663"/>
          </a:xfrm>
        </p:grpSpPr>
        <p:sp>
          <p:nvSpPr>
            <p:cNvPr id="33" name="Rectangle 32">
              <a:extLst>
                <a:ext uri="{FF2B5EF4-FFF2-40B4-BE49-F238E27FC236}">
                  <a16:creationId xmlns:a16="http://schemas.microsoft.com/office/drawing/2014/main" id="{1FC25B2F-7041-4C5A-BE76-66234DC3C7F6}"/>
                </a:ext>
              </a:extLst>
            </p:cNvPr>
            <p:cNvSpPr/>
            <p:nvPr/>
          </p:nvSpPr>
          <p:spPr>
            <a:xfrm>
              <a:off x="1614261" y="5193169"/>
              <a:ext cx="6021208" cy="1015663"/>
            </a:xfrm>
            <a:prstGeom prst="rect">
              <a:avLst/>
            </a:prstGeom>
            <a:noFill/>
          </p:spPr>
          <p:txBody>
            <a:bodyPr wrap="square" anchor="b">
              <a:spAutoFit/>
            </a:bodyPr>
            <a:lstStyle/>
            <a:p>
              <a:pPr algn="ctr"/>
              <a:r>
                <a:rPr lang="en-US" sz="1000" b="1" u="sng" dirty="0">
                  <a:ln w="3175">
                    <a:noFill/>
                  </a:ln>
                  <a:latin typeface="Avenir" panose="02000503040000020003" pitchFamily="2" charset="0"/>
                </a:rPr>
                <a:t>MLS#2020137 907 Heshbon Dr., Golf Lot 547 Third-acre+:  $92,500</a:t>
              </a:r>
            </a:p>
            <a:p>
              <a:pPr algn="ctr"/>
              <a:r>
                <a:rPr lang="en-US" sz="1000" dirty="0">
                  <a:ln w="3175">
                    <a:noFill/>
                  </a:ln>
                  <a:latin typeface="Avenir" panose="02000503040000020003" pitchFamily="2" charset="0"/>
                </a:rPr>
                <a:t>This wonderful lot is situated on upscale Heshbon Dr., approximately 1/2 block from the Cherry Grove Marsh, bordering the 11th hole and overlooking the green of world-class Tidewater Golf Course. This is one of the few buildable lots left on Heshbon; you can hear the ocean from this magnificent lot location. </a:t>
              </a:r>
            </a:p>
            <a:p>
              <a:pPr algn="ctr"/>
              <a:r>
                <a:rPr lang="en-US" sz="1000" dirty="0">
                  <a:ln w="3175">
                    <a:noFill/>
                  </a:ln>
                  <a:latin typeface="Avenir" panose="02000503040000020003" pitchFamily="2" charset="0"/>
                </a:rPr>
                <a:t>Video Tour: </a:t>
              </a:r>
              <a:r>
                <a:rPr lang="en-US" sz="1000" dirty="0">
                  <a:ln w="3175">
                    <a:noFill/>
                  </a:ln>
                  <a:latin typeface="Avenir" panose="02000503040000020003" pitchFamily="2" charset="0"/>
                  <a:hlinkClick r:id="rId13"/>
                </a:rPr>
                <a:t>https://www.youtube.com/embed/HFuWnCCIHms</a:t>
              </a:r>
              <a:r>
                <a:rPr lang="en-US" sz="1000" dirty="0">
                  <a:ln w="3175">
                    <a:noFill/>
                  </a:ln>
                  <a:latin typeface="Avenir" panose="02000503040000020003" pitchFamily="2" charset="0"/>
                </a:rPr>
                <a:t> </a:t>
              </a:r>
            </a:p>
          </p:txBody>
        </p:sp>
        <p:pic>
          <p:nvPicPr>
            <p:cNvPr id="44" name="Picture 43">
              <a:extLst>
                <a:ext uri="{FF2B5EF4-FFF2-40B4-BE49-F238E27FC236}">
                  <a16:creationId xmlns:a16="http://schemas.microsoft.com/office/drawing/2014/main" id="{7DCFB557-6935-4308-A0EC-1DC7081523E7}"/>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11533" y="5193169"/>
              <a:ext cx="1422400" cy="914400"/>
            </a:xfrm>
            <a:prstGeom prst="rect">
              <a:avLst/>
            </a:prstGeom>
            <a:ln>
              <a:noFill/>
            </a:ln>
          </p:spPr>
        </p:pic>
      </p:grpSp>
      <p:grpSp>
        <p:nvGrpSpPr>
          <p:cNvPr id="6" name="Group 5">
            <a:extLst>
              <a:ext uri="{FF2B5EF4-FFF2-40B4-BE49-F238E27FC236}">
                <a16:creationId xmlns:a16="http://schemas.microsoft.com/office/drawing/2014/main" id="{7E360541-B03F-4C5F-81CE-B6BC9166400F}"/>
              </a:ext>
            </a:extLst>
          </p:cNvPr>
          <p:cNvGrpSpPr/>
          <p:nvPr/>
        </p:nvGrpSpPr>
        <p:grpSpPr>
          <a:xfrm>
            <a:off x="116313" y="6595535"/>
            <a:ext cx="7523937" cy="1015663"/>
            <a:chOff x="111532" y="6589256"/>
            <a:chExt cx="7523937" cy="1015663"/>
          </a:xfrm>
        </p:grpSpPr>
        <p:sp>
          <p:nvSpPr>
            <p:cNvPr id="36" name="Rectangle 35">
              <a:extLst>
                <a:ext uri="{FF2B5EF4-FFF2-40B4-BE49-F238E27FC236}">
                  <a16:creationId xmlns:a16="http://schemas.microsoft.com/office/drawing/2014/main" id="{B7B375BE-925B-4F58-A1A1-4D4E30D50DB1}"/>
                </a:ext>
              </a:extLst>
            </p:cNvPr>
            <p:cNvSpPr/>
            <p:nvPr/>
          </p:nvSpPr>
          <p:spPr>
            <a:xfrm>
              <a:off x="1614261" y="6589256"/>
              <a:ext cx="6021208" cy="1015663"/>
            </a:xfrm>
            <a:prstGeom prst="rect">
              <a:avLst/>
            </a:prstGeom>
            <a:noFill/>
          </p:spPr>
          <p:txBody>
            <a:bodyPr wrap="square" anchor="b">
              <a:spAutoFit/>
            </a:bodyPr>
            <a:lstStyle/>
            <a:p>
              <a:pPr algn="ctr"/>
              <a:r>
                <a:rPr lang="en-US" sz="1000" b="1" u="sng" dirty="0">
                  <a:ln w="3175">
                    <a:noFill/>
                  </a:ln>
                  <a:latin typeface="Avenir" panose="02000503040000020003" pitchFamily="2" charset="0"/>
                </a:rPr>
                <a:t>MLS# 2026458 5029 Buck's Bluff Dr., Corner Lot 803 Third-acre: $99,999</a:t>
              </a:r>
            </a:p>
            <a:p>
              <a:pPr algn="ctr"/>
              <a:r>
                <a:rPr lang="en-US" sz="1000" dirty="0">
                  <a:ln w="3175">
                    <a:noFill/>
                  </a:ln>
                  <a:latin typeface="Avenir" panose="02000503040000020003" pitchFamily="2" charset="0"/>
                </a:rPr>
                <a:t>This rare, easily buildable level, rectangular lot is situated on prestigious Buck's Bluff Dr., near where the Atlantic Ocean rolls into the Cherry Grove Marsh across the street and bordering near the 14th hole of world-class Tidewater Golf Course. Approximately 1/3-acre: 153' x 97' x 147' x 79' with an impressive 153 ' of frontage on Buck's Bluff Dr. </a:t>
              </a:r>
            </a:p>
            <a:p>
              <a:pPr algn="ctr"/>
              <a:r>
                <a:rPr lang="en-US" sz="1000" dirty="0">
                  <a:ln w="3175">
                    <a:noFill/>
                  </a:ln>
                  <a:latin typeface="Avenir" panose="02000503040000020003" pitchFamily="2" charset="0"/>
                </a:rPr>
                <a:t>Video Tour: </a:t>
              </a:r>
              <a:r>
                <a:rPr lang="en-US" sz="1000" dirty="0">
                  <a:ln w="3175">
                    <a:noFill/>
                  </a:ln>
                  <a:latin typeface="Avenir" panose="02000503040000020003" pitchFamily="2" charset="0"/>
                  <a:hlinkClick r:id="rId15"/>
                </a:rPr>
                <a:t>https://youtube.com/embed/IR29DrmlQEQ</a:t>
              </a:r>
              <a:r>
                <a:rPr lang="en-US" sz="1000" dirty="0">
                  <a:ln w="3175">
                    <a:noFill/>
                  </a:ln>
                  <a:latin typeface="Avenir" panose="02000503040000020003" pitchFamily="2" charset="0"/>
                </a:rPr>
                <a:t> </a:t>
              </a:r>
            </a:p>
          </p:txBody>
        </p:sp>
        <p:pic>
          <p:nvPicPr>
            <p:cNvPr id="45" name="Picture 44">
              <a:extLst>
                <a:ext uri="{FF2B5EF4-FFF2-40B4-BE49-F238E27FC236}">
                  <a16:creationId xmlns:a16="http://schemas.microsoft.com/office/drawing/2014/main" id="{0B1E9CB1-AE00-4B17-B153-9F1CA9045860}"/>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111532" y="6589256"/>
              <a:ext cx="1422399" cy="914400"/>
            </a:xfrm>
            <a:prstGeom prst="rect">
              <a:avLst/>
            </a:prstGeom>
            <a:ln>
              <a:noFill/>
            </a:ln>
          </p:spPr>
        </p:pic>
      </p:grpSp>
      <p:grpSp>
        <p:nvGrpSpPr>
          <p:cNvPr id="5" name="Group 4">
            <a:extLst>
              <a:ext uri="{FF2B5EF4-FFF2-40B4-BE49-F238E27FC236}">
                <a16:creationId xmlns:a16="http://schemas.microsoft.com/office/drawing/2014/main" id="{F52DEFD0-2810-46F6-810E-DDB4C2206E43}"/>
              </a:ext>
            </a:extLst>
          </p:cNvPr>
          <p:cNvGrpSpPr/>
          <p:nvPr/>
        </p:nvGrpSpPr>
        <p:grpSpPr>
          <a:xfrm>
            <a:off x="116313" y="7907689"/>
            <a:ext cx="7523936" cy="1015663"/>
            <a:chOff x="111533" y="7831455"/>
            <a:chExt cx="7523936" cy="1015663"/>
          </a:xfrm>
        </p:grpSpPr>
        <p:sp>
          <p:nvSpPr>
            <p:cNvPr id="39" name="Rectangle 38">
              <a:extLst>
                <a:ext uri="{FF2B5EF4-FFF2-40B4-BE49-F238E27FC236}">
                  <a16:creationId xmlns:a16="http://schemas.microsoft.com/office/drawing/2014/main" id="{FC185FC5-B1FD-43CB-A14E-93110959019A}"/>
                </a:ext>
              </a:extLst>
            </p:cNvPr>
            <p:cNvSpPr/>
            <p:nvPr/>
          </p:nvSpPr>
          <p:spPr>
            <a:xfrm>
              <a:off x="1614261" y="7831455"/>
              <a:ext cx="6021208" cy="1015663"/>
            </a:xfrm>
            <a:prstGeom prst="rect">
              <a:avLst/>
            </a:prstGeom>
            <a:noFill/>
          </p:spPr>
          <p:txBody>
            <a:bodyPr wrap="square" anchor="b">
              <a:spAutoFit/>
            </a:bodyPr>
            <a:lstStyle/>
            <a:p>
              <a:pPr algn="ctr"/>
              <a:r>
                <a:rPr lang="en-US" sz="1000" b="1" u="sng" dirty="0">
                  <a:ln w="3175">
                    <a:noFill/>
                  </a:ln>
                  <a:latin typeface="Avenir" panose="02000503040000020003" pitchFamily="2" charset="0"/>
                </a:rPr>
                <a:t>MLS# 2101726 938 Morrall Dr., Private, Large-ACRE-Lot 804/805:  $99,999</a:t>
              </a:r>
            </a:p>
            <a:p>
              <a:pPr algn="ctr"/>
              <a:r>
                <a:rPr lang="en-US" sz="1000" dirty="0">
                  <a:ln w="3175">
                    <a:noFill/>
                  </a:ln>
                  <a:latin typeface="Avenir" panose="02000503040000020003" pitchFamily="2" charset="0"/>
                </a:rPr>
                <a:t>This charming double lot enjoys a lovely, indigenous peaceful environment, along with the excellent reputation of the Tidewater Golf Course, the Pebble Beach of the East. Tidewater Plantation is located in one of the U.S.' top-10 beach towns, safe, popular and still-affordable North Myrtle Beach. Welcome to the one of the best of the best BIG lots still available to build at the Beach!</a:t>
              </a:r>
            </a:p>
            <a:p>
              <a:pPr algn="ctr"/>
              <a:r>
                <a:rPr lang="en-US" sz="1000" dirty="0">
                  <a:ln w="3175">
                    <a:noFill/>
                  </a:ln>
                  <a:latin typeface="Avenir" panose="02000503040000020003" pitchFamily="2" charset="0"/>
                </a:rPr>
                <a:t>Video Tour: </a:t>
              </a:r>
              <a:r>
                <a:rPr lang="en-US" sz="1000" dirty="0">
                  <a:ln w="3175">
                    <a:noFill/>
                  </a:ln>
                  <a:latin typeface="Avenir" panose="02000503040000020003" pitchFamily="2" charset="0"/>
                  <a:hlinkClick r:id="rId17"/>
                </a:rPr>
                <a:t>https://www.youtube.com/embed/pfr8WeVOetU</a:t>
              </a:r>
              <a:r>
                <a:rPr lang="en-US" sz="1000" dirty="0">
                  <a:ln w="3175">
                    <a:noFill/>
                  </a:ln>
                  <a:latin typeface="Avenir" panose="02000503040000020003" pitchFamily="2" charset="0"/>
                </a:rPr>
                <a:t> </a:t>
              </a:r>
            </a:p>
          </p:txBody>
        </p:sp>
        <p:pic>
          <p:nvPicPr>
            <p:cNvPr id="46" name="Picture 45">
              <a:extLst>
                <a:ext uri="{FF2B5EF4-FFF2-40B4-BE49-F238E27FC236}">
                  <a16:creationId xmlns:a16="http://schemas.microsoft.com/office/drawing/2014/main" id="{4C0468D8-5913-4E75-95BC-786F08F686DD}"/>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111533" y="7831455"/>
              <a:ext cx="1422398" cy="914400"/>
            </a:xfrm>
            <a:prstGeom prst="rect">
              <a:avLst/>
            </a:prstGeom>
            <a:ln>
              <a:noFill/>
            </a:ln>
          </p:spPr>
        </p:pic>
      </p:gr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330</TotalTime>
  <Words>578</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vt:lpstr>
      <vt:lpstr>Avenir Next LT Pro</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46</cp:revision>
  <dcterms:created xsi:type="dcterms:W3CDTF">2016-01-18T21:52:04Z</dcterms:created>
  <dcterms:modified xsi:type="dcterms:W3CDTF">2021-02-19T13:01:14Z</dcterms:modified>
</cp:coreProperties>
</file>