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7772400" cy="100584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6AA1"/>
    <a:srgbClr val="806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1818" y="-3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1550" y="1646133"/>
            <a:ext cx="5829300" cy="3501813"/>
          </a:xfrm>
        </p:spPr>
        <p:txBody>
          <a:bodyPr anchor="b"/>
          <a:lstStyle>
            <a:lvl1pPr algn="ctr">
              <a:defRPr sz="382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0" y="5282989"/>
            <a:ext cx="5829300" cy="2428451"/>
          </a:xfrm>
        </p:spPr>
        <p:txBody>
          <a:bodyPr/>
          <a:lstStyle>
            <a:lvl1pPr marL="0" indent="0" algn="ctr">
              <a:buNone/>
              <a:defRPr sz="1530"/>
            </a:lvl1pPr>
            <a:lvl2pPr marL="291465" indent="0" algn="ctr">
              <a:buNone/>
              <a:defRPr sz="1275"/>
            </a:lvl2pPr>
            <a:lvl3pPr marL="582930" indent="0" algn="ctr">
              <a:buNone/>
              <a:defRPr sz="1148"/>
            </a:lvl3pPr>
            <a:lvl4pPr marL="874395" indent="0" algn="ctr">
              <a:buNone/>
              <a:defRPr sz="1020"/>
            </a:lvl4pPr>
            <a:lvl5pPr marL="1165860" indent="0" algn="ctr">
              <a:buNone/>
              <a:defRPr sz="1020"/>
            </a:lvl5pPr>
            <a:lvl6pPr marL="1457325" indent="0" algn="ctr">
              <a:buNone/>
              <a:defRPr sz="1020"/>
            </a:lvl6pPr>
            <a:lvl7pPr marL="1748790" indent="0" algn="ctr">
              <a:buNone/>
              <a:defRPr sz="1020"/>
            </a:lvl7pPr>
            <a:lvl8pPr marL="2040255" indent="0" algn="ctr">
              <a:buNone/>
              <a:defRPr sz="1020"/>
            </a:lvl8pPr>
            <a:lvl9pPr marL="2331720" indent="0" algn="ctr">
              <a:buNone/>
              <a:defRPr sz="102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9EAB0-12D3-418A-B57A-BC08F033DFAE}" type="datetimeFigureOut">
              <a:rPr lang="en-US" smtClean="0"/>
              <a:t>12/9/2016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3DA7-4FBA-4B0A-9EEA-B5190ACBF6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828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9EAB0-12D3-418A-B57A-BC08F033DFAE}" type="datetimeFigureOut">
              <a:rPr lang="en-US" smtClean="0"/>
              <a:t>12/9/2016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3DA7-4FBA-4B0A-9EEA-B5190ACBF6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863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2124" y="535517"/>
            <a:ext cx="1675924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353" y="535517"/>
            <a:ext cx="4930616" cy="852402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9EAB0-12D3-418A-B57A-BC08F033DFAE}" type="datetimeFigureOut">
              <a:rPr lang="en-US" smtClean="0"/>
              <a:t>12/9/2016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3DA7-4FBA-4B0A-9EEA-B5190ACBF6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797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9EAB0-12D3-418A-B57A-BC08F033DFAE}" type="datetimeFigureOut">
              <a:rPr lang="en-US" smtClean="0"/>
              <a:t>12/9/2016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3DA7-4FBA-4B0A-9EEA-B5190ACBF6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886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04" y="2507617"/>
            <a:ext cx="6703695" cy="4184014"/>
          </a:xfrm>
        </p:spPr>
        <p:txBody>
          <a:bodyPr anchor="b"/>
          <a:lstStyle>
            <a:lvl1pPr>
              <a:defRPr sz="382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04" y="6731213"/>
            <a:ext cx="6703695" cy="2200274"/>
          </a:xfrm>
        </p:spPr>
        <p:txBody>
          <a:bodyPr/>
          <a:lstStyle>
            <a:lvl1pPr marL="0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1pPr>
            <a:lvl2pPr marL="291465" indent="0">
              <a:buNone/>
              <a:defRPr sz="1275">
                <a:solidFill>
                  <a:schemeClr val="tx1">
                    <a:tint val="75000"/>
                  </a:schemeClr>
                </a:solidFill>
              </a:defRPr>
            </a:lvl2pPr>
            <a:lvl3pPr marL="582930" indent="0">
              <a:buNone/>
              <a:defRPr sz="1148">
                <a:solidFill>
                  <a:schemeClr val="tx1">
                    <a:tint val="75000"/>
                  </a:schemeClr>
                </a:solidFill>
              </a:defRPr>
            </a:lvl3pPr>
            <a:lvl4pPr marL="874395" indent="0">
              <a:buNone/>
              <a:defRPr sz="1020">
                <a:solidFill>
                  <a:schemeClr val="tx1">
                    <a:tint val="75000"/>
                  </a:schemeClr>
                </a:solidFill>
              </a:defRPr>
            </a:lvl4pPr>
            <a:lvl5pPr marL="1165860" indent="0">
              <a:buNone/>
              <a:defRPr sz="1020">
                <a:solidFill>
                  <a:schemeClr val="tx1">
                    <a:tint val="75000"/>
                  </a:schemeClr>
                </a:solidFill>
              </a:defRPr>
            </a:lvl5pPr>
            <a:lvl6pPr marL="1457325" indent="0">
              <a:buNone/>
              <a:defRPr sz="1020">
                <a:solidFill>
                  <a:schemeClr val="tx1">
                    <a:tint val="75000"/>
                  </a:schemeClr>
                </a:solidFill>
              </a:defRPr>
            </a:lvl6pPr>
            <a:lvl7pPr marL="1748790" indent="0">
              <a:buNone/>
              <a:defRPr sz="1020">
                <a:solidFill>
                  <a:schemeClr val="tx1">
                    <a:tint val="75000"/>
                  </a:schemeClr>
                </a:solidFill>
              </a:defRPr>
            </a:lvl7pPr>
            <a:lvl8pPr marL="2040255" indent="0">
              <a:buNone/>
              <a:defRPr sz="1020">
                <a:solidFill>
                  <a:schemeClr val="tx1">
                    <a:tint val="75000"/>
                  </a:schemeClr>
                </a:solidFill>
              </a:defRPr>
            </a:lvl8pPr>
            <a:lvl9pPr marL="2331720" indent="0">
              <a:buNone/>
              <a:defRPr sz="10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9EAB0-12D3-418A-B57A-BC08F033DFAE}" type="datetimeFigureOut">
              <a:rPr lang="en-US" smtClean="0"/>
              <a:t>12/9/2016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3DA7-4FBA-4B0A-9EEA-B5190ACBF6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796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353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4778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9EAB0-12D3-418A-B57A-BC08F033DFAE}" type="datetimeFigureOut">
              <a:rPr lang="en-US" smtClean="0"/>
              <a:t>12/9/2016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3DA7-4FBA-4B0A-9EEA-B5190ACBF6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7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535517"/>
            <a:ext cx="6703695" cy="194415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365" y="2465706"/>
            <a:ext cx="3288089" cy="1208404"/>
          </a:xfrm>
        </p:spPr>
        <p:txBody>
          <a:bodyPr anchor="b"/>
          <a:lstStyle>
            <a:lvl1pPr marL="0" indent="0">
              <a:buNone/>
              <a:defRPr sz="1530" b="1"/>
            </a:lvl1pPr>
            <a:lvl2pPr marL="291465" indent="0">
              <a:buNone/>
              <a:defRPr sz="1275" b="1"/>
            </a:lvl2pPr>
            <a:lvl3pPr marL="582930" indent="0">
              <a:buNone/>
              <a:defRPr sz="1148" b="1"/>
            </a:lvl3pPr>
            <a:lvl4pPr marL="874395" indent="0">
              <a:buNone/>
              <a:defRPr sz="1020" b="1"/>
            </a:lvl4pPr>
            <a:lvl5pPr marL="1165860" indent="0">
              <a:buNone/>
              <a:defRPr sz="1020" b="1"/>
            </a:lvl5pPr>
            <a:lvl6pPr marL="1457325" indent="0">
              <a:buNone/>
              <a:defRPr sz="1020" b="1"/>
            </a:lvl6pPr>
            <a:lvl7pPr marL="1748790" indent="0">
              <a:buNone/>
              <a:defRPr sz="1020" b="1"/>
            </a:lvl7pPr>
            <a:lvl8pPr marL="2040255" indent="0">
              <a:buNone/>
              <a:defRPr sz="1020" b="1"/>
            </a:lvl8pPr>
            <a:lvl9pPr marL="2331720" indent="0">
              <a:buNone/>
              <a:defRPr sz="102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365" y="3674110"/>
            <a:ext cx="3288089" cy="54040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34778" y="2465706"/>
            <a:ext cx="3304282" cy="1208404"/>
          </a:xfrm>
        </p:spPr>
        <p:txBody>
          <a:bodyPr anchor="b"/>
          <a:lstStyle>
            <a:lvl1pPr marL="0" indent="0">
              <a:buNone/>
              <a:defRPr sz="1530" b="1"/>
            </a:lvl1pPr>
            <a:lvl2pPr marL="291465" indent="0">
              <a:buNone/>
              <a:defRPr sz="1275" b="1"/>
            </a:lvl2pPr>
            <a:lvl3pPr marL="582930" indent="0">
              <a:buNone/>
              <a:defRPr sz="1148" b="1"/>
            </a:lvl3pPr>
            <a:lvl4pPr marL="874395" indent="0">
              <a:buNone/>
              <a:defRPr sz="1020" b="1"/>
            </a:lvl4pPr>
            <a:lvl5pPr marL="1165860" indent="0">
              <a:buNone/>
              <a:defRPr sz="1020" b="1"/>
            </a:lvl5pPr>
            <a:lvl6pPr marL="1457325" indent="0">
              <a:buNone/>
              <a:defRPr sz="1020" b="1"/>
            </a:lvl6pPr>
            <a:lvl7pPr marL="1748790" indent="0">
              <a:buNone/>
              <a:defRPr sz="1020" b="1"/>
            </a:lvl7pPr>
            <a:lvl8pPr marL="2040255" indent="0">
              <a:buNone/>
              <a:defRPr sz="1020" b="1"/>
            </a:lvl8pPr>
            <a:lvl9pPr marL="2331720" indent="0">
              <a:buNone/>
              <a:defRPr sz="102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34778" y="3674110"/>
            <a:ext cx="3304282" cy="54040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9EAB0-12D3-418A-B57A-BC08F033DFAE}" type="datetimeFigureOut">
              <a:rPr lang="en-US" smtClean="0"/>
              <a:t>12/9/2016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3DA7-4FBA-4B0A-9EEA-B5190ACBF6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552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9EAB0-12D3-418A-B57A-BC08F033DFAE}" type="datetimeFigureOut">
              <a:rPr lang="en-US" smtClean="0"/>
              <a:t>12/9/2016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3DA7-4FBA-4B0A-9EEA-B5190ACBF6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094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9EAB0-12D3-418A-B57A-BC08F033DFAE}" type="datetimeFigureOut">
              <a:rPr lang="en-US" smtClean="0"/>
              <a:t>12/9/2016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3DA7-4FBA-4B0A-9EEA-B5190ACBF6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405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04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4282" y="1448224"/>
            <a:ext cx="3934778" cy="7147983"/>
          </a:xfrm>
        </p:spPr>
        <p:txBody>
          <a:bodyPr/>
          <a:lstStyle>
            <a:lvl1pPr>
              <a:defRPr sz="2040"/>
            </a:lvl1pPr>
            <a:lvl2pPr>
              <a:defRPr sz="1785"/>
            </a:lvl2pPr>
            <a:lvl3pPr>
              <a:defRPr sz="1530"/>
            </a:lvl3pPr>
            <a:lvl4pPr>
              <a:defRPr sz="1275"/>
            </a:lvl4pPr>
            <a:lvl5pPr>
              <a:defRPr sz="1275"/>
            </a:lvl5pPr>
            <a:lvl6pPr>
              <a:defRPr sz="1275"/>
            </a:lvl6pPr>
            <a:lvl7pPr>
              <a:defRPr sz="1275"/>
            </a:lvl7pPr>
            <a:lvl8pPr>
              <a:defRPr sz="1275"/>
            </a:lvl8pPr>
            <a:lvl9pPr>
              <a:defRPr sz="127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020"/>
            </a:lvl1pPr>
            <a:lvl2pPr marL="291465" indent="0">
              <a:buNone/>
              <a:defRPr sz="893"/>
            </a:lvl2pPr>
            <a:lvl3pPr marL="582930" indent="0">
              <a:buNone/>
              <a:defRPr sz="765"/>
            </a:lvl3pPr>
            <a:lvl4pPr marL="874395" indent="0">
              <a:buNone/>
              <a:defRPr sz="638"/>
            </a:lvl4pPr>
            <a:lvl5pPr marL="1165860" indent="0">
              <a:buNone/>
              <a:defRPr sz="638"/>
            </a:lvl5pPr>
            <a:lvl6pPr marL="1457325" indent="0">
              <a:buNone/>
              <a:defRPr sz="638"/>
            </a:lvl6pPr>
            <a:lvl7pPr marL="1748790" indent="0">
              <a:buNone/>
              <a:defRPr sz="638"/>
            </a:lvl7pPr>
            <a:lvl8pPr marL="2040255" indent="0">
              <a:buNone/>
              <a:defRPr sz="638"/>
            </a:lvl8pPr>
            <a:lvl9pPr marL="2331720" indent="0">
              <a:buNone/>
              <a:defRPr sz="63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9EAB0-12D3-418A-B57A-BC08F033DFAE}" type="datetimeFigureOut">
              <a:rPr lang="en-US" smtClean="0"/>
              <a:t>12/9/2016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3DA7-4FBA-4B0A-9EEA-B5190ACBF6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082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04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304282" y="1448224"/>
            <a:ext cx="3934778" cy="7147983"/>
          </a:xfrm>
        </p:spPr>
        <p:txBody>
          <a:bodyPr/>
          <a:lstStyle>
            <a:lvl1pPr marL="0" indent="0">
              <a:buNone/>
              <a:defRPr sz="2040"/>
            </a:lvl1pPr>
            <a:lvl2pPr marL="291465" indent="0">
              <a:buNone/>
              <a:defRPr sz="1785"/>
            </a:lvl2pPr>
            <a:lvl3pPr marL="582930" indent="0">
              <a:buNone/>
              <a:defRPr sz="1530"/>
            </a:lvl3pPr>
            <a:lvl4pPr marL="874395" indent="0">
              <a:buNone/>
              <a:defRPr sz="1275"/>
            </a:lvl4pPr>
            <a:lvl5pPr marL="1165860" indent="0">
              <a:buNone/>
              <a:defRPr sz="1275"/>
            </a:lvl5pPr>
            <a:lvl6pPr marL="1457325" indent="0">
              <a:buNone/>
              <a:defRPr sz="1275"/>
            </a:lvl6pPr>
            <a:lvl7pPr marL="1748790" indent="0">
              <a:buNone/>
              <a:defRPr sz="1275"/>
            </a:lvl7pPr>
            <a:lvl8pPr marL="2040255" indent="0">
              <a:buNone/>
              <a:defRPr sz="1275"/>
            </a:lvl8pPr>
            <a:lvl9pPr marL="2331720" indent="0">
              <a:buNone/>
              <a:defRPr sz="127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020"/>
            </a:lvl1pPr>
            <a:lvl2pPr marL="291465" indent="0">
              <a:buNone/>
              <a:defRPr sz="893"/>
            </a:lvl2pPr>
            <a:lvl3pPr marL="582930" indent="0">
              <a:buNone/>
              <a:defRPr sz="765"/>
            </a:lvl3pPr>
            <a:lvl4pPr marL="874395" indent="0">
              <a:buNone/>
              <a:defRPr sz="638"/>
            </a:lvl4pPr>
            <a:lvl5pPr marL="1165860" indent="0">
              <a:buNone/>
              <a:defRPr sz="638"/>
            </a:lvl5pPr>
            <a:lvl6pPr marL="1457325" indent="0">
              <a:buNone/>
              <a:defRPr sz="638"/>
            </a:lvl6pPr>
            <a:lvl7pPr marL="1748790" indent="0">
              <a:buNone/>
              <a:defRPr sz="638"/>
            </a:lvl7pPr>
            <a:lvl8pPr marL="2040255" indent="0">
              <a:buNone/>
              <a:defRPr sz="638"/>
            </a:lvl8pPr>
            <a:lvl9pPr marL="2331720" indent="0">
              <a:buNone/>
              <a:defRPr sz="63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9EAB0-12D3-418A-B57A-BC08F033DFAE}" type="datetimeFigureOut">
              <a:rPr lang="en-US" smtClean="0"/>
              <a:t>12/9/2016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3DA7-4FBA-4B0A-9EEA-B5190ACBF6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793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353" y="535517"/>
            <a:ext cx="6703695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353" y="2677584"/>
            <a:ext cx="6703695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353" y="9322647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99EAB0-12D3-418A-B57A-BC08F033DFAE}" type="datetimeFigureOut">
              <a:rPr lang="en-US" smtClean="0"/>
              <a:t>12/9/2016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4608" y="9322647"/>
            <a:ext cx="2623185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89258" y="9322647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E63DA7-4FBA-4B0A-9EEA-B5190ACBF6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248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582930" rtl="0" eaLnBrk="1" latinLnBrk="0" hangingPunct="1">
        <a:lnSpc>
          <a:spcPct val="90000"/>
        </a:lnSpc>
        <a:spcBef>
          <a:spcPct val="0"/>
        </a:spcBef>
        <a:buNone/>
        <a:defRPr sz="280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5733" indent="-145733" algn="l" defTabSz="582930" rtl="0" eaLnBrk="1" latinLnBrk="0" hangingPunct="1">
        <a:lnSpc>
          <a:spcPct val="90000"/>
        </a:lnSpc>
        <a:spcBef>
          <a:spcPts val="638"/>
        </a:spcBef>
        <a:buFont typeface="Arial" panose="020B0604020202020204" pitchFamily="34" charset="0"/>
        <a:buChar char="•"/>
        <a:defRPr sz="1785" kern="1200">
          <a:solidFill>
            <a:schemeClr val="tx1"/>
          </a:solidFill>
          <a:latin typeface="+mn-lt"/>
          <a:ea typeface="+mn-ea"/>
          <a:cs typeface="+mn-cs"/>
        </a:defRPr>
      </a:lvl1pPr>
      <a:lvl2pPr marL="437198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28663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1020128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4pPr>
      <a:lvl5pPr marL="1311593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5pPr>
      <a:lvl6pPr marL="1603058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6pPr>
      <a:lvl7pPr marL="1894523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7pPr>
      <a:lvl8pPr marL="2185988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8pPr>
      <a:lvl9pPr marL="2477453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1pPr>
      <a:lvl2pPr marL="291465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2pPr>
      <a:lvl3pPr marL="58293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3pPr>
      <a:lvl4pPr marL="874395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4pPr>
      <a:lvl5pPr marL="116586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5pPr>
      <a:lvl6pPr marL="1457325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6pPr>
      <a:lvl7pPr marL="174879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7pPr>
      <a:lvl8pPr marL="2040255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7772400" cy="838200"/>
          </a:xfrm>
        </p:spPr>
        <p:txBody>
          <a:bodyPr anchor="ctr">
            <a:normAutofit fontScale="90000"/>
          </a:bodyPr>
          <a:lstStyle/>
          <a:p>
            <a:r>
              <a:rPr lang="en-US" sz="3200" dirty="0">
                <a:solidFill>
                  <a:srgbClr val="096AA1"/>
                </a:solidFill>
                <a:latin typeface="Amazone BT" panose="03020702040507090A04" pitchFamily="66" charset="0"/>
              </a:rPr>
              <a:t>Build your dream home in a gated community</a:t>
            </a:r>
            <a:br>
              <a:rPr lang="en-US" sz="3200" dirty="0">
                <a:solidFill>
                  <a:srgbClr val="096AA1"/>
                </a:solidFill>
                <a:latin typeface="Amazone BT" panose="03020702040507090A04" pitchFamily="66" charset="0"/>
              </a:rPr>
            </a:br>
            <a:r>
              <a:rPr lang="en-US" sz="3200" dirty="0">
                <a:solidFill>
                  <a:srgbClr val="096AA1"/>
                </a:solidFill>
                <a:latin typeface="Amazone BT" panose="03020702040507090A04" pitchFamily="66" charset="0"/>
              </a:rPr>
              <a:t>near the Volvo Manufacturing campus!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912" y="948874"/>
            <a:ext cx="3366577" cy="330457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3508852" y="7179272"/>
            <a:ext cx="32142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Heather </a:t>
            </a:r>
            <a:r>
              <a:rPr lang="en-US" dirty="0" err="1"/>
              <a:t>Spraker</a:t>
            </a:r>
            <a:endParaRPr lang="en-US" dirty="0"/>
          </a:p>
          <a:p>
            <a:r>
              <a:rPr lang="en-US" dirty="0"/>
              <a:t>O (386) 631-1363</a:t>
            </a:r>
            <a:br>
              <a:rPr lang="en-US" dirty="0"/>
            </a:br>
            <a:r>
              <a:rPr lang="en-US" dirty="0"/>
              <a:t>heather@armadarealestate.org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4364124"/>
            <a:ext cx="7772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096A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Lots available located a in serene gated community, Loyal Acres Phase III, in Cross, SC,  less than 15 miles from the entrance to the new Volvo Manufacturing Facility. Close proximity to beautiful natural surroundings. Just 3 miles from Lake Moultrie, 8 miles from Lake Marion, 16 miles from Francis Marion Nation Forest.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194" y="8536376"/>
            <a:ext cx="3010012" cy="1495039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8295372"/>
              </p:ext>
            </p:extLst>
          </p:nvPr>
        </p:nvGraphicFramePr>
        <p:xfrm>
          <a:off x="727077" y="5121128"/>
          <a:ext cx="6318247" cy="33045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3643">
                  <a:extLst>
                    <a:ext uri="{9D8B030D-6E8A-4147-A177-3AD203B41FA5}">
                      <a16:colId xmlns:a16="http://schemas.microsoft.com/office/drawing/2014/main" val="402510759"/>
                    </a:ext>
                  </a:extLst>
                </a:gridCol>
                <a:gridCol w="1278414">
                  <a:extLst>
                    <a:ext uri="{9D8B030D-6E8A-4147-A177-3AD203B41FA5}">
                      <a16:colId xmlns:a16="http://schemas.microsoft.com/office/drawing/2014/main" val="3853103541"/>
                    </a:ext>
                  </a:extLst>
                </a:gridCol>
                <a:gridCol w="523445">
                  <a:extLst>
                    <a:ext uri="{9D8B030D-6E8A-4147-A177-3AD203B41FA5}">
                      <a16:colId xmlns:a16="http://schemas.microsoft.com/office/drawing/2014/main" val="2473995874"/>
                    </a:ext>
                  </a:extLst>
                </a:gridCol>
                <a:gridCol w="496601">
                  <a:extLst>
                    <a:ext uri="{9D8B030D-6E8A-4147-A177-3AD203B41FA5}">
                      <a16:colId xmlns:a16="http://schemas.microsoft.com/office/drawing/2014/main" val="2343107320"/>
                    </a:ext>
                  </a:extLst>
                </a:gridCol>
                <a:gridCol w="644240">
                  <a:extLst>
                    <a:ext uri="{9D8B030D-6E8A-4147-A177-3AD203B41FA5}">
                      <a16:colId xmlns:a16="http://schemas.microsoft.com/office/drawing/2014/main" val="1040358563"/>
                    </a:ext>
                  </a:extLst>
                </a:gridCol>
                <a:gridCol w="553643">
                  <a:extLst>
                    <a:ext uri="{9D8B030D-6E8A-4147-A177-3AD203B41FA5}">
                      <a16:colId xmlns:a16="http://schemas.microsoft.com/office/drawing/2014/main" val="1318743893"/>
                    </a:ext>
                  </a:extLst>
                </a:gridCol>
                <a:gridCol w="1248215">
                  <a:extLst>
                    <a:ext uri="{9D8B030D-6E8A-4147-A177-3AD203B41FA5}">
                      <a16:colId xmlns:a16="http://schemas.microsoft.com/office/drawing/2014/main" val="1828610793"/>
                    </a:ext>
                  </a:extLst>
                </a:gridCol>
                <a:gridCol w="523445">
                  <a:extLst>
                    <a:ext uri="{9D8B030D-6E8A-4147-A177-3AD203B41FA5}">
                      <a16:colId xmlns:a16="http://schemas.microsoft.com/office/drawing/2014/main" val="4008292032"/>
                    </a:ext>
                  </a:extLst>
                </a:gridCol>
                <a:gridCol w="496601">
                  <a:extLst>
                    <a:ext uri="{9D8B030D-6E8A-4147-A177-3AD203B41FA5}">
                      <a16:colId xmlns:a16="http://schemas.microsoft.com/office/drawing/2014/main" val="3500592571"/>
                    </a:ext>
                  </a:extLst>
                </a:gridCol>
              </a:tblGrid>
              <a:tr h="236041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1" u="sng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MLS#</a:t>
                      </a:r>
                      <a:endParaRPr lang="en-US" sz="1000" b="1" i="0" u="sng" strike="noStrike" dirty="0">
                        <a:solidFill>
                          <a:srgbClr val="8067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1" u="sng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Address</a:t>
                      </a:r>
                      <a:endParaRPr lang="en-US" sz="1000" b="1" i="0" u="sng" strike="noStrike" dirty="0">
                        <a:solidFill>
                          <a:srgbClr val="8067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1" u="sng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Lot Size</a:t>
                      </a:r>
                      <a:endParaRPr lang="en-US" sz="1000" b="1" i="0" u="sng" strike="noStrike" dirty="0">
                        <a:solidFill>
                          <a:srgbClr val="8067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1" u="sng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Price</a:t>
                      </a:r>
                      <a:endParaRPr lang="en-US" sz="1000" b="1" i="0" u="sng" strike="noStrike" dirty="0">
                        <a:solidFill>
                          <a:srgbClr val="8067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1" u="sng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MLS#</a:t>
                      </a:r>
                      <a:endParaRPr lang="en-US" sz="1000" b="1" i="0" u="sng" strike="noStrike" dirty="0">
                        <a:solidFill>
                          <a:srgbClr val="8067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1" u="sng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Address</a:t>
                      </a:r>
                      <a:endParaRPr lang="en-US" sz="1000" b="1" i="0" u="sng" strike="noStrike" dirty="0">
                        <a:solidFill>
                          <a:srgbClr val="8067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1" u="sng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Lot Size</a:t>
                      </a:r>
                      <a:endParaRPr lang="en-US" sz="1000" b="1" i="0" u="sng" strike="noStrike" dirty="0">
                        <a:solidFill>
                          <a:srgbClr val="8067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1" u="sng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Price</a:t>
                      </a:r>
                      <a:endParaRPr lang="en-US" sz="1000" b="1" i="0" u="sng" strike="noStrike" dirty="0">
                        <a:solidFill>
                          <a:srgbClr val="8067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9179144"/>
                  </a:ext>
                </a:extLst>
              </a:tr>
              <a:tr h="236041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16028994</a:t>
                      </a:r>
                      <a:endParaRPr lang="en-US" sz="1000" b="0" i="0" u="none" strike="noStrike">
                        <a:solidFill>
                          <a:srgbClr val="8067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 Hidden Hills Road</a:t>
                      </a:r>
                      <a:endParaRPr lang="en-US" sz="1000" b="0" i="0" u="none" strike="noStrike" dirty="0">
                        <a:solidFill>
                          <a:srgbClr val="8067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1+</a:t>
                      </a:r>
                      <a:endParaRPr lang="en-US" sz="1000" b="0" i="0" u="none" strike="noStrike" dirty="0">
                        <a:solidFill>
                          <a:srgbClr val="8067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$26,900 </a:t>
                      </a:r>
                      <a:endParaRPr lang="en-US" sz="1000" b="0" i="0" u="none" strike="noStrike" dirty="0">
                        <a:solidFill>
                          <a:srgbClr val="8067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16029026</a:t>
                      </a:r>
                      <a:endParaRPr lang="en-US" sz="1000" b="0" i="0" u="none" strike="noStrike">
                        <a:solidFill>
                          <a:srgbClr val="8067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503 Sugar Loaf Lane</a:t>
                      </a:r>
                      <a:endParaRPr lang="en-US" sz="1000" b="0" i="0" u="none" strike="noStrike" dirty="0">
                        <a:solidFill>
                          <a:srgbClr val="8067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1+</a:t>
                      </a:r>
                      <a:endParaRPr lang="en-US" sz="1000" b="0" i="0" u="none" strike="noStrike">
                        <a:solidFill>
                          <a:srgbClr val="8067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$29,900 </a:t>
                      </a:r>
                      <a:endParaRPr lang="en-US" sz="1000" b="0" i="0" u="none" strike="noStrike">
                        <a:solidFill>
                          <a:srgbClr val="8067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1721307"/>
                  </a:ext>
                </a:extLst>
              </a:tr>
              <a:tr h="236041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16029012</a:t>
                      </a:r>
                      <a:endParaRPr lang="en-US" sz="1000" b="0" i="0" u="none" strike="noStrike">
                        <a:solidFill>
                          <a:srgbClr val="8067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 Hidden Hills Road</a:t>
                      </a:r>
                      <a:endParaRPr lang="en-US" sz="1000" b="0" i="0" u="none" strike="noStrike" dirty="0">
                        <a:solidFill>
                          <a:srgbClr val="8067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2+</a:t>
                      </a:r>
                      <a:endParaRPr lang="en-US" sz="1000" b="0" i="0" u="none" strike="noStrike">
                        <a:solidFill>
                          <a:srgbClr val="8067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$37,900 </a:t>
                      </a:r>
                      <a:endParaRPr lang="en-US" sz="1000" b="0" i="0" u="none" strike="noStrike">
                        <a:solidFill>
                          <a:srgbClr val="8067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16029027</a:t>
                      </a:r>
                      <a:endParaRPr lang="en-US" sz="1000" b="0" i="0" u="none" strike="noStrike" dirty="0">
                        <a:solidFill>
                          <a:srgbClr val="8067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504 Sugar Loaf Lane</a:t>
                      </a:r>
                      <a:endParaRPr lang="en-US" sz="1000" b="0" i="0" u="none" strike="noStrike" dirty="0">
                        <a:solidFill>
                          <a:srgbClr val="8067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1+</a:t>
                      </a:r>
                      <a:endParaRPr lang="en-US" sz="1000" b="0" i="0" u="none" strike="noStrike">
                        <a:solidFill>
                          <a:srgbClr val="8067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$30,900 </a:t>
                      </a:r>
                      <a:endParaRPr lang="en-US" sz="1000" b="0" i="0" u="none" strike="noStrike">
                        <a:solidFill>
                          <a:srgbClr val="8067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3828317"/>
                  </a:ext>
                </a:extLst>
              </a:tr>
              <a:tr h="236041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16029014</a:t>
                      </a:r>
                      <a:endParaRPr lang="en-US" sz="1000" b="0" i="0" u="none" strike="noStrike">
                        <a:solidFill>
                          <a:srgbClr val="8067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 Hidden Hills Road</a:t>
                      </a:r>
                      <a:endParaRPr lang="en-US" sz="1000" b="0" i="0" u="none" strike="noStrike" dirty="0">
                        <a:solidFill>
                          <a:srgbClr val="8067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0.5+</a:t>
                      </a:r>
                      <a:endParaRPr lang="en-US" sz="1000" b="0" i="0" u="none" strike="noStrike" dirty="0">
                        <a:solidFill>
                          <a:srgbClr val="8067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$27,900 </a:t>
                      </a:r>
                      <a:endParaRPr lang="en-US" sz="1000" b="0" i="0" u="none" strike="noStrike">
                        <a:solidFill>
                          <a:srgbClr val="8067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16029028</a:t>
                      </a:r>
                      <a:endParaRPr lang="en-US" sz="1000" b="0" i="0" u="none" strike="noStrike">
                        <a:solidFill>
                          <a:srgbClr val="8067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507 Sugar Loaf Lane</a:t>
                      </a:r>
                      <a:endParaRPr lang="en-US" sz="1000" b="0" i="0" u="none" strike="noStrike" dirty="0">
                        <a:solidFill>
                          <a:srgbClr val="8067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1.5+</a:t>
                      </a:r>
                      <a:endParaRPr lang="en-US" sz="1000" b="0" i="0" u="none" strike="noStrike">
                        <a:solidFill>
                          <a:srgbClr val="8067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$37,900 </a:t>
                      </a:r>
                      <a:endParaRPr lang="en-US" sz="1000" b="0" i="0" u="none" strike="noStrike">
                        <a:solidFill>
                          <a:srgbClr val="8067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6001954"/>
                  </a:ext>
                </a:extLst>
              </a:tr>
              <a:tr h="236041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16029015</a:t>
                      </a:r>
                      <a:endParaRPr lang="en-US" sz="1000" b="0" i="0" u="none" strike="noStrike">
                        <a:solidFill>
                          <a:srgbClr val="8067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133 Hidden Hills Road</a:t>
                      </a:r>
                      <a:endParaRPr lang="en-US" sz="1000" b="0" i="0" u="none" strike="noStrike">
                        <a:solidFill>
                          <a:srgbClr val="8067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0.5+</a:t>
                      </a:r>
                      <a:endParaRPr lang="en-US" sz="1000" b="0" i="0" u="none" strike="noStrike">
                        <a:solidFill>
                          <a:srgbClr val="8067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$25,900 </a:t>
                      </a:r>
                      <a:endParaRPr lang="en-US" sz="1000" b="0" i="0" u="none" strike="noStrike" dirty="0">
                        <a:solidFill>
                          <a:srgbClr val="8067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16029029</a:t>
                      </a:r>
                      <a:endParaRPr lang="en-US" sz="1000" b="0" i="0" u="none" strike="noStrike">
                        <a:solidFill>
                          <a:srgbClr val="8067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511 Sugar Loaf Lane</a:t>
                      </a:r>
                      <a:endParaRPr lang="en-US" sz="1000" b="0" i="0" u="none" strike="noStrike" dirty="0">
                        <a:solidFill>
                          <a:srgbClr val="8067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0.5+</a:t>
                      </a:r>
                      <a:endParaRPr lang="en-US" sz="1000" b="0" i="0" u="none" strike="noStrike" dirty="0">
                        <a:solidFill>
                          <a:srgbClr val="8067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$22,900 </a:t>
                      </a:r>
                      <a:endParaRPr lang="en-US" sz="1000" b="0" i="0" u="none" strike="noStrike">
                        <a:solidFill>
                          <a:srgbClr val="8067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6107334"/>
                  </a:ext>
                </a:extLst>
              </a:tr>
              <a:tr h="236041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16029016</a:t>
                      </a:r>
                      <a:endParaRPr lang="en-US" sz="1000" b="0" i="0" u="none" strike="noStrike">
                        <a:solidFill>
                          <a:srgbClr val="8067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134 Hidden Hills Road</a:t>
                      </a:r>
                      <a:endParaRPr lang="en-US" sz="1000" b="0" i="0" u="none" strike="noStrike" dirty="0">
                        <a:solidFill>
                          <a:srgbClr val="8067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0.5+</a:t>
                      </a:r>
                      <a:endParaRPr lang="en-US" sz="1000" b="0" i="0" u="none" strike="noStrike">
                        <a:solidFill>
                          <a:srgbClr val="8067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$22,900 </a:t>
                      </a:r>
                      <a:endParaRPr lang="en-US" sz="1000" b="0" i="0" u="none" strike="noStrike">
                        <a:solidFill>
                          <a:srgbClr val="8067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16029030</a:t>
                      </a:r>
                      <a:endParaRPr lang="en-US" sz="1000" b="0" i="0" u="none" strike="noStrike">
                        <a:solidFill>
                          <a:srgbClr val="8067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512 Sugar Loaf Lane</a:t>
                      </a:r>
                      <a:endParaRPr lang="en-US" sz="1000" b="0" i="0" u="none" strike="noStrike">
                        <a:solidFill>
                          <a:srgbClr val="8067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2.5+</a:t>
                      </a:r>
                      <a:endParaRPr lang="en-US" sz="1000" b="0" i="0" u="none" strike="noStrike" dirty="0">
                        <a:solidFill>
                          <a:srgbClr val="8067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$49,900 </a:t>
                      </a:r>
                      <a:endParaRPr lang="en-US" sz="1000" b="0" i="0" u="none" strike="noStrike">
                        <a:solidFill>
                          <a:srgbClr val="8067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6242008"/>
                  </a:ext>
                </a:extLst>
              </a:tr>
              <a:tr h="236041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16029017</a:t>
                      </a:r>
                      <a:endParaRPr lang="en-US" sz="1000" b="0" i="0" u="none" strike="noStrike">
                        <a:solidFill>
                          <a:srgbClr val="8067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137 Hidden Hills Road</a:t>
                      </a:r>
                      <a:endParaRPr lang="en-US" sz="1000" b="0" i="0" u="none" strike="noStrike">
                        <a:solidFill>
                          <a:srgbClr val="8067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0.5+</a:t>
                      </a:r>
                      <a:endParaRPr lang="en-US" sz="1000" b="0" i="0" u="none" strike="noStrike">
                        <a:solidFill>
                          <a:srgbClr val="8067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$25,900 </a:t>
                      </a:r>
                      <a:endParaRPr lang="en-US" sz="1000" b="0" i="0" u="none" strike="noStrike">
                        <a:solidFill>
                          <a:srgbClr val="8067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16029031</a:t>
                      </a:r>
                      <a:endParaRPr lang="en-US" sz="1000" b="0" i="0" u="none" strike="noStrike" dirty="0">
                        <a:solidFill>
                          <a:srgbClr val="8067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515 Sugar Loaf Lane</a:t>
                      </a:r>
                      <a:endParaRPr lang="en-US" sz="1000" b="0" i="0" u="none" strike="noStrike">
                        <a:solidFill>
                          <a:srgbClr val="8067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1+</a:t>
                      </a:r>
                      <a:endParaRPr lang="en-US" sz="1000" b="0" i="0" u="none" strike="noStrike" dirty="0">
                        <a:solidFill>
                          <a:srgbClr val="8067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$31,900 </a:t>
                      </a:r>
                      <a:endParaRPr lang="en-US" sz="1000" b="0" i="0" u="none" strike="noStrike">
                        <a:solidFill>
                          <a:srgbClr val="8067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2455257"/>
                  </a:ext>
                </a:extLst>
              </a:tr>
              <a:tr h="236041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16029039</a:t>
                      </a:r>
                      <a:endParaRPr lang="en-US" sz="1000" b="0" i="0" u="none" strike="noStrike">
                        <a:solidFill>
                          <a:srgbClr val="8067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138 Hidden Hills Road</a:t>
                      </a:r>
                      <a:endParaRPr lang="en-US" sz="1000" b="0" i="0" u="none" strike="noStrike">
                        <a:solidFill>
                          <a:srgbClr val="8067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0.5+</a:t>
                      </a:r>
                      <a:endParaRPr lang="en-US" sz="1000" b="0" i="0" u="none" strike="noStrike">
                        <a:solidFill>
                          <a:srgbClr val="8067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$27,900 </a:t>
                      </a:r>
                      <a:endParaRPr lang="en-US" sz="1000" b="0" i="0" u="none" strike="noStrike">
                        <a:solidFill>
                          <a:srgbClr val="8067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16029032</a:t>
                      </a:r>
                      <a:endParaRPr lang="en-US" sz="1000" b="0" i="0" u="none" strike="noStrike" dirty="0">
                        <a:solidFill>
                          <a:srgbClr val="8067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516 Sugar Loaf Lane</a:t>
                      </a:r>
                      <a:endParaRPr lang="en-US" sz="1000" b="0" i="0" u="none" strike="noStrike" dirty="0">
                        <a:solidFill>
                          <a:srgbClr val="8067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2.5+</a:t>
                      </a:r>
                      <a:endParaRPr lang="en-US" sz="1000" b="0" i="0" u="none" strike="noStrike" dirty="0">
                        <a:solidFill>
                          <a:srgbClr val="8067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$49,900 </a:t>
                      </a:r>
                      <a:endParaRPr lang="en-US" sz="1000" b="0" i="0" u="none" strike="noStrike" dirty="0">
                        <a:solidFill>
                          <a:srgbClr val="8067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8299667"/>
                  </a:ext>
                </a:extLst>
              </a:tr>
              <a:tr h="236041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16029018</a:t>
                      </a:r>
                      <a:endParaRPr lang="en-US" sz="1000" b="0" i="0" u="none" strike="noStrike">
                        <a:solidFill>
                          <a:srgbClr val="8067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144 Hidden Hills Road</a:t>
                      </a:r>
                      <a:endParaRPr lang="en-US" sz="1000" b="0" i="0" u="none" strike="noStrike">
                        <a:solidFill>
                          <a:srgbClr val="8067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1.5+</a:t>
                      </a:r>
                      <a:endParaRPr lang="en-US" sz="1000" b="0" i="0" u="none" strike="noStrike">
                        <a:solidFill>
                          <a:srgbClr val="8067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$37,900 </a:t>
                      </a:r>
                      <a:endParaRPr lang="en-US" sz="1000" b="0" i="0" u="none" strike="noStrike">
                        <a:solidFill>
                          <a:srgbClr val="8067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16029034</a:t>
                      </a:r>
                      <a:endParaRPr lang="en-US" sz="1000" b="0" i="0" u="none" strike="noStrike">
                        <a:solidFill>
                          <a:srgbClr val="8067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520 Sugar Loaf Lane</a:t>
                      </a:r>
                      <a:endParaRPr lang="en-US" sz="1000" b="0" i="0" u="none" strike="noStrike" dirty="0">
                        <a:solidFill>
                          <a:srgbClr val="8067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2+</a:t>
                      </a:r>
                      <a:endParaRPr lang="en-US" sz="1000" b="0" i="0" u="none" strike="noStrike" dirty="0">
                        <a:solidFill>
                          <a:srgbClr val="8067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$51,900 </a:t>
                      </a:r>
                      <a:endParaRPr lang="en-US" sz="1000" b="0" i="0" u="none" strike="noStrike" dirty="0">
                        <a:solidFill>
                          <a:srgbClr val="8067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6331842"/>
                  </a:ext>
                </a:extLst>
              </a:tr>
              <a:tr h="236041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16029020</a:t>
                      </a:r>
                      <a:endParaRPr lang="en-US" sz="1000" b="0" i="0" u="none" strike="noStrike">
                        <a:solidFill>
                          <a:srgbClr val="8067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145 Hidden Hills Road</a:t>
                      </a:r>
                      <a:endParaRPr lang="en-US" sz="1000" b="0" i="0" u="none" strike="noStrike">
                        <a:solidFill>
                          <a:srgbClr val="8067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1.5+</a:t>
                      </a:r>
                      <a:endParaRPr lang="en-US" sz="1000" b="0" i="0" u="none" strike="noStrike">
                        <a:solidFill>
                          <a:srgbClr val="8067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$36,900 </a:t>
                      </a:r>
                      <a:endParaRPr lang="en-US" sz="1000" b="0" i="0" u="none" strike="noStrike">
                        <a:solidFill>
                          <a:srgbClr val="8067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16029035</a:t>
                      </a:r>
                      <a:endParaRPr lang="en-US" sz="1000" b="0" i="0" u="none" strike="noStrike">
                        <a:solidFill>
                          <a:srgbClr val="8067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523 Sugar Loaf Lane</a:t>
                      </a:r>
                      <a:endParaRPr lang="en-US" sz="1000" b="0" i="0" u="none" strike="noStrike" dirty="0">
                        <a:solidFill>
                          <a:srgbClr val="8067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0.5+</a:t>
                      </a:r>
                      <a:endParaRPr lang="en-US" sz="1000" b="0" i="0" u="none" strike="noStrike" dirty="0">
                        <a:solidFill>
                          <a:srgbClr val="8067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$26,900 </a:t>
                      </a:r>
                      <a:endParaRPr lang="en-US" sz="1000" b="0" i="0" u="none" strike="noStrike">
                        <a:solidFill>
                          <a:srgbClr val="8067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1867689"/>
                  </a:ext>
                </a:extLst>
              </a:tr>
              <a:tr h="236041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16029021</a:t>
                      </a:r>
                      <a:endParaRPr lang="en-US" sz="1000" b="0" i="0" u="none" strike="noStrike">
                        <a:solidFill>
                          <a:srgbClr val="8067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149 Hidden Hills Road</a:t>
                      </a:r>
                      <a:endParaRPr lang="en-US" sz="1000" b="0" i="0" u="none" strike="noStrike">
                        <a:solidFill>
                          <a:srgbClr val="8067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1.5+</a:t>
                      </a:r>
                      <a:endParaRPr lang="en-US" sz="1000" b="0" i="0" u="none" strike="noStrike">
                        <a:solidFill>
                          <a:srgbClr val="8067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$35,900 </a:t>
                      </a:r>
                      <a:endParaRPr lang="en-US" sz="1000" b="0" i="0" u="none" strike="noStrike">
                        <a:solidFill>
                          <a:srgbClr val="8067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16029036</a:t>
                      </a:r>
                      <a:endParaRPr lang="en-US" sz="1000" b="0" i="0" u="none" strike="noStrike">
                        <a:solidFill>
                          <a:srgbClr val="8067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524 Sugar Loaf Lane</a:t>
                      </a:r>
                      <a:endParaRPr lang="en-US" sz="1000" b="0" i="0" u="none" strike="noStrike" dirty="0">
                        <a:solidFill>
                          <a:srgbClr val="8067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1.5+</a:t>
                      </a:r>
                      <a:endParaRPr lang="en-US" sz="1000" b="0" i="0" u="none" strike="noStrike">
                        <a:solidFill>
                          <a:srgbClr val="8067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$40,900 </a:t>
                      </a:r>
                      <a:endParaRPr lang="en-US" sz="1000" b="0" i="0" u="none" strike="noStrike" dirty="0">
                        <a:solidFill>
                          <a:srgbClr val="8067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9173640"/>
                  </a:ext>
                </a:extLst>
              </a:tr>
              <a:tr h="236041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16029022</a:t>
                      </a:r>
                      <a:endParaRPr lang="en-US" sz="1000" b="0" i="0" u="none" strike="noStrike">
                        <a:solidFill>
                          <a:srgbClr val="8067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308 Piney Grove Road</a:t>
                      </a:r>
                      <a:endParaRPr lang="en-US" sz="1000" b="0" i="0" u="none" strike="noStrike">
                        <a:solidFill>
                          <a:srgbClr val="8067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1.5+</a:t>
                      </a:r>
                      <a:endParaRPr lang="en-US" sz="1000" b="0" i="0" u="none" strike="noStrike">
                        <a:solidFill>
                          <a:srgbClr val="8067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$29,900 </a:t>
                      </a:r>
                      <a:endParaRPr lang="en-US" sz="1000" b="0" i="0" u="none" strike="noStrike">
                        <a:solidFill>
                          <a:srgbClr val="8067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16029038</a:t>
                      </a:r>
                      <a:endParaRPr lang="en-US" sz="1000" b="0" i="0" u="none" strike="noStrike">
                        <a:solidFill>
                          <a:srgbClr val="8067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405 Sweet Birch Trail</a:t>
                      </a:r>
                      <a:endParaRPr lang="en-US" sz="1000" b="0" i="0" u="none" strike="noStrike" dirty="0">
                        <a:solidFill>
                          <a:srgbClr val="8067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1+</a:t>
                      </a:r>
                      <a:endParaRPr lang="en-US" sz="1000" b="0" i="0" u="none" strike="noStrike" dirty="0">
                        <a:solidFill>
                          <a:srgbClr val="8067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$30,900 </a:t>
                      </a:r>
                      <a:endParaRPr lang="en-US" sz="1000" b="0" i="0" u="none" strike="noStrike" dirty="0">
                        <a:solidFill>
                          <a:srgbClr val="8067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4057151"/>
                  </a:ext>
                </a:extLst>
              </a:tr>
              <a:tr h="236041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16029024</a:t>
                      </a:r>
                      <a:endParaRPr lang="en-US" sz="1000" b="0" i="0" u="none" strike="noStrike">
                        <a:solidFill>
                          <a:srgbClr val="8067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 Spicey Cove Trail</a:t>
                      </a:r>
                      <a:endParaRPr lang="en-US" sz="1000" b="0" i="0" u="none" strike="noStrike">
                        <a:solidFill>
                          <a:srgbClr val="8067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1+</a:t>
                      </a:r>
                      <a:endParaRPr lang="en-US" sz="1000" b="0" i="0" u="none" strike="noStrike">
                        <a:solidFill>
                          <a:srgbClr val="8067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$27,900 </a:t>
                      </a:r>
                      <a:endParaRPr lang="en-US" sz="1000" b="0" i="0" u="none" strike="noStrike">
                        <a:solidFill>
                          <a:srgbClr val="8067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16029040</a:t>
                      </a:r>
                      <a:endParaRPr lang="en-US" sz="1000" b="0" i="0" u="none" strike="noStrike">
                        <a:solidFill>
                          <a:srgbClr val="8067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Hidden Hills Road</a:t>
                      </a:r>
                      <a:endParaRPr lang="en-US" sz="1000" b="0" i="0" u="none" strike="noStrike">
                        <a:solidFill>
                          <a:srgbClr val="8067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2+</a:t>
                      </a:r>
                      <a:endParaRPr lang="en-US" sz="1000" b="0" i="0" u="none" strike="noStrike" dirty="0">
                        <a:solidFill>
                          <a:srgbClr val="8067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$37,900 </a:t>
                      </a:r>
                      <a:endParaRPr lang="en-US" sz="1000" b="0" i="0" u="none" strike="noStrike" dirty="0">
                        <a:solidFill>
                          <a:srgbClr val="8067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4894744"/>
                  </a:ext>
                </a:extLst>
              </a:tr>
              <a:tr h="236041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16029025</a:t>
                      </a:r>
                      <a:endParaRPr lang="en-US" sz="1000" b="0" i="0" u="none" strike="noStrike">
                        <a:solidFill>
                          <a:srgbClr val="8067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205 Spicey Cove Trail</a:t>
                      </a:r>
                      <a:endParaRPr lang="en-US" sz="1000" b="0" i="0" u="none" strike="noStrike">
                        <a:solidFill>
                          <a:srgbClr val="8067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0.5+</a:t>
                      </a:r>
                      <a:endParaRPr lang="en-US" sz="1000" b="0" i="0" u="none" strike="noStrike">
                        <a:solidFill>
                          <a:srgbClr val="8067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$23,000 </a:t>
                      </a:r>
                      <a:endParaRPr lang="en-US" sz="1000" b="0" i="0" u="none" strike="noStrike">
                        <a:solidFill>
                          <a:srgbClr val="8067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16029023</a:t>
                      </a:r>
                      <a:endParaRPr lang="en-US" sz="1000" b="0" i="0" u="none" strike="noStrike">
                        <a:solidFill>
                          <a:srgbClr val="8067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 Spicey Cove Trail</a:t>
                      </a:r>
                      <a:endParaRPr lang="en-US" sz="1000" b="0" i="0" u="none" strike="noStrike">
                        <a:solidFill>
                          <a:srgbClr val="8067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1+</a:t>
                      </a:r>
                      <a:endParaRPr lang="en-US" sz="1000" b="0" i="0" u="none" strike="noStrike" dirty="0">
                        <a:solidFill>
                          <a:srgbClr val="8067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$28,900 </a:t>
                      </a:r>
                      <a:endParaRPr lang="en-US" sz="1000" b="0" i="0" u="none" strike="noStrike" dirty="0">
                        <a:solidFill>
                          <a:srgbClr val="8067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880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56900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322</Words>
  <Application>Microsoft Office PowerPoint</Application>
  <PresentationFormat>Custom</PresentationFormat>
  <Paragraphs>130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Amazone BT</vt:lpstr>
      <vt:lpstr>Arial</vt:lpstr>
      <vt:lpstr>Calibri</vt:lpstr>
      <vt:lpstr>Calibri Light</vt:lpstr>
      <vt:lpstr>Times New Roman</vt:lpstr>
      <vt:lpstr>Office Theme</vt:lpstr>
      <vt:lpstr>Build your dream home in a gated community near the Volvo Manufacturing campus!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 your dream home in a gated community!</dc:title>
  <dc:creator>A. Thomas Price</dc:creator>
  <cp:lastModifiedBy>A. Thomas Price</cp:lastModifiedBy>
  <cp:revision>4</cp:revision>
  <dcterms:created xsi:type="dcterms:W3CDTF">2016-12-09T16:45:17Z</dcterms:created>
  <dcterms:modified xsi:type="dcterms:W3CDTF">2016-12-09T19:53:45Z</dcterms:modified>
</cp:coreProperties>
</file>