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83" d="100"/>
          <a:sy n="83" d="100"/>
        </p:scale>
        <p:origin x="234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E2AF42-B158-489E-938C-0D66D8931AED}" type="datetimeFigureOut">
              <a:rPr lang="en-US" smtClean="0"/>
              <a:t>3/29/2024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9396F2-5020-47F7-8DD0-91CB44550D57}" type="slidenum">
              <a:rPr lang="en-US" smtClean="0"/>
              <a:t>‹#›</a:t>
            </a:fld>
            <a:endParaRPr lang="en-US"/>
          </a:p>
        </p:txBody>
      </p:sp>
    </p:spTree>
    <p:extLst>
      <p:ext uri="{BB962C8B-B14F-4D97-AF65-F5344CB8AC3E}">
        <p14:creationId xmlns:p14="http://schemas.microsoft.com/office/powerpoint/2010/main" val="2254516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E2AF42-B158-489E-938C-0D66D8931AED}" type="datetimeFigureOut">
              <a:rPr lang="en-US" smtClean="0"/>
              <a:t>3/29/2024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9396F2-5020-47F7-8DD0-91CB44550D57}" type="slidenum">
              <a:rPr lang="en-US" smtClean="0"/>
              <a:t>‹#›</a:t>
            </a:fld>
            <a:endParaRPr lang="en-US"/>
          </a:p>
        </p:txBody>
      </p:sp>
    </p:spTree>
    <p:extLst>
      <p:ext uri="{BB962C8B-B14F-4D97-AF65-F5344CB8AC3E}">
        <p14:creationId xmlns:p14="http://schemas.microsoft.com/office/powerpoint/2010/main" val="4132071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E2AF42-B158-489E-938C-0D66D8931AED}" type="datetimeFigureOut">
              <a:rPr lang="en-US" smtClean="0"/>
              <a:t>3/29/2024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9396F2-5020-47F7-8DD0-91CB44550D57}" type="slidenum">
              <a:rPr lang="en-US" smtClean="0"/>
              <a:t>‹#›</a:t>
            </a:fld>
            <a:endParaRPr lang="en-US"/>
          </a:p>
        </p:txBody>
      </p:sp>
    </p:spTree>
    <p:extLst>
      <p:ext uri="{BB962C8B-B14F-4D97-AF65-F5344CB8AC3E}">
        <p14:creationId xmlns:p14="http://schemas.microsoft.com/office/powerpoint/2010/main" val="1237680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E2AF42-B158-489E-938C-0D66D8931AED}" type="datetimeFigureOut">
              <a:rPr lang="en-US" smtClean="0"/>
              <a:t>3/29/2024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9396F2-5020-47F7-8DD0-91CB44550D57}" type="slidenum">
              <a:rPr lang="en-US" smtClean="0"/>
              <a:t>‹#›</a:t>
            </a:fld>
            <a:endParaRPr lang="en-US"/>
          </a:p>
        </p:txBody>
      </p:sp>
    </p:spTree>
    <p:extLst>
      <p:ext uri="{BB962C8B-B14F-4D97-AF65-F5344CB8AC3E}">
        <p14:creationId xmlns:p14="http://schemas.microsoft.com/office/powerpoint/2010/main" val="3315350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E2AF42-B158-489E-938C-0D66D8931AED}" type="datetimeFigureOut">
              <a:rPr lang="en-US" smtClean="0"/>
              <a:t>3/29/2024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9396F2-5020-47F7-8DD0-91CB44550D57}" type="slidenum">
              <a:rPr lang="en-US" smtClean="0"/>
              <a:t>‹#›</a:t>
            </a:fld>
            <a:endParaRPr lang="en-US"/>
          </a:p>
        </p:txBody>
      </p:sp>
    </p:spTree>
    <p:extLst>
      <p:ext uri="{BB962C8B-B14F-4D97-AF65-F5344CB8AC3E}">
        <p14:creationId xmlns:p14="http://schemas.microsoft.com/office/powerpoint/2010/main" val="3272939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E2AF42-B158-489E-938C-0D66D8931AED}" type="datetimeFigureOut">
              <a:rPr lang="en-US" smtClean="0"/>
              <a:t>3/29/2024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9396F2-5020-47F7-8DD0-91CB44550D57}" type="slidenum">
              <a:rPr lang="en-US" smtClean="0"/>
              <a:t>‹#›</a:t>
            </a:fld>
            <a:endParaRPr lang="en-US"/>
          </a:p>
        </p:txBody>
      </p:sp>
    </p:spTree>
    <p:extLst>
      <p:ext uri="{BB962C8B-B14F-4D97-AF65-F5344CB8AC3E}">
        <p14:creationId xmlns:p14="http://schemas.microsoft.com/office/powerpoint/2010/main" val="507385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E2AF42-B158-489E-938C-0D66D8931AED}" type="datetimeFigureOut">
              <a:rPr lang="en-US" smtClean="0"/>
              <a:t>3/29/2024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9396F2-5020-47F7-8DD0-91CB44550D57}" type="slidenum">
              <a:rPr lang="en-US" smtClean="0"/>
              <a:t>‹#›</a:t>
            </a:fld>
            <a:endParaRPr lang="en-US"/>
          </a:p>
        </p:txBody>
      </p:sp>
    </p:spTree>
    <p:extLst>
      <p:ext uri="{BB962C8B-B14F-4D97-AF65-F5344CB8AC3E}">
        <p14:creationId xmlns:p14="http://schemas.microsoft.com/office/powerpoint/2010/main" val="3897954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E2AF42-B158-489E-938C-0D66D8931AED}" type="datetimeFigureOut">
              <a:rPr lang="en-US" smtClean="0"/>
              <a:t>3/29/2024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9396F2-5020-47F7-8DD0-91CB44550D57}" type="slidenum">
              <a:rPr lang="en-US" smtClean="0"/>
              <a:t>‹#›</a:t>
            </a:fld>
            <a:endParaRPr lang="en-US"/>
          </a:p>
        </p:txBody>
      </p:sp>
    </p:spTree>
    <p:extLst>
      <p:ext uri="{BB962C8B-B14F-4D97-AF65-F5344CB8AC3E}">
        <p14:creationId xmlns:p14="http://schemas.microsoft.com/office/powerpoint/2010/main" val="3674573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E2AF42-B158-489E-938C-0D66D8931AED}" type="datetimeFigureOut">
              <a:rPr lang="en-US" smtClean="0"/>
              <a:t>3/29/2024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9396F2-5020-47F7-8DD0-91CB44550D57}" type="slidenum">
              <a:rPr lang="en-US" smtClean="0"/>
              <a:t>‹#›</a:t>
            </a:fld>
            <a:endParaRPr lang="en-US"/>
          </a:p>
        </p:txBody>
      </p:sp>
    </p:spTree>
    <p:extLst>
      <p:ext uri="{BB962C8B-B14F-4D97-AF65-F5344CB8AC3E}">
        <p14:creationId xmlns:p14="http://schemas.microsoft.com/office/powerpoint/2010/main" val="1764984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FE2AF42-B158-489E-938C-0D66D8931AED}" type="datetimeFigureOut">
              <a:rPr lang="en-US" smtClean="0"/>
              <a:t>3/29/2024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9396F2-5020-47F7-8DD0-91CB44550D57}" type="slidenum">
              <a:rPr lang="en-US" smtClean="0"/>
              <a:t>‹#›</a:t>
            </a:fld>
            <a:endParaRPr lang="en-US"/>
          </a:p>
        </p:txBody>
      </p:sp>
    </p:spTree>
    <p:extLst>
      <p:ext uri="{BB962C8B-B14F-4D97-AF65-F5344CB8AC3E}">
        <p14:creationId xmlns:p14="http://schemas.microsoft.com/office/powerpoint/2010/main" val="669605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FE2AF42-B158-489E-938C-0D66D8931AED}" type="datetimeFigureOut">
              <a:rPr lang="en-US" smtClean="0"/>
              <a:t>3/29/2024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9396F2-5020-47F7-8DD0-91CB44550D57}" type="slidenum">
              <a:rPr lang="en-US" smtClean="0"/>
              <a:t>‹#›</a:t>
            </a:fld>
            <a:endParaRPr lang="en-US"/>
          </a:p>
        </p:txBody>
      </p:sp>
    </p:spTree>
    <p:extLst>
      <p:ext uri="{BB962C8B-B14F-4D97-AF65-F5344CB8AC3E}">
        <p14:creationId xmlns:p14="http://schemas.microsoft.com/office/powerpoint/2010/main" val="649027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9FE2AF42-B158-489E-938C-0D66D8931AED}" type="datetimeFigureOut">
              <a:rPr lang="en-US" smtClean="0"/>
              <a:t>3/29/2024</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069396F2-5020-47F7-8DD0-91CB44550D57}" type="slidenum">
              <a:rPr lang="en-US" smtClean="0"/>
              <a:t>‹#›</a:t>
            </a:fld>
            <a:endParaRPr lang="en-US"/>
          </a:p>
        </p:txBody>
      </p:sp>
    </p:spTree>
    <p:extLst>
      <p:ext uri="{BB962C8B-B14F-4D97-AF65-F5344CB8AC3E}">
        <p14:creationId xmlns:p14="http://schemas.microsoft.com/office/powerpoint/2010/main" val="10014569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Freeform: Shape 1030">
            <a:extLst>
              <a:ext uri="{FF2B5EF4-FFF2-40B4-BE49-F238E27FC236}">
                <a16:creationId xmlns:a16="http://schemas.microsoft.com/office/drawing/2014/main" id="{F60FCA6E-0894-46CD-BD49-5955A51E00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2975" y="8359284"/>
            <a:ext cx="3015025" cy="784716"/>
          </a:xfrm>
          <a:custGeom>
            <a:avLst/>
            <a:gdLst>
              <a:gd name="connsiteX0" fmla="*/ 4545473 w 5360045"/>
              <a:gd name="connsiteY0" fmla="*/ 0 h 1511304"/>
              <a:gd name="connsiteX1" fmla="*/ 5360045 w 5360045"/>
              <a:gd name="connsiteY1" fmla="*/ 0 h 1511304"/>
              <a:gd name="connsiteX2" fmla="*/ 5360045 w 5360045"/>
              <a:gd name="connsiteY2" fmla="*/ 1046730 h 1511304"/>
              <a:gd name="connsiteX3" fmla="*/ 5360045 w 5360045"/>
              <a:gd name="connsiteY3" fmla="*/ 1508760 h 1511304"/>
              <a:gd name="connsiteX4" fmla="*/ 5360045 w 5360045"/>
              <a:gd name="connsiteY4" fmla="*/ 1511304 h 1511304"/>
              <a:gd name="connsiteX5" fmla="*/ 4545474 w 5360045"/>
              <a:gd name="connsiteY5" fmla="*/ 1511304 h 1511304"/>
              <a:gd name="connsiteX6" fmla="*/ 2525897 w 5360045"/>
              <a:gd name="connsiteY6" fmla="*/ 1511304 h 1511304"/>
              <a:gd name="connsiteX7" fmla="*/ 0 w 5360045"/>
              <a:gd name="connsiteY7" fmla="*/ 1511304 h 1511304"/>
              <a:gd name="connsiteX8" fmla="*/ 697617 w 5360045"/>
              <a:gd name="connsiteY8" fmla="*/ 3 h 1511304"/>
              <a:gd name="connsiteX9" fmla="*/ 4545473 w 5360045"/>
              <a:gd name="connsiteY9" fmla="*/ 3 h 1511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60045" h="1511304">
                <a:moveTo>
                  <a:pt x="4545473" y="0"/>
                </a:moveTo>
                <a:lnTo>
                  <a:pt x="5360045" y="0"/>
                </a:lnTo>
                <a:lnTo>
                  <a:pt x="5360045" y="1046730"/>
                </a:lnTo>
                <a:lnTo>
                  <a:pt x="5360045" y="1508760"/>
                </a:lnTo>
                <a:lnTo>
                  <a:pt x="5360045" y="1511304"/>
                </a:lnTo>
                <a:lnTo>
                  <a:pt x="4545474" y="1511304"/>
                </a:lnTo>
                <a:lnTo>
                  <a:pt x="2525897" y="1511304"/>
                </a:lnTo>
                <a:lnTo>
                  <a:pt x="0" y="1511304"/>
                </a:lnTo>
                <a:lnTo>
                  <a:pt x="697617" y="3"/>
                </a:lnTo>
                <a:lnTo>
                  <a:pt x="4545473" y="3"/>
                </a:lnTo>
                <a:close/>
              </a:path>
            </a:pathLst>
          </a:custGeom>
          <a:solidFill>
            <a:srgbClr val="404040">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013"/>
          </a:p>
        </p:txBody>
      </p:sp>
      <p:sp>
        <p:nvSpPr>
          <p:cNvPr id="1033" name="Freeform: Shape 1032">
            <a:extLst>
              <a:ext uri="{FF2B5EF4-FFF2-40B4-BE49-F238E27FC236}">
                <a16:creationId xmlns:a16="http://schemas.microsoft.com/office/drawing/2014/main" id="{E78C6E4B-A1F1-4B6C-97EC-BE997495D6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59283"/>
            <a:ext cx="4132465" cy="784717"/>
          </a:xfrm>
          <a:custGeom>
            <a:avLst/>
            <a:gdLst>
              <a:gd name="connsiteX0" fmla="*/ 0 w 7346605"/>
              <a:gd name="connsiteY0" fmla="*/ 0 h 1511306"/>
              <a:gd name="connsiteX1" fmla="*/ 239486 w 7346605"/>
              <a:gd name="connsiteY1" fmla="*/ 0 h 1511306"/>
              <a:gd name="connsiteX2" fmla="*/ 1209568 w 7346605"/>
              <a:gd name="connsiteY2" fmla="*/ 0 h 1511306"/>
              <a:gd name="connsiteX3" fmla="*/ 2405743 w 7346605"/>
              <a:gd name="connsiteY3" fmla="*/ 0 h 1511306"/>
              <a:gd name="connsiteX4" fmla="*/ 2405743 w 7346605"/>
              <a:gd name="connsiteY4" fmla="*/ 2544 h 1511306"/>
              <a:gd name="connsiteX5" fmla="*/ 2801131 w 7346605"/>
              <a:gd name="connsiteY5" fmla="*/ 2544 h 1511306"/>
              <a:gd name="connsiteX6" fmla="*/ 2801131 w 7346605"/>
              <a:gd name="connsiteY6" fmla="*/ 0 h 1511306"/>
              <a:gd name="connsiteX7" fmla="*/ 7346605 w 7346605"/>
              <a:gd name="connsiteY7" fmla="*/ 0 h 1511306"/>
              <a:gd name="connsiteX8" fmla="*/ 6648988 w 7346605"/>
              <a:gd name="connsiteY8" fmla="*/ 1511301 h 1511306"/>
              <a:gd name="connsiteX9" fmla="*/ 2801132 w 7346605"/>
              <a:gd name="connsiteY9" fmla="*/ 1511301 h 1511306"/>
              <a:gd name="connsiteX10" fmla="*/ 2801132 w 7346605"/>
              <a:gd name="connsiteY10" fmla="*/ 1511304 h 1511306"/>
              <a:gd name="connsiteX11" fmla="*/ 2405743 w 7346605"/>
              <a:gd name="connsiteY11" fmla="*/ 1511304 h 1511306"/>
              <a:gd name="connsiteX12" fmla="*/ 2405743 w 7346605"/>
              <a:gd name="connsiteY12" fmla="*/ 1511306 h 1511306"/>
              <a:gd name="connsiteX13" fmla="*/ 1333411 w 7346605"/>
              <a:gd name="connsiteY13" fmla="*/ 1511306 h 1511306"/>
              <a:gd name="connsiteX14" fmla="*/ 1219208 w 7346605"/>
              <a:gd name="connsiteY14" fmla="*/ 1511306 h 1511306"/>
              <a:gd name="connsiteX15" fmla="*/ 1209568 w 7346605"/>
              <a:gd name="connsiteY15" fmla="*/ 1511306 h 1511306"/>
              <a:gd name="connsiteX16" fmla="*/ 239486 w 7346605"/>
              <a:gd name="connsiteY16" fmla="*/ 1511306 h 1511306"/>
              <a:gd name="connsiteX17" fmla="*/ 0 w 7346605"/>
              <a:gd name="connsiteY17" fmla="*/ 1511306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346605" h="1511306">
                <a:moveTo>
                  <a:pt x="0" y="0"/>
                </a:moveTo>
                <a:lnTo>
                  <a:pt x="239486" y="0"/>
                </a:lnTo>
                <a:lnTo>
                  <a:pt x="1209568" y="0"/>
                </a:lnTo>
                <a:lnTo>
                  <a:pt x="2405743" y="0"/>
                </a:lnTo>
                <a:lnTo>
                  <a:pt x="2405743" y="2544"/>
                </a:lnTo>
                <a:lnTo>
                  <a:pt x="2801131" y="2544"/>
                </a:lnTo>
                <a:lnTo>
                  <a:pt x="2801131" y="0"/>
                </a:lnTo>
                <a:lnTo>
                  <a:pt x="7346605" y="0"/>
                </a:lnTo>
                <a:lnTo>
                  <a:pt x="6648988" y="1511301"/>
                </a:lnTo>
                <a:lnTo>
                  <a:pt x="2801132" y="1511301"/>
                </a:lnTo>
                <a:lnTo>
                  <a:pt x="2801132" y="1511304"/>
                </a:lnTo>
                <a:lnTo>
                  <a:pt x="2405743" y="1511304"/>
                </a:lnTo>
                <a:lnTo>
                  <a:pt x="2405743" y="1511306"/>
                </a:lnTo>
                <a:lnTo>
                  <a:pt x="1333411" y="1511306"/>
                </a:lnTo>
                <a:lnTo>
                  <a:pt x="1219208" y="1511306"/>
                </a:lnTo>
                <a:lnTo>
                  <a:pt x="1209568" y="1511306"/>
                </a:lnTo>
                <a:lnTo>
                  <a:pt x="239486" y="1511306"/>
                </a:lnTo>
                <a:lnTo>
                  <a:pt x="0" y="1511306"/>
                </a:lnTo>
                <a:close/>
              </a:path>
            </a:pathLst>
          </a:cu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chemeClr val="bg1">
                  <a:lumMod val="95000"/>
                </a:schemeClr>
              </a:solidFill>
            </a:endParaRPr>
          </a:p>
        </p:txBody>
      </p:sp>
      <p:sp>
        <p:nvSpPr>
          <p:cNvPr id="9" name="TextBox 8">
            <a:extLst>
              <a:ext uri="{FF2B5EF4-FFF2-40B4-BE49-F238E27FC236}">
                <a16:creationId xmlns:a16="http://schemas.microsoft.com/office/drawing/2014/main" id="{773DB8A1-EF1E-D291-A9E7-ED2BF455D854}"/>
              </a:ext>
            </a:extLst>
          </p:cNvPr>
          <p:cNvSpPr txBox="1"/>
          <p:nvPr/>
        </p:nvSpPr>
        <p:spPr>
          <a:xfrm>
            <a:off x="930142" y="3696996"/>
            <a:ext cx="5765996" cy="3390983"/>
          </a:xfrm>
          <a:prstGeom prst="rect">
            <a:avLst/>
          </a:prstGeom>
        </p:spPr>
        <p:txBody>
          <a:bodyPr vert="horz" lIns="91440" tIns="45720" rIns="91440" bIns="45720" rtlCol="0" anchor="ctr">
            <a:normAutofit/>
          </a:bodyPr>
          <a:lstStyle/>
          <a:p>
            <a:pPr marR="0" lvl="0" defTabSz="685800" fontAlgn="auto">
              <a:lnSpc>
                <a:spcPct val="90000"/>
              </a:lnSpc>
              <a:spcBef>
                <a:spcPts val="0"/>
              </a:spcBef>
              <a:spcAft>
                <a:spcPts val="600"/>
              </a:spcAft>
              <a:buClrTx/>
              <a:buSzTx/>
              <a:tabLst/>
              <a:defRPr/>
            </a:pPr>
            <a:r>
              <a:rPr kumimoji="0" lang="en-US" sz="1400" b="0" i="0" u="none" strike="noStrike" cap="none" spc="0" normalizeH="0" baseline="0" noProof="0" dirty="0">
                <a:ln>
                  <a:noFill/>
                </a:ln>
                <a:effectLst/>
                <a:uLnTx/>
                <a:uFillTx/>
              </a:rPr>
              <a:t>✨MoveTube is changing the game for real estate agents and LO's everywhere! As the first streaming platform dedicated to real estate searches. MoveTube allows agents and LO's to brand listings and showcase them to a wider audience. Best of all, it's completely free for all real estate agents.</a:t>
            </a:r>
          </a:p>
          <a:p>
            <a:pPr marR="0" lvl="0" defTabSz="685800" fontAlgn="auto">
              <a:lnSpc>
                <a:spcPct val="90000"/>
              </a:lnSpc>
              <a:spcBef>
                <a:spcPts val="0"/>
              </a:spcBef>
              <a:spcAft>
                <a:spcPts val="600"/>
              </a:spcAft>
              <a:buClrTx/>
              <a:buSzTx/>
              <a:tabLst/>
              <a:defRPr/>
            </a:pPr>
            <a:endParaRPr kumimoji="0" lang="en-US" sz="200" b="0" i="0" u="none" strike="noStrike" cap="none" spc="0" normalizeH="0" baseline="0" noProof="0" dirty="0">
              <a:ln>
                <a:noFill/>
              </a:ln>
              <a:effectLst/>
              <a:uLnTx/>
              <a:uFillTx/>
            </a:endParaRPr>
          </a:p>
          <a:p>
            <a:pPr marR="0" lvl="0" defTabSz="685800" fontAlgn="auto">
              <a:lnSpc>
                <a:spcPct val="90000"/>
              </a:lnSpc>
              <a:spcBef>
                <a:spcPts val="0"/>
              </a:spcBef>
              <a:spcAft>
                <a:spcPts val="600"/>
              </a:spcAft>
              <a:buClrTx/>
              <a:buSzTx/>
              <a:tabLst/>
              <a:defRPr/>
            </a:pPr>
            <a:r>
              <a:rPr kumimoji="0" lang="en-US" sz="1400" b="0" i="0" u="none" strike="noStrike" cap="none" spc="0" normalizeH="0" baseline="0" noProof="0" dirty="0">
                <a:ln>
                  <a:noFill/>
                </a:ln>
                <a:effectLst/>
                <a:uLnTx/>
                <a:uFillTx/>
              </a:rPr>
              <a:t>Looking ahead to 2024, agents and LO's who are branded in MoveTube will be able to offer their clients the unique opportunity to have their homes featured on TV. Imagine being able to say </a:t>
            </a:r>
            <a:r>
              <a:rPr kumimoji="0" lang="en-US" sz="1400" b="1" i="0" u="none" strike="noStrike" cap="none" spc="0" normalizeH="0" baseline="0" noProof="0" dirty="0">
                <a:ln>
                  <a:noFill/>
                </a:ln>
                <a:effectLst/>
                <a:uLnTx/>
                <a:uFillTx/>
              </a:rPr>
              <a:t>"list with me and get your home on TV"</a:t>
            </a:r>
            <a:r>
              <a:rPr kumimoji="0" lang="en-US" sz="1400" b="0" i="0" u="none" strike="noStrike" cap="none" spc="0" normalizeH="0" baseline="0" noProof="0" dirty="0">
                <a:ln>
                  <a:noFill/>
                </a:ln>
                <a:effectLst/>
                <a:uLnTx/>
                <a:uFillTx/>
              </a:rPr>
              <a:t> - what a great way to stand out in a competitive market!</a:t>
            </a:r>
          </a:p>
        </p:txBody>
      </p:sp>
      <p:sp>
        <p:nvSpPr>
          <p:cNvPr id="2" name="TextBox 1">
            <a:extLst>
              <a:ext uri="{FF2B5EF4-FFF2-40B4-BE49-F238E27FC236}">
                <a16:creationId xmlns:a16="http://schemas.microsoft.com/office/drawing/2014/main" id="{EB68A7A8-AA27-D043-5F47-E3C2A6720E2C}"/>
              </a:ext>
            </a:extLst>
          </p:cNvPr>
          <p:cNvSpPr txBox="1"/>
          <p:nvPr/>
        </p:nvSpPr>
        <p:spPr>
          <a:xfrm>
            <a:off x="957921" y="2788348"/>
            <a:ext cx="5246499" cy="817531"/>
          </a:xfrm>
          <a:prstGeom prst="rect">
            <a:avLst/>
          </a:prstGeom>
          <a:noFill/>
        </p:spPr>
        <p:txBody>
          <a:bodyPr wrap="square" rtlCol="0">
            <a:spAutoFit/>
          </a:bodyPr>
          <a:lstStyle/>
          <a:p>
            <a:pPr defTabSz="356616">
              <a:spcAft>
                <a:spcPts val="600"/>
              </a:spcAft>
            </a:pPr>
            <a:r>
              <a:rPr lang="en-US" sz="1404" kern="1200">
                <a:solidFill>
                  <a:schemeClr val="tx1"/>
                </a:solidFill>
                <a:latin typeface="+mn-lt"/>
                <a:ea typeface="+mn-ea"/>
                <a:cs typeface="+mn-cs"/>
              </a:rPr>
              <a:t>The First listing was listing on the internet was in 1994. </a:t>
            </a:r>
          </a:p>
          <a:p>
            <a:pPr defTabSz="356616">
              <a:spcAft>
                <a:spcPts val="600"/>
              </a:spcAft>
            </a:pPr>
            <a:r>
              <a:rPr lang="en-US" sz="1404" kern="1200">
                <a:solidFill>
                  <a:schemeClr val="tx1"/>
                </a:solidFill>
                <a:latin typeface="+mn-lt"/>
                <a:ea typeface="+mn-ea"/>
                <a:cs typeface="+mn-cs"/>
              </a:rPr>
              <a:t>In 2023 MoveTube launched in South Carolina and now you search listings on TV.  </a:t>
            </a:r>
            <a:endParaRPr lang="en-US"/>
          </a:p>
        </p:txBody>
      </p:sp>
      <p:pic>
        <p:nvPicPr>
          <p:cNvPr id="1026" name="Picture 2" descr="55&quot; Flat Screen TV Prop in Gloss Black on Matte Black with Optional Base">
            <a:extLst>
              <a:ext uri="{FF2B5EF4-FFF2-40B4-BE49-F238E27FC236}">
                <a16:creationId xmlns:a16="http://schemas.microsoft.com/office/drawing/2014/main" id="{BBE2ADDE-BCE9-12DE-6F91-F9E81653082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276" t="2426" r="4626" b="2695"/>
          <a:stretch/>
        </p:blipFill>
        <p:spPr bwMode="auto">
          <a:xfrm>
            <a:off x="161862" y="36184"/>
            <a:ext cx="6620719" cy="422190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A large house with a pool&#10;&#10;Description automatically generated">
            <a:extLst>
              <a:ext uri="{FF2B5EF4-FFF2-40B4-BE49-F238E27FC236}">
                <a16:creationId xmlns:a16="http://schemas.microsoft.com/office/drawing/2014/main" id="{E6C893E2-BD66-E732-B00F-B160359DE8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7778" y="214895"/>
            <a:ext cx="6002443" cy="3390983"/>
          </a:xfrm>
          <a:prstGeom prst="rect">
            <a:avLst/>
          </a:prstGeom>
        </p:spPr>
      </p:pic>
      <p:pic>
        <p:nvPicPr>
          <p:cNvPr id="10" name="Picture 9" descr="A group of people sitting in front of a television screen&#10;&#10;Description automatically generated">
            <a:extLst>
              <a:ext uri="{FF2B5EF4-FFF2-40B4-BE49-F238E27FC236}">
                <a16:creationId xmlns:a16="http://schemas.microsoft.com/office/drawing/2014/main" id="{62BFCA77-1198-738D-6B0A-F4206F6E314B}"/>
              </a:ext>
            </a:extLst>
          </p:cNvPr>
          <p:cNvPicPr>
            <a:picLocks noChangeAspect="1"/>
          </p:cNvPicPr>
          <p:nvPr/>
        </p:nvPicPr>
        <p:blipFill rotWithShape="1">
          <a:blip r:embed="rId4">
            <a:extLst>
              <a:ext uri="{28A0092B-C50C-407E-A947-70E740481C1C}">
                <a14:useLocalDpi xmlns:a14="http://schemas.microsoft.com/office/drawing/2010/main" val="0"/>
              </a:ext>
            </a:extLst>
          </a:blip>
          <a:srcRect b="18523"/>
          <a:stretch/>
        </p:blipFill>
        <p:spPr>
          <a:xfrm>
            <a:off x="1" y="6525695"/>
            <a:ext cx="6858000" cy="2538032"/>
          </a:xfrm>
          <a:prstGeom prst="rect">
            <a:avLst/>
          </a:prstGeom>
        </p:spPr>
      </p:pic>
      <p:pic>
        <p:nvPicPr>
          <p:cNvPr id="14" name="Picture 13" descr="A screenshot of a computer screen&#10;&#10;Description automatically generated">
            <a:extLst>
              <a:ext uri="{FF2B5EF4-FFF2-40B4-BE49-F238E27FC236}">
                <a16:creationId xmlns:a16="http://schemas.microsoft.com/office/drawing/2014/main" id="{1ADB1C49-0E29-44E2-8C0F-1C097ECFCC1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7778" y="214894"/>
            <a:ext cx="6050397" cy="3536619"/>
          </a:xfrm>
          <a:prstGeom prst="rect">
            <a:avLst/>
          </a:prstGeom>
        </p:spPr>
      </p:pic>
      <p:pic>
        <p:nvPicPr>
          <p:cNvPr id="15" name="Picture 14" descr="A close up of a remote control&#10;&#10;Description automatically generated">
            <a:extLst>
              <a:ext uri="{FF2B5EF4-FFF2-40B4-BE49-F238E27FC236}">
                <a16:creationId xmlns:a16="http://schemas.microsoft.com/office/drawing/2014/main" id="{5749C1E1-D0C2-72CA-1E32-473F55DB17F6}"/>
              </a:ext>
            </a:extLst>
          </p:cNvPr>
          <p:cNvPicPr>
            <a:picLocks noChangeAspect="1"/>
          </p:cNvPicPr>
          <p:nvPr/>
        </p:nvPicPr>
        <p:blipFill rotWithShape="1">
          <a:blip r:embed="rId6">
            <a:extLst>
              <a:ext uri="{28A0092B-C50C-407E-A947-70E740481C1C}">
                <a14:useLocalDpi xmlns:a14="http://schemas.microsoft.com/office/drawing/2010/main" val="0"/>
              </a:ext>
            </a:extLst>
          </a:blip>
          <a:srcRect l="22074" t="4086" r="10929" b="4517"/>
          <a:stretch/>
        </p:blipFill>
        <p:spPr>
          <a:xfrm rot="213139" flipH="1">
            <a:off x="187049" y="3838194"/>
            <a:ext cx="599241" cy="2384752"/>
          </a:xfrm>
          <a:prstGeom prst="rect">
            <a:avLst/>
          </a:prstGeom>
        </p:spPr>
      </p:pic>
    </p:spTree>
    <p:extLst>
      <p:ext uri="{BB962C8B-B14F-4D97-AF65-F5344CB8AC3E}">
        <p14:creationId xmlns:p14="http://schemas.microsoft.com/office/powerpoint/2010/main" val="20267079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5623</TotalTime>
  <Words>141</Words>
  <Application>Microsoft Office PowerPoint</Application>
  <PresentationFormat>Letter Paper (8.5x11 in)</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Donnie Kunich</dc:creator>
  <cp:lastModifiedBy>Donnie Kunich</cp:lastModifiedBy>
  <cp:revision>1</cp:revision>
  <dcterms:created xsi:type="dcterms:W3CDTF">2024-03-29T16:21:00Z</dcterms:created>
  <dcterms:modified xsi:type="dcterms:W3CDTF">2024-04-02T14:04:41Z</dcterms:modified>
</cp:coreProperties>
</file>