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28016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200" y="-54"/>
      </p:cViewPr>
      <p:guideLst>
        <p:guide orient="horz" pos="4032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976796"/>
            <a:ext cx="5829300" cy="274404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7254240"/>
            <a:ext cx="480060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512660"/>
            <a:ext cx="1543050" cy="1092284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512660"/>
            <a:ext cx="4514850" cy="1092284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8226214"/>
            <a:ext cx="5829300" cy="254254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5425866"/>
            <a:ext cx="5829300" cy="28003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987042"/>
            <a:ext cx="3028950" cy="8448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987042"/>
            <a:ext cx="3028950" cy="8448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865544"/>
            <a:ext cx="3030141" cy="11942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4059766"/>
            <a:ext cx="3030141" cy="73757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865544"/>
            <a:ext cx="3031331" cy="11942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4059766"/>
            <a:ext cx="3031331" cy="73757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509694"/>
            <a:ext cx="2256235" cy="216916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509695"/>
            <a:ext cx="3833813" cy="1092581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2678855"/>
            <a:ext cx="2256235" cy="87566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8961121"/>
            <a:ext cx="4114800" cy="105791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143846"/>
            <a:ext cx="4114800" cy="76809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0019032"/>
            <a:ext cx="4114800" cy="150240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512658"/>
            <a:ext cx="6172200" cy="2133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987042"/>
            <a:ext cx="6172200" cy="8448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1865188"/>
            <a:ext cx="1600200" cy="6815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1865188"/>
            <a:ext cx="2171700" cy="6815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1865188"/>
            <a:ext cx="1600200" cy="6815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bill@billbarnhill.com" TargetMode="External"/><Relationship Id="rId3" Type="http://schemas.openxmlformats.org/officeDocument/2006/relationships/hyperlink" Target="mailto:melodie.smith@carolinaone.com" TargetMode="External"/><Relationship Id="rId7" Type="http://schemas.openxmlformats.org/officeDocument/2006/relationships/hyperlink" Target="mailto:wendy.arnsdorff@carolinaone.com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10" Type="http://schemas.openxmlformats.org/officeDocument/2006/relationships/image" Target="../media/image6.jpeg"/><Relationship Id="rId4" Type="http://schemas.openxmlformats.org/officeDocument/2006/relationships/image" Target="../media/image2.jpeg"/><Relationship Id="rId9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04800" y="228600"/>
            <a:ext cx="6248400" cy="12344400"/>
          </a:xfrm>
          <a:prstGeom prst="rect">
            <a:avLst/>
          </a:prstGeom>
          <a:solidFill>
            <a:schemeClr val="tx1"/>
          </a:solidFill>
          <a:ln w="7620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19100" y="381000"/>
            <a:ext cx="6019800" cy="12039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3283"/>
          <a:stretch/>
        </p:blipFill>
        <p:spPr>
          <a:xfrm>
            <a:off x="1428531" y="1307380"/>
            <a:ext cx="4000938" cy="2002003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533400" y="457200"/>
            <a:ext cx="57912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Park West Agent Open 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House</a:t>
            </a:r>
          </a:p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Thursday,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February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12th from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11:00a-1:00p</a:t>
            </a:r>
            <a:endParaRPr lang="en-US" sz="2400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Caslon Pro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52231" y="3420899"/>
            <a:ext cx="5753538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  <a:latin typeface="Adobe Caslon Pro" pitchFamily="18" charset="0"/>
              </a:rPr>
              <a:t>Come Tour Five Luxury Homes </a:t>
            </a:r>
            <a:r>
              <a:rPr lang="en-US" sz="1400" dirty="0" smtClean="0">
                <a:solidFill>
                  <a:schemeClr val="bg1"/>
                </a:solidFill>
                <a:latin typeface="Adobe Caslon Pro" pitchFamily="18" charset="0"/>
              </a:rPr>
              <a:t>in</a:t>
            </a:r>
            <a:br>
              <a:rPr lang="en-US" sz="1400" dirty="0" smtClean="0">
                <a:solidFill>
                  <a:schemeClr val="bg1"/>
                </a:solidFill>
                <a:latin typeface="Adobe Caslon Pro" pitchFamily="18" charset="0"/>
              </a:rPr>
            </a:br>
            <a:r>
              <a:rPr lang="en-US" sz="1400" b="1" dirty="0" err="1" smtClean="0">
                <a:solidFill>
                  <a:schemeClr val="bg1"/>
                </a:solidFill>
                <a:latin typeface="Adobe Caslon Pro" pitchFamily="18" charset="0"/>
              </a:rPr>
              <a:t>Masonborough</a:t>
            </a:r>
            <a:r>
              <a:rPr lang="en-US" sz="1400" dirty="0">
                <a:solidFill>
                  <a:schemeClr val="bg1"/>
                </a:solidFill>
                <a:latin typeface="Adobe Caslon Pro" pitchFamily="18" charset="0"/>
              </a:rPr>
              <a:t>, </a:t>
            </a:r>
            <a:r>
              <a:rPr lang="en-US" sz="1400" b="1" dirty="0" smtClean="0">
                <a:solidFill>
                  <a:schemeClr val="bg1"/>
                </a:solidFill>
                <a:latin typeface="Adobe Caslon Pro" pitchFamily="18" charset="0"/>
              </a:rPr>
              <a:t>Wheatstone,</a:t>
            </a:r>
            <a:r>
              <a:rPr lang="en-US" sz="1400" dirty="0" smtClean="0">
                <a:solidFill>
                  <a:schemeClr val="bg1"/>
                </a:solidFill>
                <a:latin typeface="Adobe Caslon Pro" pitchFamily="18" charset="0"/>
              </a:rPr>
              <a:t> </a:t>
            </a:r>
            <a:r>
              <a:rPr lang="en-US" sz="1400" dirty="0">
                <a:solidFill>
                  <a:schemeClr val="bg1"/>
                </a:solidFill>
                <a:latin typeface="Adobe Caslon Pro" pitchFamily="18" charset="0"/>
              </a:rPr>
              <a:t>&amp; </a:t>
            </a:r>
            <a:r>
              <a:rPr lang="en-US" sz="1400" b="1" dirty="0" smtClean="0">
                <a:solidFill>
                  <a:schemeClr val="bg1"/>
                </a:solidFill>
                <a:latin typeface="Adobe Caslon Pro" pitchFamily="18" charset="0"/>
              </a:rPr>
              <a:t>Tennyson</a:t>
            </a:r>
          </a:p>
          <a:p>
            <a:pPr algn="ctr"/>
            <a:endParaRPr lang="en-US" sz="1400" b="1" dirty="0">
              <a:solidFill>
                <a:schemeClr val="bg1"/>
              </a:solidFill>
              <a:latin typeface="Adobe Caslon Pro" pitchFamily="18" charset="0"/>
            </a:endParaRPr>
          </a:p>
          <a:p>
            <a:pPr algn="ctr"/>
            <a:r>
              <a:rPr lang="en-US" sz="1400" dirty="0">
                <a:solidFill>
                  <a:schemeClr val="bg1"/>
                </a:solidFill>
                <a:latin typeface="Adobe Caslon Pro" pitchFamily="18" charset="0"/>
              </a:rPr>
              <a:t>Lunch Served And Drawings To Be Held at 3541 Henrietta Hartford Rd</a:t>
            </a:r>
            <a:endParaRPr lang="en-US" sz="700" b="1" i="1" dirty="0">
              <a:solidFill>
                <a:schemeClr val="bg1"/>
              </a:solidFill>
              <a:latin typeface="Adobe Caslon Pro" pitchFamily="18" charset="0"/>
            </a:endParaRPr>
          </a:p>
          <a:p>
            <a:pPr algn="ctr"/>
            <a:r>
              <a:rPr lang="en-US" sz="1400" b="1" dirty="0">
                <a:solidFill>
                  <a:schemeClr val="bg1"/>
                </a:solidFill>
                <a:latin typeface="Adobe Caslon Pro" pitchFamily="18" charset="0"/>
              </a:rPr>
              <a:t>Drawings for $100 </a:t>
            </a:r>
            <a:r>
              <a:rPr lang="en-US" sz="1400" b="1" dirty="0" err="1">
                <a:solidFill>
                  <a:schemeClr val="bg1"/>
                </a:solidFill>
                <a:latin typeface="Adobe Caslon Pro" pitchFamily="18" charset="0"/>
              </a:rPr>
              <a:t>Mastercard</a:t>
            </a:r>
            <a:r>
              <a:rPr lang="en-US" sz="1400" b="1" dirty="0">
                <a:solidFill>
                  <a:schemeClr val="bg1"/>
                </a:solidFill>
                <a:latin typeface="Adobe Caslon Pro" pitchFamily="18" charset="0"/>
              </a:rPr>
              <a:t>, gas card, and other prizes</a:t>
            </a:r>
            <a:r>
              <a:rPr lang="en-US" sz="1400" b="1" dirty="0" smtClean="0">
                <a:solidFill>
                  <a:schemeClr val="bg1"/>
                </a:solidFill>
                <a:latin typeface="Adobe Caslon Pro" pitchFamily="18" charset="0"/>
              </a:rPr>
              <a:t>!!</a:t>
            </a:r>
          </a:p>
          <a:p>
            <a:pPr algn="ctr"/>
            <a:endParaRPr lang="en-US" sz="1200" b="1" dirty="0" smtClean="0">
              <a:solidFill>
                <a:schemeClr val="bg1"/>
              </a:solidFill>
              <a:latin typeface="Adobe Caslon Pro" pitchFamily="18" charset="0"/>
            </a:endParaRP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Adobe Caslon Pro" pitchFamily="18" charset="0"/>
              </a:rPr>
              <a:t>You must visit each of the 5 homes to qualify for the </a:t>
            </a:r>
            <a:r>
              <a:rPr lang="en-US" sz="1200" dirty="0" smtClean="0">
                <a:solidFill>
                  <a:schemeClr val="bg1"/>
                </a:solidFill>
                <a:latin typeface="Adobe Caslon Pro" pitchFamily="18" charset="0"/>
              </a:rPr>
              <a:t>drawings.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  <a:latin typeface="Adobe Caslon Pro" pitchFamily="18" charset="0"/>
              </a:rPr>
              <a:t>Please </a:t>
            </a:r>
            <a:r>
              <a:rPr lang="en-US" sz="1200" dirty="0">
                <a:solidFill>
                  <a:schemeClr val="bg1"/>
                </a:solidFill>
                <a:latin typeface="Adobe Caslon Pro" pitchFamily="18" charset="0"/>
              </a:rPr>
              <a:t>tour the homes in the following order: </a:t>
            </a:r>
            <a:r>
              <a:rPr lang="en-US" sz="1200" dirty="0" smtClean="0">
                <a:solidFill>
                  <a:schemeClr val="bg1"/>
                </a:solidFill>
                <a:latin typeface="Adobe Caslon Pro" pitchFamily="18" charset="0"/>
              </a:rPr>
              <a:t/>
            </a:r>
            <a:br>
              <a:rPr lang="en-US" sz="1200" dirty="0" smtClean="0">
                <a:solidFill>
                  <a:schemeClr val="bg1"/>
                </a:solidFill>
                <a:latin typeface="Adobe Caslon Pro" pitchFamily="18" charset="0"/>
              </a:rPr>
            </a:br>
            <a:endParaRPr lang="en-US" sz="1200" dirty="0" smtClean="0">
              <a:solidFill>
                <a:schemeClr val="bg1"/>
              </a:solidFill>
              <a:latin typeface="Adobe Caslon Pro" pitchFamily="18" charset="0"/>
            </a:endParaRPr>
          </a:p>
          <a:p>
            <a:pPr algn="ctr"/>
            <a:r>
              <a:rPr lang="en-US" sz="1200" dirty="0" smtClean="0">
                <a:solidFill>
                  <a:schemeClr val="bg1"/>
                </a:solidFill>
                <a:latin typeface="Adobe Caslon Pro" pitchFamily="18" charset="0"/>
              </a:rPr>
              <a:t>1535 </a:t>
            </a:r>
            <a:r>
              <a:rPr lang="en-US" sz="1200" dirty="0" err="1">
                <a:solidFill>
                  <a:schemeClr val="bg1"/>
                </a:solidFill>
                <a:latin typeface="Adobe Caslon Pro" pitchFamily="18" charset="0"/>
              </a:rPr>
              <a:t>Capel</a:t>
            </a:r>
            <a:r>
              <a:rPr lang="en-US" sz="1200" dirty="0">
                <a:solidFill>
                  <a:schemeClr val="bg1"/>
                </a:solidFill>
                <a:latin typeface="Adobe Caslon Pro" pitchFamily="18" charset="0"/>
              </a:rPr>
              <a:t> </a:t>
            </a:r>
            <a:r>
              <a:rPr lang="en-US" sz="1200" dirty="0" smtClean="0">
                <a:solidFill>
                  <a:schemeClr val="bg1"/>
                </a:solidFill>
                <a:latin typeface="Adobe Caslon Pro" pitchFamily="18" charset="0"/>
              </a:rPr>
              <a:t>St.</a:t>
            </a:r>
            <a:br>
              <a:rPr lang="en-US" sz="1200" dirty="0" smtClean="0">
                <a:solidFill>
                  <a:schemeClr val="bg1"/>
                </a:solidFill>
                <a:latin typeface="Adobe Caslon Pro" pitchFamily="18" charset="0"/>
              </a:rPr>
            </a:br>
            <a:r>
              <a:rPr lang="en-US" sz="1200" dirty="0" smtClean="0">
                <a:solidFill>
                  <a:schemeClr val="bg1"/>
                </a:solidFill>
                <a:latin typeface="Adobe Caslon Pro" pitchFamily="18" charset="0"/>
              </a:rPr>
              <a:t>3419 </a:t>
            </a:r>
            <a:r>
              <a:rPr lang="en-US" sz="1200" dirty="0">
                <a:solidFill>
                  <a:schemeClr val="bg1"/>
                </a:solidFill>
                <a:latin typeface="Adobe Caslon Pro" pitchFamily="18" charset="0"/>
              </a:rPr>
              <a:t>Henrietta Hartford </a:t>
            </a:r>
            <a:r>
              <a:rPr lang="en-US" sz="1200" dirty="0" smtClean="0">
                <a:solidFill>
                  <a:schemeClr val="bg1"/>
                </a:solidFill>
                <a:latin typeface="Adobe Caslon Pro" pitchFamily="18" charset="0"/>
              </a:rPr>
              <a:t>Rd.</a:t>
            </a:r>
            <a:br>
              <a:rPr lang="en-US" sz="1200" dirty="0" smtClean="0">
                <a:solidFill>
                  <a:schemeClr val="bg1"/>
                </a:solidFill>
                <a:latin typeface="Adobe Caslon Pro" pitchFamily="18" charset="0"/>
              </a:rPr>
            </a:br>
            <a:r>
              <a:rPr lang="en-US" sz="1200" dirty="0" smtClean="0">
                <a:solidFill>
                  <a:schemeClr val="bg1"/>
                </a:solidFill>
                <a:latin typeface="Adobe Caslon Pro" pitchFamily="18" charset="0"/>
              </a:rPr>
              <a:t>1665 </a:t>
            </a:r>
            <a:r>
              <a:rPr lang="en-US" sz="1200" dirty="0">
                <a:solidFill>
                  <a:schemeClr val="bg1"/>
                </a:solidFill>
                <a:latin typeface="Adobe Caslon Pro" pitchFamily="18" charset="0"/>
              </a:rPr>
              <a:t>Sewee Fort </a:t>
            </a:r>
            <a:r>
              <a:rPr lang="en-US" sz="1200" dirty="0" smtClean="0">
                <a:solidFill>
                  <a:schemeClr val="bg1"/>
                </a:solidFill>
                <a:latin typeface="Adobe Caslon Pro" pitchFamily="18" charset="0"/>
              </a:rPr>
              <a:t>Rd.</a:t>
            </a:r>
            <a:br>
              <a:rPr lang="en-US" sz="1200" dirty="0" smtClean="0">
                <a:solidFill>
                  <a:schemeClr val="bg1"/>
                </a:solidFill>
                <a:latin typeface="Adobe Caslon Pro" pitchFamily="18" charset="0"/>
              </a:rPr>
            </a:br>
            <a:r>
              <a:rPr lang="en-US" sz="1200" dirty="0" smtClean="0">
                <a:solidFill>
                  <a:schemeClr val="bg1"/>
                </a:solidFill>
                <a:latin typeface="Adobe Caslon Pro" pitchFamily="18" charset="0"/>
              </a:rPr>
              <a:t>3561 </a:t>
            </a:r>
            <a:r>
              <a:rPr lang="en-US" sz="1200" dirty="0">
                <a:solidFill>
                  <a:schemeClr val="bg1"/>
                </a:solidFill>
                <a:latin typeface="Adobe Caslon Pro" pitchFamily="18" charset="0"/>
              </a:rPr>
              <a:t>Henrietta Hartford </a:t>
            </a:r>
            <a:r>
              <a:rPr lang="en-US" sz="1200" dirty="0" smtClean="0">
                <a:solidFill>
                  <a:schemeClr val="bg1"/>
                </a:solidFill>
                <a:latin typeface="Adobe Caslon Pro" pitchFamily="18" charset="0"/>
              </a:rPr>
              <a:t>Rd.</a:t>
            </a:r>
            <a:br>
              <a:rPr lang="en-US" sz="1200" dirty="0" smtClean="0">
                <a:solidFill>
                  <a:schemeClr val="bg1"/>
                </a:solidFill>
                <a:latin typeface="Adobe Caslon Pro" pitchFamily="18" charset="0"/>
              </a:rPr>
            </a:br>
            <a:r>
              <a:rPr lang="en-US" sz="1200" dirty="0" smtClean="0">
                <a:solidFill>
                  <a:schemeClr val="bg1"/>
                </a:solidFill>
                <a:latin typeface="Adobe Caslon Pro" pitchFamily="18" charset="0"/>
              </a:rPr>
              <a:t>3541 </a:t>
            </a:r>
            <a:r>
              <a:rPr lang="en-US" sz="1200" dirty="0">
                <a:solidFill>
                  <a:schemeClr val="bg1"/>
                </a:solidFill>
                <a:latin typeface="Adobe Caslon Pro" pitchFamily="18" charset="0"/>
              </a:rPr>
              <a:t>Henrietta Hartford Rd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438150" y="6363960"/>
            <a:ext cx="5981700" cy="2856366"/>
            <a:chOff x="428625" y="6363960"/>
            <a:chExt cx="5981700" cy="2856366"/>
          </a:xfrm>
        </p:grpSpPr>
        <p:sp>
          <p:nvSpPr>
            <p:cNvPr id="9" name="Rectangle 8"/>
            <p:cNvSpPr/>
            <p:nvPr/>
          </p:nvSpPr>
          <p:spPr>
            <a:xfrm>
              <a:off x="428625" y="7864037"/>
              <a:ext cx="1905000" cy="1354217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r>
                <a:rPr lang="en-US" sz="1100" b="1" dirty="0">
                  <a:solidFill>
                    <a:schemeClr val="bg1"/>
                  </a:solidFill>
                  <a:latin typeface="Adobe Caslon Pro" pitchFamily="18" charset="0"/>
                </a:rPr>
                <a:t>1535 </a:t>
              </a:r>
              <a:r>
                <a:rPr lang="en-US" sz="1100" b="1" dirty="0" err="1">
                  <a:solidFill>
                    <a:schemeClr val="bg1"/>
                  </a:solidFill>
                  <a:latin typeface="Adobe Caslon Pro" pitchFamily="18" charset="0"/>
                </a:rPr>
                <a:t>Capel</a:t>
              </a:r>
              <a:r>
                <a:rPr lang="en-US" sz="1100" b="1" dirty="0">
                  <a:solidFill>
                    <a:schemeClr val="bg1"/>
                  </a:solidFill>
                  <a:latin typeface="Adobe Caslon Pro" pitchFamily="18" charset="0"/>
                </a:rPr>
                <a:t> </a:t>
              </a:r>
              <a:r>
                <a:rPr lang="en-US" sz="1100" b="1" dirty="0" smtClean="0">
                  <a:solidFill>
                    <a:schemeClr val="bg1"/>
                  </a:solidFill>
                  <a:latin typeface="Adobe Caslon Pro" pitchFamily="18" charset="0"/>
                </a:rPr>
                <a:t>Street</a:t>
              </a:r>
            </a:p>
            <a:p>
              <a:r>
                <a:rPr lang="en-US" sz="1100" dirty="0" smtClean="0">
                  <a:solidFill>
                    <a:schemeClr val="bg1"/>
                  </a:solidFill>
                  <a:latin typeface="Adobe Caslon Pro" pitchFamily="18" charset="0"/>
                </a:rPr>
                <a:t>6 </a:t>
              </a:r>
              <a:r>
                <a:rPr lang="en-US" sz="1100" dirty="0">
                  <a:solidFill>
                    <a:schemeClr val="bg1"/>
                  </a:solidFill>
                  <a:latin typeface="Adobe Caslon Pro" pitchFamily="18" charset="0"/>
                </a:rPr>
                <a:t>Bedrooms, </a:t>
              </a:r>
              <a:r>
                <a:rPr lang="en-US" sz="1100" dirty="0" smtClean="0">
                  <a:solidFill>
                    <a:schemeClr val="bg1"/>
                  </a:solidFill>
                  <a:latin typeface="Adobe Caslon Pro" pitchFamily="18" charset="0"/>
                </a:rPr>
                <a:t>4/2 </a:t>
              </a:r>
              <a:r>
                <a:rPr lang="en-US" sz="1100" dirty="0">
                  <a:solidFill>
                    <a:schemeClr val="bg1"/>
                  </a:solidFill>
                  <a:latin typeface="Adobe Caslon Pro" pitchFamily="18" charset="0"/>
                </a:rPr>
                <a:t>Baths, </a:t>
              </a:r>
              <a:r>
                <a:rPr lang="en-US" sz="1100" dirty="0" smtClean="0">
                  <a:solidFill>
                    <a:schemeClr val="bg1"/>
                  </a:solidFill>
                  <a:latin typeface="Adobe Caslon Pro" pitchFamily="18" charset="0"/>
                </a:rPr>
                <a:t>4,991sf </a:t>
              </a:r>
              <a:endParaRPr lang="en-US" sz="1100" dirty="0">
                <a:solidFill>
                  <a:schemeClr val="bg1"/>
                </a:solidFill>
                <a:latin typeface="Adobe Caslon Pro" pitchFamily="18" charset="0"/>
              </a:endParaRPr>
            </a:p>
            <a:p>
              <a:r>
                <a:rPr lang="en-US" sz="1100" dirty="0">
                  <a:solidFill>
                    <a:schemeClr val="bg1"/>
                  </a:solidFill>
                  <a:latin typeface="Adobe Caslon Pro" pitchFamily="18" charset="0"/>
                </a:rPr>
                <a:t>MLS# </a:t>
              </a:r>
              <a:r>
                <a:rPr lang="en-US" sz="1100" dirty="0" smtClean="0">
                  <a:solidFill>
                    <a:schemeClr val="bg1"/>
                  </a:solidFill>
                  <a:latin typeface="Adobe Caslon Pro" pitchFamily="18" charset="0"/>
                </a:rPr>
                <a:t>1420240</a:t>
              </a:r>
              <a:br>
                <a:rPr lang="en-US" sz="1100" dirty="0" smtClean="0">
                  <a:solidFill>
                    <a:schemeClr val="bg1"/>
                  </a:solidFill>
                  <a:latin typeface="Adobe Caslon Pro" pitchFamily="18" charset="0"/>
                </a:rPr>
              </a:br>
              <a:r>
                <a:rPr lang="en-US" sz="1100" dirty="0" smtClean="0">
                  <a:solidFill>
                    <a:schemeClr val="bg1"/>
                  </a:solidFill>
                  <a:latin typeface="Adobe Caslon Pro" pitchFamily="18" charset="0"/>
                </a:rPr>
                <a:t>Offered </a:t>
              </a:r>
              <a:r>
                <a:rPr lang="en-US" sz="1100" dirty="0">
                  <a:solidFill>
                    <a:schemeClr val="bg1"/>
                  </a:solidFill>
                  <a:latin typeface="Adobe Caslon Pro" pitchFamily="18" charset="0"/>
                </a:rPr>
                <a:t>at </a:t>
              </a:r>
              <a:r>
                <a:rPr lang="en-US" sz="1100" dirty="0" smtClean="0">
                  <a:solidFill>
                    <a:schemeClr val="bg1"/>
                  </a:solidFill>
                  <a:latin typeface="Adobe Caslon Pro" pitchFamily="18" charset="0"/>
                </a:rPr>
                <a:t>$725,000</a:t>
              </a:r>
              <a:endParaRPr lang="en-US" sz="1100" dirty="0">
                <a:solidFill>
                  <a:schemeClr val="bg1"/>
                </a:solidFill>
                <a:latin typeface="Adobe Caslon Pro" pitchFamily="18" charset="0"/>
              </a:endParaRPr>
            </a:p>
            <a:p>
              <a:r>
                <a:rPr lang="en-US" sz="1100" dirty="0" err="1">
                  <a:solidFill>
                    <a:schemeClr val="bg1"/>
                  </a:solidFill>
                  <a:latin typeface="Adobe Caslon Pro" pitchFamily="18" charset="0"/>
                </a:rPr>
                <a:t>Melodie</a:t>
              </a:r>
              <a:r>
                <a:rPr lang="en-US" sz="1100" dirty="0">
                  <a:solidFill>
                    <a:schemeClr val="bg1"/>
                  </a:solidFill>
                  <a:latin typeface="Adobe Caslon Pro" pitchFamily="18" charset="0"/>
                </a:rPr>
                <a:t> R </a:t>
              </a:r>
              <a:r>
                <a:rPr lang="en-US" sz="1100" dirty="0" smtClean="0">
                  <a:solidFill>
                    <a:schemeClr val="bg1"/>
                  </a:solidFill>
                  <a:latin typeface="Adobe Caslon Pro" pitchFamily="18" charset="0"/>
                </a:rPr>
                <a:t>Smith</a:t>
              </a:r>
              <a:br>
                <a:rPr lang="en-US" sz="1100" dirty="0" smtClean="0">
                  <a:solidFill>
                    <a:schemeClr val="bg1"/>
                  </a:solidFill>
                  <a:latin typeface="Adobe Caslon Pro" pitchFamily="18" charset="0"/>
                </a:rPr>
              </a:br>
              <a:r>
                <a:rPr lang="en-US" sz="1100" dirty="0" smtClean="0">
                  <a:solidFill>
                    <a:schemeClr val="bg1"/>
                  </a:solidFill>
                  <a:latin typeface="Adobe Caslon Pro" pitchFamily="18" charset="0"/>
                </a:rPr>
                <a:t>Carolina One Real Estate</a:t>
              </a:r>
              <a:br>
                <a:rPr lang="en-US" sz="1100" dirty="0" smtClean="0">
                  <a:solidFill>
                    <a:schemeClr val="bg1"/>
                  </a:solidFill>
                  <a:latin typeface="Adobe Caslon Pro" pitchFamily="18" charset="0"/>
                </a:rPr>
              </a:br>
              <a:r>
                <a:rPr lang="en-US" sz="1100" dirty="0">
                  <a:solidFill>
                    <a:schemeClr val="bg1"/>
                  </a:solidFill>
                  <a:latin typeface="Adobe Caslon Pro" pitchFamily="18" charset="0"/>
                </a:rPr>
                <a:t>843-408-5067</a:t>
              </a:r>
              <a:r>
                <a:rPr lang="en-US" sz="1100" dirty="0" smtClean="0">
                  <a:solidFill>
                    <a:schemeClr val="bg1"/>
                  </a:solidFill>
                  <a:latin typeface="Adobe Caslon Pro" pitchFamily="18" charset="0"/>
                </a:rPr>
                <a:t> </a:t>
              </a:r>
              <a:r>
                <a:rPr lang="en-US" sz="1100" dirty="0" smtClean="0">
                  <a:solidFill>
                    <a:schemeClr val="bg1"/>
                  </a:solidFill>
                  <a:latin typeface="Adobe Caslon Pro" pitchFamily="18" charset="0"/>
                  <a:hlinkClick r:id="rId3"/>
                </a:rPr>
                <a:t>melodie.smith@carolinaone.com</a:t>
              </a:r>
              <a:endParaRPr lang="en-US" sz="1100" dirty="0">
                <a:solidFill>
                  <a:schemeClr val="bg1"/>
                </a:solidFill>
                <a:latin typeface="Adobe Caslon Pro" pitchFamily="18" charset="0"/>
              </a:endParaRPr>
            </a:p>
          </p:txBody>
        </p:sp>
        <p:pic>
          <p:nvPicPr>
            <p:cNvPr id="1026" name="Picture 2" descr="http://cdn0.photos.flexmls.com/chs/20141003144839967536000000.jpg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1413"/>
            <a:stretch/>
          </p:blipFill>
          <p:spPr bwMode="auto">
            <a:xfrm>
              <a:off x="428625" y="6364995"/>
              <a:ext cx="1828800" cy="12150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Rectangle 15"/>
            <p:cNvSpPr/>
            <p:nvPr/>
          </p:nvSpPr>
          <p:spPr>
            <a:xfrm>
              <a:off x="2509837" y="7866109"/>
              <a:ext cx="1828800" cy="1354217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US" sz="1100" b="1" dirty="0">
                  <a:solidFill>
                    <a:schemeClr val="bg1"/>
                  </a:solidFill>
                  <a:latin typeface="Adobe Caslon Pro" pitchFamily="18" charset="0"/>
                </a:rPr>
                <a:t>3419 Henrietta Hartford </a:t>
              </a:r>
              <a:r>
                <a:rPr lang="en-US" sz="1100" b="1" dirty="0" smtClean="0">
                  <a:solidFill>
                    <a:schemeClr val="bg1"/>
                  </a:solidFill>
                  <a:latin typeface="Adobe Caslon Pro" pitchFamily="18" charset="0"/>
                </a:rPr>
                <a:t>Road</a:t>
              </a:r>
            </a:p>
            <a:p>
              <a:pPr algn="ctr"/>
              <a:r>
                <a:rPr lang="en-US" sz="1100" dirty="0" smtClean="0">
                  <a:solidFill>
                    <a:schemeClr val="bg1"/>
                  </a:solidFill>
                  <a:latin typeface="Adobe Caslon Pro" pitchFamily="18" charset="0"/>
                </a:rPr>
                <a:t>5 </a:t>
              </a:r>
              <a:r>
                <a:rPr lang="en-US" sz="1100" dirty="0">
                  <a:solidFill>
                    <a:schemeClr val="bg1"/>
                  </a:solidFill>
                  <a:latin typeface="Adobe Caslon Pro" pitchFamily="18" charset="0"/>
                </a:rPr>
                <a:t>Bedrooms, </a:t>
              </a:r>
              <a:r>
                <a:rPr lang="en-US" sz="1100" dirty="0" smtClean="0">
                  <a:solidFill>
                    <a:schemeClr val="bg1"/>
                  </a:solidFill>
                  <a:latin typeface="Adobe Caslon Pro" pitchFamily="18" charset="0"/>
                </a:rPr>
                <a:t>3/1 </a:t>
              </a:r>
              <a:r>
                <a:rPr lang="en-US" sz="1100" dirty="0">
                  <a:solidFill>
                    <a:schemeClr val="bg1"/>
                  </a:solidFill>
                  <a:latin typeface="Adobe Caslon Pro" pitchFamily="18" charset="0"/>
                </a:rPr>
                <a:t>Baths, </a:t>
              </a:r>
              <a:r>
                <a:rPr lang="en-US" sz="1100" dirty="0" smtClean="0">
                  <a:solidFill>
                    <a:schemeClr val="bg1"/>
                  </a:solidFill>
                  <a:latin typeface="Adobe Caslon Pro" pitchFamily="18" charset="0"/>
                </a:rPr>
                <a:t>3,704sf </a:t>
              </a:r>
              <a:endParaRPr lang="en-US" sz="1100" dirty="0">
                <a:solidFill>
                  <a:schemeClr val="bg1"/>
                </a:solidFill>
                <a:latin typeface="Adobe Caslon Pro" pitchFamily="18" charset="0"/>
              </a:endParaRPr>
            </a:p>
            <a:p>
              <a:pPr algn="ctr"/>
              <a:r>
                <a:rPr lang="en-US" sz="1100" dirty="0">
                  <a:solidFill>
                    <a:schemeClr val="bg1"/>
                  </a:solidFill>
                  <a:latin typeface="Adobe Caslon Pro" pitchFamily="18" charset="0"/>
                </a:rPr>
                <a:t>MLS# 1412763</a:t>
              </a:r>
              <a:r>
                <a:rPr lang="en-US" sz="1100" dirty="0" smtClean="0">
                  <a:solidFill>
                    <a:schemeClr val="bg1"/>
                  </a:solidFill>
                  <a:latin typeface="Adobe Caslon Pro" pitchFamily="18" charset="0"/>
                </a:rPr>
                <a:t/>
              </a:r>
              <a:br>
                <a:rPr lang="en-US" sz="1100" dirty="0" smtClean="0">
                  <a:solidFill>
                    <a:schemeClr val="bg1"/>
                  </a:solidFill>
                  <a:latin typeface="Adobe Caslon Pro" pitchFamily="18" charset="0"/>
                </a:rPr>
              </a:br>
              <a:r>
                <a:rPr lang="en-US" sz="1100" dirty="0" smtClean="0">
                  <a:solidFill>
                    <a:schemeClr val="bg1"/>
                  </a:solidFill>
                  <a:latin typeface="Adobe Caslon Pro" pitchFamily="18" charset="0"/>
                </a:rPr>
                <a:t>Offered </a:t>
              </a:r>
              <a:r>
                <a:rPr lang="en-US" sz="1100" dirty="0">
                  <a:solidFill>
                    <a:schemeClr val="bg1"/>
                  </a:solidFill>
                  <a:latin typeface="Adobe Caslon Pro" pitchFamily="18" charset="0"/>
                </a:rPr>
                <a:t>at $</a:t>
              </a:r>
              <a:r>
                <a:rPr lang="en-US" sz="1100" dirty="0" smtClean="0">
                  <a:solidFill>
                    <a:schemeClr val="bg1"/>
                  </a:solidFill>
                  <a:latin typeface="Adobe Caslon Pro" pitchFamily="18" charset="0"/>
                </a:rPr>
                <a:t>619,900</a:t>
              </a:r>
            </a:p>
            <a:p>
              <a:pPr algn="ctr"/>
              <a:r>
                <a:rPr lang="en-US" sz="1100" dirty="0" smtClean="0">
                  <a:solidFill>
                    <a:schemeClr val="bg1"/>
                  </a:solidFill>
                  <a:latin typeface="Adobe Caslon Pro" pitchFamily="18" charset="0"/>
                </a:rPr>
                <a:t>Keith &amp; Kim Pruitt</a:t>
              </a:r>
              <a:br>
                <a:rPr lang="en-US" sz="1100" dirty="0" smtClean="0">
                  <a:solidFill>
                    <a:schemeClr val="bg1"/>
                  </a:solidFill>
                  <a:latin typeface="Adobe Caslon Pro" pitchFamily="18" charset="0"/>
                </a:rPr>
              </a:br>
              <a:r>
                <a:rPr lang="en-US" sz="1100" dirty="0" smtClean="0">
                  <a:solidFill>
                    <a:schemeClr val="bg1"/>
                  </a:solidFill>
                  <a:latin typeface="Adobe Caslon Pro" pitchFamily="18" charset="0"/>
                </a:rPr>
                <a:t>Carolina </a:t>
              </a:r>
              <a:r>
                <a:rPr lang="en-US" sz="1100" dirty="0">
                  <a:solidFill>
                    <a:schemeClr val="bg1"/>
                  </a:solidFill>
                  <a:latin typeface="Adobe Caslon Pro" pitchFamily="18" charset="0"/>
                </a:rPr>
                <a:t>O</a:t>
              </a:r>
              <a:r>
                <a:rPr lang="en-US" sz="1100" dirty="0" smtClean="0">
                  <a:solidFill>
                    <a:schemeClr val="bg1"/>
                  </a:solidFill>
                  <a:latin typeface="Adobe Caslon Pro" pitchFamily="18" charset="0"/>
                </a:rPr>
                <a:t>ne Real Estate</a:t>
              </a:r>
              <a:r>
                <a:rPr lang="en-US" sz="1100" dirty="0">
                  <a:solidFill>
                    <a:schemeClr val="bg1"/>
                  </a:solidFill>
                  <a:latin typeface="Adobe Caslon Pro" pitchFamily="18" charset="0"/>
                </a:rPr>
                <a:t/>
              </a:r>
              <a:br>
                <a:rPr lang="en-US" sz="1100" dirty="0">
                  <a:solidFill>
                    <a:schemeClr val="bg1"/>
                  </a:solidFill>
                  <a:latin typeface="Adobe Caslon Pro" pitchFamily="18" charset="0"/>
                </a:rPr>
              </a:br>
              <a:r>
                <a:rPr lang="en-US" sz="1100" dirty="0" smtClean="0">
                  <a:solidFill>
                    <a:schemeClr val="bg1"/>
                  </a:solidFill>
                  <a:latin typeface="Adobe Caslon Pro" pitchFamily="18" charset="0"/>
                </a:rPr>
                <a:t>843-345-1537</a:t>
              </a:r>
            </a:p>
            <a:p>
              <a:pPr algn="ctr"/>
              <a:r>
                <a:rPr lang="en-US" sz="1100" dirty="0" smtClean="0">
                  <a:solidFill>
                    <a:schemeClr val="bg1"/>
                  </a:solidFill>
                  <a:latin typeface="Adobe Caslon Pro" pitchFamily="18" charset="0"/>
                  <a:hlinkClick r:id="rId3"/>
                </a:rPr>
                <a:t>kpruitt@carolinaone.com</a:t>
              </a:r>
              <a:endParaRPr lang="en-US" sz="1100" dirty="0">
                <a:solidFill>
                  <a:schemeClr val="bg1"/>
                </a:solidFill>
                <a:latin typeface="Adobe Caslon Pro" pitchFamily="18" charset="0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610100" y="7866109"/>
              <a:ext cx="1800225" cy="1354217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algn="r"/>
              <a:r>
                <a:rPr lang="en-US" sz="1100" b="1" dirty="0">
                  <a:solidFill>
                    <a:schemeClr val="bg1"/>
                  </a:solidFill>
                  <a:latin typeface="Adobe Caslon Pro" pitchFamily="18" charset="0"/>
                </a:rPr>
                <a:t>1665 Sewee Fort </a:t>
              </a:r>
              <a:r>
                <a:rPr lang="en-US" sz="1100" b="1" dirty="0" smtClean="0">
                  <a:solidFill>
                    <a:schemeClr val="bg1"/>
                  </a:solidFill>
                  <a:latin typeface="Adobe Caslon Pro" pitchFamily="18" charset="0"/>
                </a:rPr>
                <a:t>Road</a:t>
              </a:r>
            </a:p>
            <a:p>
              <a:pPr algn="r"/>
              <a:r>
                <a:rPr lang="en-US" sz="1100" dirty="0">
                  <a:solidFill>
                    <a:schemeClr val="bg1"/>
                  </a:solidFill>
                  <a:latin typeface="Adobe Caslon Pro" pitchFamily="18" charset="0"/>
                </a:rPr>
                <a:t>5 Bedrooms, 3/1 Baths, </a:t>
              </a:r>
              <a:r>
                <a:rPr lang="en-US" sz="1100" dirty="0" smtClean="0">
                  <a:solidFill>
                    <a:schemeClr val="bg1"/>
                  </a:solidFill>
                  <a:latin typeface="Adobe Caslon Pro" pitchFamily="18" charset="0"/>
                </a:rPr>
                <a:t>3,516sf</a:t>
              </a:r>
              <a:endParaRPr lang="en-US" sz="1100" dirty="0">
                <a:solidFill>
                  <a:schemeClr val="bg1"/>
                </a:solidFill>
                <a:latin typeface="Adobe Caslon Pro" pitchFamily="18" charset="0"/>
              </a:endParaRPr>
            </a:p>
            <a:p>
              <a:pPr algn="r"/>
              <a:r>
                <a:rPr lang="en-US" sz="1100" dirty="0" smtClean="0">
                  <a:solidFill>
                    <a:schemeClr val="bg1"/>
                  </a:solidFill>
                  <a:latin typeface="Adobe Caslon Pro" pitchFamily="18" charset="0"/>
                </a:rPr>
                <a:t>MLS</a:t>
              </a:r>
              <a:r>
                <a:rPr lang="en-US" sz="1100" dirty="0">
                  <a:solidFill>
                    <a:schemeClr val="bg1"/>
                  </a:solidFill>
                  <a:latin typeface="Adobe Caslon Pro" pitchFamily="18" charset="0"/>
                </a:rPr>
                <a:t># 1410429</a:t>
              </a:r>
              <a:r>
                <a:rPr lang="en-US" sz="1100" dirty="0" smtClean="0">
                  <a:solidFill>
                    <a:schemeClr val="bg1"/>
                  </a:solidFill>
                  <a:latin typeface="Adobe Caslon Pro" pitchFamily="18" charset="0"/>
                </a:rPr>
                <a:t/>
              </a:r>
              <a:br>
                <a:rPr lang="en-US" sz="1100" dirty="0" smtClean="0">
                  <a:solidFill>
                    <a:schemeClr val="bg1"/>
                  </a:solidFill>
                  <a:latin typeface="Adobe Caslon Pro" pitchFamily="18" charset="0"/>
                </a:rPr>
              </a:br>
              <a:r>
                <a:rPr lang="en-US" sz="1100" dirty="0" smtClean="0">
                  <a:solidFill>
                    <a:schemeClr val="bg1"/>
                  </a:solidFill>
                  <a:latin typeface="Adobe Caslon Pro" pitchFamily="18" charset="0"/>
                </a:rPr>
                <a:t>Offered </a:t>
              </a:r>
              <a:r>
                <a:rPr lang="en-US" sz="1100" dirty="0">
                  <a:solidFill>
                    <a:schemeClr val="bg1"/>
                  </a:solidFill>
                  <a:latin typeface="Adobe Caslon Pro" pitchFamily="18" charset="0"/>
                </a:rPr>
                <a:t>at $</a:t>
              </a:r>
              <a:r>
                <a:rPr lang="en-US" sz="1100" dirty="0" smtClean="0">
                  <a:solidFill>
                    <a:schemeClr val="bg1"/>
                  </a:solidFill>
                  <a:latin typeface="Adobe Caslon Pro" pitchFamily="18" charset="0"/>
                </a:rPr>
                <a:t>699,000</a:t>
              </a:r>
            </a:p>
            <a:p>
              <a:pPr algn="r"/>
              <a:r>
                <a:rPr lang="en-US" sz="1100" dirty="0">
                  <a:solidFill>
                    <a:schemeClr val="bg1"/>
                  </a:solidFill>
                  <a:latin typeface="Adobe Caslon Pro" pitchFamily="18" charset="0"/>
                </a:rPr>
                <a:t>Keith &amp; Kim Pruitt</a:t>
              </a:r>
              <a:br>
                <a:rPr lang="en-US" sz="1100" dirty="0">
                  <a:solidFill>
                    <a:schemeClr val="bg1"/>
                  </a:solidFill>
                  <a:latin typeface="Adobe Caslon Pro" pitchFamily="18" charset="0"/>
                </a:rPr>
              </a:br>
              <a:r>
                <a:rPr lang="en-US" sz="1100" dirty="0">
                  <a:solidFill>
                    <a:schemeClr val="bg1"/>
                  </a:solidFill>
                  <a:latin typeface="Adobe Caslon Pro" pitchFamily="18" charset="0"/>
                </a:rPr>
                <a:t>Carolina One Real Estate</a:t>
              </a:r>
              <a:br>
                <a:rPr lang="en-US" sz="1100" dirty="0">
                  <a:solidFill>
                    <a:schemeClr val="bg1"/>
                  </a:solidFill>
                  <a:latin typeface="Adobe Caslon Pro" pitchFamily="18" charset="0"/>
                </a:rPr>
              </a:br>
              <a:r>
                <a:rPr lang="en-US" sz="1100" dirty="0">
                  <a:solidFill>
                    <a:schemeClr val="bg1"/>
                  </a:solidFill>
                  <a:latin typeface="Adobe Caslon Pro" pitchFamily="18" charset="0"/>
                </a:rPr>
                <a:t>843-345-1537</a:t>
              </a:r>
            </a:p>
            <a:p>
              <a:pPr algn="r"/>
              <a:r>
                <a:rPr lang="en-US" sz="1100" dirty="0">
                  <a:solidFill>
                    <a:schemeClr val="bg1"/>
                  </a:solidFill>
                  <a:latin typeface="Adobe Caslon Pro" pitchFamily="18" charset="0"/>
                  <a:hlinkClick r:id="rId3"/>
                </a:rPr>
                <a:t>kpruitt@carolinaone.com</a:t>
              </a:r>
              <a:endParaRPr lang="en-US" sz="1100" dirty="0">
                <a:solidFill>
                  <a:schemeClr val="bg1"/>
                </a:solidFill>
                <a:latin typeface="Adobe Caslon Pro" pitchFamily="18" charset="0"/>
              </a:endParaRPr>
            </a:p>
          </p:txBody>
        </p:sp>
        <p:pic>
          <p:nvPicPr>
            <p:cNvPr id="1028" name="Picture 4" descr="http://cdn2.photos.flexmls.com/chs/20140821191049483303000000.jpg"/>
            <p:cNvPicPr>
              <a:picLocks noChangeAspect="1" noChangeArrowheads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1940"/>
            <a:stretch/>
          </p:blipFill>
          <p:spPr bwMode="auto">
            <a:xfrm>
              <a:off x="2509837" y="6363960"/>
              <a:ext cx="1828800" cy="1219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http://cdn1.photos.flexmls.com/chs/20140917033648222534000000.jpg"/>
            <p:cNvPicPr>
              <a:picLocks noChangeAspect="1" noChangeArrowheads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1111"/>
            <a:stretch/>
          </p:blipFill>
          <p:spPr bwMode="auto">
            <a:xfrm>
              <a:off x="4581525" y="6363960"/>
              <a:ext cx="1828800" cy="1219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" name="Group 1"/>
          <p:cNvGrpSpPr/>
          <p:nvPr/>
        </p:nvGrpSpPr>
        <p:grpSpPr>
          <a:xfrm>
            <a:off x="1476375" y="9502238"/>
            <a:ext cx="3905251" cy="2842162"/>
            <a:chOff x="1466850" y="9502238"/>
            <a:chExt cx="3905251" cy="2842162"/>
          </a:xfrm>
        </p:grpSpPr>
        <p:sp>
          <p:nvSpPr>
            <p:cNvPr id="18" name="Rectangle 17"/>
            <p:cNvSpPr/>
            <p:nvPr/>
          </p:nvSpPr>
          <p:spPr>
            <a:xfrm>
              <a:off x="3429001" y="10990183"/>
              <a:ext cx="1943100" cy="1354217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algn="r"/>
              <a:r>
                <a:rPr lang="en-US" sz="1100" b="1" dirty="0" smtClean="0">
                  <a:solidFill>
                    <a:schemeClr val="bg1"/>
                  </a:solidFill>
                  <a:latin typeface="Adobe Caslon Pro" pitchFamily="18" charset="0"/>
                </a:rPr>
                <a:t>3541 </a:t>
              </a:r>
              <a:r>
                <a:rPr lang="en-US" sz="1100" b="1" dirty="0">
                  <a:solidFill>
                    <a:schemeClr val="bg1"/>
                  </a:solidFill>
                  <a:latin typeface="Adobe Caslon Pro" pitchFamily="18" charset="0"/>
                </a:rPr>
                <a:t>Henrietta Hartford Road</a:t>
              </a:r>
            </a:p>
            <a:p>
              <a:pPr algn="r"/>
              <a:r>
                <a:rPr lang="en-US" sz="1100" dirty="0" smtClean="0">
                  <a:solidFill>
                    <a:schemeClr val="bg1"/>
                  </a:solidFill>
                  <a:latin typeface="Adobe Caslon Pro" pitchFamily="18" charset="0"/>
                </a:rPr>
                <a:t>4 </a:t>
              </a:r>
              <a:r>
                <a:rPr lang="en-US" sz="1100" dirty="0">
                  <a:solidFill>
                    <a:schemeClr val="bg1"/>
                  </a:solidFill>
                  <a:latin typeface="Adobe Caslon Pro" pitchFamily="18" charset="0"/>
                </a:rPr>
                <a:t>Bedrooms, </a:t>
              </a:r>
              <a:r>
                <a:rPr lang="en-US" sz="1100" dirty="0" smtClean="0">
                  <a:solidFill>
                    <a:schemeClr val="bg1"/>
                  </a:solidFill>
                  <a:latin typeface="Adobe Caslon Pro" pitchFamily="18" charset="0"/>
                </a:rPr>
                <a:t>5 </a:t>
              </a:r>
              <a:r>
                <a:rPr lang="en-US" sz="1100" dirty="0">
                  <a:solidFill>
                    <a:schemeClr val="bg1"/>
                  </a:solidFill>
                  <a:latin typeface="Adobe Caslon Pro" pitchFamily="18" charset="0"/>
                </a:rPr>
                <a:t>Baths, </a:t>
              </a:r>
              <a:r>
                <a:rPr lang="en-US" sz="1100" dirty="0" smtClean="0">
                  <a:solidFill>
                    <a:schemeClr val="bg1"/>
                  </a:solidFill>
                  <a:latin typeface="Adobe Caslon Pro" pitchFamily="18" charset="0"/>
                </a:rPr>
                <a:t>4,938sf </a:t>
              </a:r>
              <a:endParaRPr lang="en-US" sz="1100" dirty="0">
                <a:solidFill>
                  <a:schemeClr val="bg1"/>
                </a:solidFill>
                <a:latin typeface="Adobe Caslon Pro" pitchFamily="18" charset="0"/>
              </a:endParaRPr>
            </a:p>
            <a:p>
              <a:pPr algn="r"/>
              <a:r>
                <a:rPr lang="en-US" sz="1100" dirty="0">
                  <a:solidFill>
                    <a:schemeClr val="bg1"/>
                  </a:solidFill>
                  <a:latin typeface="Adobe Caslon Pro" pitchFamily="18" charset="0"/>
                </a:rPr>
                <a:t>MLS# 14032026</a:t>
              </a:r>
              <a:br>
                <a:rPr lang="en-US" sz="1100" dirty="0">
                  <a:solidFill>
                    <a:schemeClr val="bg1"/>
                  </a:solidFill>
                  <a:latin typeface="Adobe Caslon Pro" pitchFamily="18" charset="0"/>
                </a:rPr>
              </a:br>
              <a:r>
                <a:rPr lang="en-US" sz="1100" dirty="0">
                  <a:solidFill>
                    <a:schemeClr val="bg1"/>
                  </a:solidFill>
                  <a:latin typeface="Adobe Caslon Pro" pitchFamily="18" charset="0"/>
                </a:rPr>
                <a:t>Offered at </a:t>
              </a:r>
              <a:r>
                <a:rPr lang="en-US" sz="1100" dirty="0" smtClean="0">
                  <a:solidFill>
                    <a:schemeClr val="bg1"/>
                  </a:solidFill>
                  <a:latin typeface="Adobe Caslon Pro" pitchFamily="18" charset="0"/>
                </a:rPr>
                <a:t>$849,000</a:t>
              </a:r>
              <a:endParaRPr lang="en-US" sz="1100" dirty="0">
                <a:solidFill>
                  <a:schemeClr val="bg1"/>
                </a:solidFill>
                <a:latin typeface="Adobe Caslon Pro" pitchFamily="18" charset="0"/>
              </a:endParaRPr>
            </a:p>
            <a:p>
              <a:pPr algn="r"/>
              <a:r>
                <a:rPr lang="en-US" sz="1100" dirty="0">
                  <a:solidFill>
                    <a:schemeClr val="bg1"/>
                  </a:solidFill>
                  <a:latin typeface="Adobe Caslon Pro" pitchFamily="18" charset="0"/>
                </a:rPr>
                <a:t>Wendy </a:t>
              </a:r>
              <a:r>
                <a:rPr lang="en-US" sz="1100" dirty="0" smtClean="0">
                  <a:solidFill>
                    <a:schemeClr val="bg1"/>
                  </a:solidFill>
                  <a:latin typeface="Adobe Caslon Pro" pitchFamily="18" charset="0"/>
                </a:rPr>
                <a:t>Arnsdorff</a:t>
              </a:r>
              <a:br>
                <a:rPr lang="en-US" sz="1100" dirty="0" smtClean="0">
                  <a:solidFill>
                    <a:schemeClr val="bg1"/>
                  </a:solidFill>
                  <a:latin typeface="Adobe Caslon Pro" pitchFamily="18" charset="0"/>
                </a:rPr>
              </a:br>
              <a:r>
                <a:rPr lang="en-US" sz="1100" dirty="0" smtClean="0">
                  <a:solidFill>
                    <a:schemeClr val="bg1"/>
                  </a:solidFill>
                  <a:latin typeface="Adobe Caslon Pro" pitchFamily="18" charset="0"/>
                </a:rPr>
                <a:t>Carolina One Real Estate</a:t>
              </a:r>
              <a:r>
                <a:rPr lang="en-US" sz="1100" dirty="0">
                  <a:solidFill>
                    <a:schemeClr val="bg1"/>
                  </a:solidFill>
                  <a:latin typeface="Adobe Caslon Pro" pitchFamily="18" charset="0"/>
                </a:rPr>
                <a:t/>
              </a:r>
              <a:br>
                <a:rPr lang="en-US" sz="1100" dirty="0">
                  <a:solidFill>
                    <a:schemeClr val="bg1"/>
                  </a:solidFill>
                  <a:latin typeface="Adobe Caslon Pro" pitchFamily="18" charset="0"/>
                </a:rPr>
              </a:br>
              <a:r>
                <a:rPr lang="en-US" sz="1100" dirty="0">
                  <a:solidFill>
                    <a:schemeClr val="bg1"/>
                  </a:solidFill>
                  <a:latin typeface="Adobe Caslon Pro" pitchFamily="18" charset="0"/>
                </a:rPr>
                <a:t>843-364-8619</a:t>
              </a:r>
            </a:p>
            <a:p>
              <a:pPr algn="r"/>
              <a:r>
                <a:rPr lang="en-US" sz="1100" dirty="0" smtClean="0">
                  <a:solidFill>
                    <a:schemeClr val="bg1"/>
                  </a:solidFill>
                  <a:latin typeface="Adobe Caslon Pro" pitchFamily="18" charset="0"/>
                  <a:hlinkClick r:id="rId7"/>
                </a:rPr>
                <a:t>wendy.arnsdorff@carolinaone.com</a:t>
              </a:r>
              <a:r>
                <a:rPr lang="en-US" sz="1100" dirty="0" smtClean="0">
                  <a:solidFill>
                    <a:schemeClr val="bg1"/>
                  </a:solidFill>
                  <a:latin typeface="Adobe Caslon Pro" pitchFamily="18" charset="0"/>
                </a:rPr>
                <a:t> </a:t>
              </a:r>
              <a:endParaRPr lang="en-US" sz="1100" dirty="0">
                <a:solidFill>
                  <a:schemeClr val="bg1"/>
                </a:solidFill>
                <a:latin typeface="Adobe Caslon Pro" pitchFamily="18" charset="0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466850" y="10990183"/>
              <a:ext cx="1828800" cy="1354217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r>
                <a:rPr lang="en-US" sz="1100" b="1" dirty="0">
                  <a:solidFill>
                    <a:schemeClr val="bg1"/>
                  </a:solidFill>
                  <a:latin typeface="Adobe Caslon Pro" pitchFamily="18" charset="0"/>
                </a:rPr>
                <a:t>3561 Henrietta Hartford </a:t>
              </a:r>
              <a:r>
                <a:rPr lang="en-US" sz="1100" b="1" dirty="0" smtClean="0">
                  <a:solidFill>
                    <a:schemeClr val="bg1"/>
                  </a:solidFill>
                  <a:latin typeface="Adobe Caslon Pro" pitchFamily="18" charset="0"/>
                </a:rPr>
                <a:t>Road</a:t>
              </a:r>
            </a:p>
            <a:p>
              <a:r>
                <a:rPr lang="en-US" sz="1100" dirty="0" smtClean="0">
                  <a:solidFill>
                    <a:schemeClr val="bg1"/>
                  </a:solidFill>
                  <a:latin typeface="Adobe Caslon Pro" pitchFamily="18" charset="0"/>
                </a:rPr>
                <a:t>6 </a:t>
              </a:r>
              <a:r>
                <a:rPr lang="en-US" sz="1100" dirty="0">
                  <a:solidFill>
                    <a:schemeClr val="bg1"/>
                  </a:solidFill>
                  <a:latin typeface="Adobe Caslon Pro" pitchFamily="18" charset="0"/>
                </a:rPr>
                <a:t>Bedrooms, </a:t>
              </a:r>
              <a:r>
                <a:rPr lang="en-US" sz="1100" dirty="0" smtClean="0">
                  <a:solidFill>
                    <a:schemeClr val="bg1"/>
                  </a:solidFill>
                  <a:latin typeface="Adobe Caslon Pro" pitchFamily="18" charset="0"/>
                </a:rPr>
                <a:t>4/1 </a:t>
              </a:r>
              <a:r>
                <a:rPr lang="en-US" sz="1100" dirty="0">
                  <a:solidFill>
                    <a:schemeClr val="bg1"/>
                  </a:solidFill>
                  <a:latin typeface="Adobe Caslon Pro" pitchFamily="18" charset="0"/>
                </a:rPr>
                <a:t>Baths, </a:t>
              </a:r>
              <a:r>
                <a:rPr lang="en-US" sz="1100" dirty="0" smtClean="0">
                  <a:solidFill>
                    <a:schemeClr val="bg1"/>
                  </a:solidFill>
                  <a:latin typeface="Adobe Caslon Pro" pitchFamily="18" charset="0"/>
                </a:rPr>
                <a:t>3,845sf </a:t>
              </a:r>
              <a:endParaRPr lang="en-US" sz="1100" dirty="0">
                <a:solidFill>
                  <a:schemeClr val="bg1"/>
                </a:solidFill>
                <a:latin typeface="Adobe Caslon Pro" pitchFamily="18" charset="0"/>
              </a:endParaRPr>
            </a:p>
            <a:p>
              <a:r>
                <a:rPr lang="en-US" sz="1100" dirty="0">
                  <a:solidFill>
                    <a:schemeClr val="bg1"/>
                  </a:solidFill>
                  <a:latin typeface="Adobe Caslon Pro" pitchFamily="18" charset="0"/>
                </a:rPr>
                <a:t>MLS# 1417494</a:t>
              </a:r>
              <a:r>
                <a:rPr lang="en-US" sz="1100" dirty="0" smtClean="0">
                  <a:solidFill>
                    <a:schemeClr val="bg1"/>
                  </a:solidFill>
                  <a:latin typeface="Adobe Caslon Pro" pitchFamily="18" charset="0"/>
                </a:rPr>
                <a:t/>
              </a:r>
              <a:br>
                <a:rPr lang="en-US" sz="1100" dirty="0" smtClean="0">
                  <a:solidFill>
                    <a:schemeClr val="bg1"/>
                  </a:solidFill>
                  <a:latin typeface="Adobe Caslon Pro" pitchFamily="18" charset="0"/>
                </a:rPr>
              </a:br>
              <a:r>
                <a:rPr lang="en-US" sz="1100" dirty="0" smtClean="0">
                  <a:solidFill>
                    <a:schemeClr val="bg1"/>
                  </a:solidFill>
                  <a:latin typeface="Adobe Caslon Pro" pitchFamily="18" charset="0"/>
                </a:rPr>
                <a:t>Offered </a:t>
              </a:r>
              <a:r>
                <a:rPr lang="en-US" sz="1100" dirty="0">
                  <a:solidFill>
                    <a:schemeClr val="bg1"/>
                  </a:solidFill>
                  <a:latin typeface="Adobe Caslon Pro" pitchFamily="18" charset="0"/>
                </a:rPr>
                <a:t>at $</a:t>
              </a:r>
              <a:r>
                <a:rPr lang="en-US" sz="1100" dirty="0" smtClean="0">
                  <a:solidFill>
                    <a:schemeClr val="bg1"/>
                  </a:solidFill>
                  <a:latin typeface="Adobe Caslon Pro" pitchFamily="18" charset="0"/>
                </a:rPr>
                <a:t>685,000</a:t>
              </a:r>
            </a:p>
            <a:p>
              <a:r>
                <a:rPr lang="en-US" sz="1100" dirty="0">
                  <a:solidFill>
                    <a:schemeClr val="bg1"/>
                  </a:solidFill>
                  <a:latin typeface="Adobe Caslon Pro" pitchFamily="18" charset="0"/>
                </a:rPr>
                <a:t>Bill Barnhill</a:t>
              </a:r>
            </a:p>
            <a:p>
              <a:r>
                <a:rPr lang="en-US" sz="1100" dirty="0">
                  <a:solidFill>
                    <a:schemeClr val="bg1"/>
                  </a:solidFill>
                  <a:latin typeface="Adobe Caslon Pro" pitchFamily="18" charset="0"/>
                </a:rPr>
                <a:t>Keller Williams Realty</a:t>
              </a:r>
            </a:p>
            <a:p>
              <a:r>
                <a:rPr lang="en-US" sz="1100" dirty="0">
                  <a:solidFill>
                    <a:schemeClr val="bg1"/>
                  </a:solidFill>
                  <a:latin typeface="Adobe Caslon Pro" pitchFamily="18" charset="0"/>
                </a:rPr>
                <a:t>843-364-6903</a:t>
              </a:r>
            </a:p>
            <a:p>
              <a:r>
                <a:rPr lang="en-US" sz="1100" dirty="0" smtClean="0">
                  <a:solidFill>
                    <a:schemeClr val="bg1"/>
                  </a:solidFill>
                  <a:latin typeface="Adobe Caslon Pro" pitchFamily="18" charset="0"/>
                  <a:hlinkClick r:id="rId8"/>
                </a:rPr>
                <a:t>bill@billbarnhill.com</a:t>
              </a:r>
              <a:r>
                <a:rPr lang="en-US" sz="1100" dirty="0" smtClean="0">
                  <a:solidFill>
                    <a:schemeClr val="bg1"/>
                  </a:solidFill>
                  <a:latin typeface="Adobe Caslon Pro" pitchFamily="18" charset="0"/>
                </a:rPr>
                <a:t> </a:t>
              </a:r>
              <a:endParaRPr lang="en-US" sz="1100" dirty="0">
                <a:solidFill>
                  <a:schemeClr val="bg1"/>
                </a:solidFill>
                <a:latin typeface="Adobe Caslon Pro" pitchFamily="18" charset="0"/>
              </a:endParaRPr>
            </a:p>
          </p:txBody>
        </p:sp>
        <p:pic>
          <p:nvPicPr>
            <p:cNvPr id="1032" name="Picture 8" descr="http://cdn2.photos.flexmls.com/chs/20140825011300508250000000.jpg"/>
            <p:cNvPicPr>
              <a:picLocks noChangeAspect="1" noChangeArrowheads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2222"/>
            <a:stretch/>
          </p:blipFill>
          <p:spPr bwMode="auto">
            <a:xfrm>
              <a:off x="1466850" y="9502238"/>
              <a:ext cx="1828800" cy="12039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4" name="Picture 10" descr="http://cdn2.photos.flexmls.com/chs/20141229221510112001000000.jpg"/>
            <p:cNvPicPr>
              <a:picLocks noChangeAspect="1" noChangeArrowheads="1"/>
            </p:cNvPicPr>
            <p:nvPr/>
          </p:nvPicPr>
          <p:blipFill rotWithShape="1"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2222"/>
            <a:stretch/>
          </p:blipFill>
          <p:spPr bwMode="auto">
            <a:xfrm>
              <a:off x="3543301" y="9502238"/>
              <a:ext cx="1828800" cy="12039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404182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86</Words>
  <Application>Microsoft Office PowerPoint</Application>
  <PresentationFormat>Custom</PresentationFormat>
  <Paragraphs>36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8</cp:revision>
  <dcterms:created xsi:type="dcterms:W3CDTF">2006-08-16T00:00:00Z</dcterms:created>
  <dcterms:modified xsi:type="dcterms:W3CDTF">2015-02-07T14:03:20Z</dcterms:modified>
</cp:coreProperties>
</file>