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948" y="-233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181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362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544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725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90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088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270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451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33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1"/>
            <a:ext cx="6606540" cy="2200274"/>
          </a:xfrm>
        </p:spPr>
        <p:txBody>
          <a:bodyPr anchor="b"/>
          <a:lstStyle>
            <a:lvl1pPr marL="0" indent="0">
              <a:buNone/>
              <a:defRPr sz="2267">
                <a:solidFill>
                  <a:schemeClr val="tx1">
                    <a:tint val="75000"/>
                  </a:schemeClr>
                </a:solidFill>
              </a:defRPr>
            </a:lvl1pPr>
            <a:lvl2pPr marL="518145" indent="0">
              <a:buNone/>
              <a:defRPr sz="2040">
                <a:solidFill>
                  <a:schemeClr val="tx1">
                    <a:tint val="75000"/>
                  </a:schemeClr>
                </a:solidFill>
              </a:defRPr>
            </a:lvl2pPr>
            <a:lvl3pPr marL="1036290" indent="0">
              <a:buNone/>
              <a:defRPr sz="1813">
                <a:solidFill>
                  <a:schemeClr val="tx1">
                    <a:tint val="75000"/>
                  </a:schemeClr>
                </a:solidFill>
              </a:defRPr>
            </a:lvl3pPr>
            <a:lvl4pPr marL="1554434" indent="0">
              <a:buNone/>
              <a:defRPr sz="1587">
                <a:solidFill>
                  <a:schemeClr val="tx1">
                    <a:tint val="75000"/>
                  </a:schemeClr>
                </a:solidFill>
              </a:defRPr>
            </a:lvl4pPr>
            <a:lvl5pPr marL="2072579" indent="0">
              <a:buNone/>
              <a:defRPr sz="1587">
                <a:solidFill>
                  <a:schemeClr val="tx1">
                    <a:tint val="75000"/>
                  </a:schemeClr>
                </a:solidFill>
              </a:defRPr>
            </a:lvl5pPr>
            <a:lvl6pPr marL="2590724" indent="0">
              <a:buNone/>
              <a:defRPr sz="1587">
                <a:solidFill>
                  <a:schemeClr val="tx1">
                    <a:tint val="75000"/>
                  </a:schemeClr>
                </a:solidFill>
              </a:defRPr>
            </a:lvl6pPr>
            <a:lvl7pPr marL="3108869" indent="0">
              <a:buNone/>
              <a:defRPr sz="1587">
                <a:solidFill>
                  <a:schemeClr val="tx1">
                    <a:tint val="75000"/>
                  </a:schemeClr>
                </a:solidFill>
              </a:defRPr>
            </a:lvl7pPr>
            <a:lvl8pPr marL="3627013" indent="0">
              <a:buNone/>
              <a:defRPr sz="1587">
                <a:solidFill>
                  <a:schemeClr val="tx1">
                    <a:tint val="75000"/>
                  </a:schemeClr>
                </a:solidFill>
              </a:defRPr>
            </a:lvl8pPr>
            <a:lvl9pPr marL="4145158" indent="0">
              <a:buNone/>
              <a:defRPr sz="158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73"/>
            </a:lvl1pPr>
            <a:lvl2pPr>
              <a:defRPr sz="2720"/>
            </a:lvl2pPr>
            <a:lvl3pPr>
              <a:defRPr sz="2267"/>
            </a:lvl3pPr>
            <a:lvl4pPr>
              <a:defRPr sz="2040"/>
            </a:lvl4pPr>
            <a:lvl5pPr>
              <a:defRPr sz="2040"/>
            </a:lvl5pPr>
            <a:lvl6pPr>
              <a:defRPr sz="2040"/>
            </a:lvl6pPr>
            <a:lvl7pPr>
              <a:defRPr sz="2040"/>
            </a:lvl7pPr>
            <a:lvl8pPr>
              <a:defRPr sz="2040"/>
            </a:lvl8pPr>
            <a:lvl9pPr>
              <a:defRPr sz="20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73"/>
            </a:lvl1pPr>
            <a:lvl2pPr>
              <a:defRPr sz="2720"/>
            </a:lvl2pPr>
            <a:lvl3pPr>
              <a:defRPr sz="2267"/>
            </a:lvl3pPr>
            <a:lvl4pPr>
              <a:defRPr sz="2040"/>
            </a:lvl4pPr>
            <a:lvl5pPr>
              <a:defRPr sz="2040"/>
            </a:lvl5pPr>
            <a:lvl6pPr>
              <a:defRPr sz="2040"/>
            </a:lvl6pPr>
            <a:lvl7pPr>
              <a:defRPr sz="2040"/>
            </a:lvl7pPr>
            <a:lvl8pPr>
              <a:defRPr sz="2040"/>
            </a:lvl8pPr>
            <a:lvl9pPr>
              <a:defRPr sz="20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7"/>
          </a:xfrm>
        </p:spPr>
        <p:txBody>
          <a:bodyPr anchor="b"/>
          <a:lstStyle>
            <a:lvl1pPr marL="0" indent="0">
              <a:buNone/>
              <a:defRPr sz="2720" b="1"/>
            </a:lvl1pPr>
            <a:lvl2pPr marL="518145" indent="0">
              <a:buNone/>
              <a:defRPr sz="2267" b="1"/>
            </a:lvl2pPr>
            <a:lvl3pPr marL="1036290" indent="0">
              <a:buNone/>
              <a:defRPr sz="2040" b="1"/>
            </a:lvl3pPr>
            <a:lvl4pPr marL="1554434" indent="0">
              <a:buNone/>
              <a:defRPr sz="1813" b="1"/>
            </a:lvl4pPr>
            <a:lvl5pPr marL="2072579" indent="0">
              <a:buNone/>
              <a:defRPr sz="1813" b="1"/>
            </a:lvl5pPr>
            <a:lvl6pPr marL="2590724" indent="0">
              <a:buNone/>
              <a:defRPr sz="1813" b="1"/>
            </a:lvl6pPr>
            <a:lvl7pPr marL="3108869" indent="0">
              <a:buNone/>
              <a:defRPr sz="1813" b="1"/>
            </a:lvl7pPr>
            <a:lvl8pPr marL="3627013" indent="0">
              <a:buNone/>
              <a:defRPr sz="1813" b="1"/>
            </a:lvl8pPr>
            <a:lvl9pPr marL="4145158" indent="0">
              <a:buNone/>
              <a:defRPr sz="181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6"/>
            <a:ext cx="3434160" cy="5795223"/>
          </a:xfrm>
        </p:spPr>
        <p:txBody>
          <a:bodyPr/>
          <a:lstStyle>
            <a:lvl1pPr>
              <a:defRPr sz="2720"/>
            </a:lvl1pPr>
            <a:lvl2pPr>
              <a:defRPr sz="2267"/>
            </a:lvl2pPr>
            <a:lvl3pPr>
              <a:defRPr sz="2040"/>
            </a:lvl3pPr>
            <a:lvl4pPr>
              <a:defRPr sz="1813"/>
            </a:lvl4pPr>
            <a:lvl5pPr>
              <a:defRPr sz="1813"/>
            </a:lvl5pPr>
            <a:lvl6pPr>
              <a:defRPr sz="1813"/>
            </a:lvl6pPr>
            <a:lvl7pPr>
              <a:defRPr sz="1813"/>
            </a:lvl7pPr>
            <a:lvl8pPr>
              <a:defRPr sz="1813"/>
            </a:lvl8pPr>
            <a:lvl9pPr>
              <a:defRPr sz="181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3" y="2251499"/>
            <a:ext cx="3435508" cy="938317"/>
          </a:xfrm>
        </p:spPr>
        <p:txBody>
          <a:bodyPr anchor="b"/>
          <a:lstStyle>
            <a:lvl1pPr marL="0" indent="0">
              <a:buNone/>
              <a:defRPr sz="2720" b="1"/>
            </a:lvl1pPr>
            <a:lvl2pPr marL="518145" indent="0">
              <a:buNone/>
              <a:defRPr sz="2267" b="1"/>
            </a:lvl2pPr>
            <a:lvl3pPr marL="1036290" indent="0">
              <a:buNone/>
              <a:defRPr sz="2040" b="1"/>
            </a:lvl3pPr>
            <a:lvl4pPr marL="1554434" indent="0">
              <a:buNone/>
              <a:defRPr sz="1813" b="1"/>
            </a:lvl4pPr>
            <a:lvl5pPr marL="2072579" indent="0">
              <a:buNone/>
              <a:defRPr sz="1813" b="1"/>
            </a:lvl5pPr>
            <a:lvl6pPr marL="2590724" indent="0">
              <a:buNone/>
              <a:defRPr sz="1813" b="1"/>
            </a:lvl6pPr>
            <a:lvl7pPr marL="3108869" indent="0">
              <a:buNone/>
              <a:defRPr sz="1813" b="1"/>
            </a:lvl7pPr>
            <a:lvl8pPr marL="3627013" indent="0">
              <a:buNone/>
              <a:defRPr sz="1813" b="1"/>
            </a:lvl8pPr>
            <a:lvl9pPr marL="4145158" indent="0">
              <a:buNone/>
              <a:defRPr sz="181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3" y="3189816"/>
            <a:ext cx="3435508" cy="5795223"/>
          </a:xfrm>
        </p:spPr>
        <p:txBody>
          <a:bodyPr/>
          <a:lstStyle>
            <a:lvl1pPr>
              <a:defRPr sz="2720"/>
            </a:lvl1pPr>
            <a:lvl2pPr>
              <a:defRPr sz="2267"/>
            </a:lvl2pPr>
            <a:lvl3pPr>
              <a:defRPr sz="2040"/>
            </a:lvl3pPr>
            <a:lvl4pPr>
              <a:defRPr sz="1813"/>
            </a:lvl4pPr>
            <a:lvl5pPr>
              <a:defRPr sz="1813"/>
            </a:lvl5pPr>
            <a:lvl6pPr>
              <a:defRPr sz="1813"/>
            </a:lvl6pPr>
            <a:lvl7pPr>
              <a:defRPr sz="1813"/>
            </a:lvl7pPr>
            <a:lvl8pPr>
              <a:defRPr sz="1813"/>
            </a:lvl8pPr>
            <a:lvl9pPr>
              <a:defRPr sz="181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2" y="400474"/>
            <a:ext cx="2557066" cy="1704340"/>
          </a:xfrm>
        </p:spPr>
        <p:txBody>
          <a:bodyPr anchor="b"/>
          <a:lstStyle>
            <a:lvl1pPr algn="l">
              <a:defRPr sz="22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4" y="400475"/>
            <a:ext cx="4344988" cy="8584566"/>
          </a:xfrm>
        </p:spPr>
        <p:txBody>
          <a:bodyPr/>
          <a:lstStyle>
            <a:lvl1pPr>
              <a:defRPr sz="3627"/>
            </a:lvl1pPr>
            <a:lvl2pPr>
              <a:defRPr sz="3173"/>
            </a:lvl2pPr>
            <a:lvl3pPr>
              <a:defRPr sz="2720"/>
            </a:lvl3pPr>
            <a:lvl4pPr>
              <a:defRPr sz="2267"/>
            </a:lvl4pPr>
            <a:lvl5pPr>
              <a:defRPr sz="2267"/>
            </a:lvl5pPr>
            <a:lvl6pPr>
              <a:defRPr sz="2267"/>
            </a:lvl6pPr>
            <a:lvl7pPr>
              <a:defRPr sz="2267"/>
            </a:lvl7pPr>
            <a:lvl8pPr>
              <a:defRPr sz="2267"/>
            </a:lvl8pPr>
            <a:lvl9pPr>
              <a:defRPr sz="22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2" y="2104815"/>
            <a:ext cx="2557066" cy="6880226"/>
          </a:xfrm>
        </p:spPr>
        <p:txBody>
          <a:bodyPr/>
          <a:lstStyle>
            <a:lvl1pPr marL="0" indent="0">
              <a:buNone/>
              <a:defRPr sz="1587"/>
            </a:lvl1pPr>
            <a:lvl2pPr marL="518145" indent="0">
              <a:buNone/>
              <a:defRPr sz="1360"/>
            </a:lvl2pPr>
            <a:lvl3pPr marL="1036290" indent="0">
              <a:buNone/>
              <a:defRPr sz="1133"/>
            </a:lvl3pPr>
            <a:lvl4pPr marL="1554434" indent="0">
              <a:buNone/>
              <a:defRPr sz="1020"/>
            </a:lvl4pPr>
            <a:lvl5pPr marL="2072579" indent="0">
              <a:buNone/>
              <a:defRPr sz="1020"/>
            </a:lvl5pPr>
            <a:lvl6pPr marL="2590724" indent="0">
              <a:buNone/>
              <a:defRPr sz="1020"/>
            </a:lvl6pPr>
            <a:lvl7pPr marL="3108869" indent="0">
              <a:buNone/>
              <a:defRPr sz="1020"/>
            </a:lvl7pPr>
            <a:lvl8pPr marL="3627013" indent="0">
              <a:buNone/>
              <a:defRPr sz="1020"/>
            </a:lvl8pPr>
            <a:lvl9pPr marL="4145158" indent="0">
              <a:buNone/>
              <a:defRPr sz="102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27"/>
            </a:lvl1pPr>
            <a:lvl2pPr marL="518145" indent="0">
              <a:buNone/>
              <a:defRPr sz="3173"/>
            </a:lvl2pPr>
            <a:lvl3pPr marL="1036290" indent="0">
              <a:buNone/>
              <a:defRPr sz="2720"/>
            </a:lvl3pPr>
            <a:lvl4pPr marL="1554434" indent="0">
              <a:buNone/>
              <a:defRPr sz="2267"/>
            </a:lvl4pPr>
            <a:lvl5pPr marL="2072579" indent="0">
              <a:buNone/>
              <a:defRPr sz="2267"/>
            </a:lvl5pPr>
            <a:lvl6pPr marL="2590724" indent="0">
              <a:buNone/>
              <a:defRPr sz="2267"/>
            </a:lvl6pPr>
            <a:lvl7pPr marL="3108869" indent="0">
              <a:buNone/>
              <a:defRPr sz="2267"/>
            </a:lvl7pPr>
            <a:lvl8pPr marL="3627013" indent="0">
              <a:buNone/>
              <a:defRPr sz="2267"/>
            </a:lvl8pPr>
            <a:lvl9pPr marL="4145158" indent="0">
              <a:buNone/>
              <a:defRPr sz="2267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587"/>
            </a:lvl1pPr>
            <a:lvl2pPr marL="518145" indent="0">
              <a:buNone/>
              <a:defRPr sz="1360"/>
            </a:lvl2pPr>
            <a:lvl3pPr marL="1036290" indent="0">
              <a:buNone/>
              <a:defRPr sz="1133"/>
            </a:lvl3pPr>
            <a:lvl4pPr marL="1554434" indent="0">
              <a:buNone/>
              <a:defRPr sz="1020"/>
            </a:lvl4pPr>
            <a:lvl5pPr marL="2072579" indent="0">
              <a:buNone/>
              <a:defRPr sz="1020"/>
            </a:lvl5pPr>
            <a:lvl6pPr marL="2590724" indent="0">
              <a:buNone/>
              <a:defRPr sz="1020"/>
            </a:lvl6pPr>
            <a:lvl7pPr marL="3108869" indent="0">
              <a:buNone/>
              <a:defRPr sz="1020"/>
            </a:lvl7pPr>
            <a:lvl8pPr marL="3627013" indent="0">
              <a:buNone/>
              <a:defRPr sz="1020"/>
            </a:lvl8pPr>
            <a:lvl9pPr marL="4145158" indent="0">
              <a:buNone/>
              <a:defRPr sz="102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3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36290" rtl="0" eaLnBrk="1" latinLnBrk="0" hangingPunct="1">
        <a:spcBef>
          <a:spcPct val="0"/>
        </a:spcBef>
        <a:buNone/>
        <a:defRPr sz="498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8609" indent="-388609" algn="l" defTabSz="1036290" rtl="0" eaLnBrk="1" latinLnBrk="0" hangingPunct="1">
        <a:spcBef>
          <a:spcPct val="20000"/>
        </a:spcBef>
        <a:buFont typeface="Arial" pitchFamily="34" charset="0"/>
        <a:buChar char="•"/>
        <a:defRPr sz="3627" kern="1200">
          <a:solidFill>
            <a:schemeClr val="tx1"/>
          </a:solidFill>
          <a:latin typeface="+mn-lt"/>
          <a:ea typeface="+mn-ea"/>
          <a:cs typeface="+mn-cs"/>
        </a:defRPr>
      </a:lvl1pPr>
      <a:lvl2pPr marL="841985" indent="-323840" algn="l" defTabSz="1036290" rtl="0" eaLnBrk="1" latinLnBrk="0" hangingPunct="1">
        <a:spcBef>
          <a:spcPct val="20000"/>
        </a:spcBef>
        <a:buFont typeface="Arial" pitchFamily="34" charset="0"/>
        <a:buChar char="–"/>
        <a:defRPr sz="3173" kern="1200">
          <a:solidFill>
            <a:schemeClr val="tx1"/>
          </a:solidFill>
          <a:latin typeface="+mn-lt"/>
          <a:ea typeface="+mn-ea"/>
          <a:cs typeface="+mn-cs"/>
        </a:defRPr>
      </a:lvl2pPr>
      <a:lvl3pPr marL="1295362" indent="-259072" algn="l" defTabSz="1036290" rtl="0" eaLnBrk="1" latinLnBrk="0" hangingPunct="1">
        <a:spcBef>
          <a:spcPct val="20000"/>
        </a:spcBef>
        <a:buFont typeface="Arial" pitchFamily="34" charset="0"/>
        <a:buChar char="•"/>
        <a:defRPr sz="2720" kern="1200">
          <a:solidFill>
            <a:schemeClr val="tx1"/>
          </a:solidFill>
          <a:latin typeface="+mn-lt"/>
          <a:ea typeface="+mn-ea"/>
          <a:cs typeface="+mn-cs"/>
        </a:defRPr>
      </a:lvl3pPr>
      <a:lvl4pPr marL="1813507" indent="-259072" algn="l" defTabSz="1036290" rtl="0" eaLnBrk="1" latinLnBrk="0" hangingPunct="1">
        <a:spcBef>
          <a:spcPct val="20000"/>
        </a:spcBef>
        <a:buFont typeface="Arial" pitchFamily="34" charset="0"/>
        <a:buChar char="–"/>
        <a:defRPr sz="2267" kern="1200">
          <a:solidFill>
            <a:schemeClr val="tx1"/>
          </a:solidFill>
          <a:latin typeface="+mn-lt"/>
          <a:ea typeface="+mn-ea"/>
          <a:cs typeface="+mn-cs"/>
        </a:defRPr>
      </a:lvl4pPr>
      <a:lvl5pPr marL="2331651" indent="-259072" algn="l" defTabSz="1036290" rtl="0" eaLnBrk="1" latinLnBrk="0" hangingPunct="1">
        <a:spcBef>
          <a:spcPct val="20000"/>
        </a:spcBef>
        <a:buFont typeface="Arial" pitchFamily="34" charset="0"/>
        <a:buChar char="»"/>
        <a:defRPr sz="2267" kern="1200">
          <a:solidFill>
            <a:schemeClr val="tx1"/>
          </a:solidFill>
          <a:latin typeface="+mn-lt"/>
          <a:ea typeface="+mn-ea"/>
          <a:cs typeface="+mn-cs"/>
        </a:defRPr>
      </a:lvl5pPr>
      <a:lvl6pPr marL="2849796" indent="-259072" algn="l" defTabSz="1036290" rtl="0" eaLnBrk="1" latinLnBrk="0" hangingPunct="1">
        <a:spcBef>
          <a:spcPct val="20000"/>
        </a:spcBef>
        <a:buFont typeface="Arial" pitchFamily="34" charset="0"/>
        <a:buChar char="•"/>
        <a:defRPr sz="2267" kern="1200">
          <a:solidFill>
            <a:schemeClr val="tx1"/>
          </a:solidFill>
          <a:latin typeface="+mn-lt"/>
          <a:ea typeface="+mn-ea"/>
          <a:cs typeface="+mn-cs"/>
        </a:defRPr>
      </a:lvl6pPr>
      <a:lvl7pPr marL="3367941" indent="-259072" algn="l" defTabSz="1036290" rtl="0" eaLnBrk="1" latinLnBrk="0" hangingPunct="1">
        <a:spcBef>
          <a:spcPct val="20000"/>
        </a:spcBef>
        <a:buFont typeface="Arial" pitchFamily="34" charset="0"/>
        <a:buChar char="•"/>
        <a:defRPr sz="2267" kern="1200">
          <a:solidFill>
            <a:schemeClr val="tx1"/>
          </a:solidFill>
          <a:latin typeface="+mn-lt"/>
          <a:ea typeface="+mn-ea"/>
          <a:cs typeface="+mn-cs"/>
        </a:defRPr>
      </a:lvl7pPr>
      <a:lvl8pPr marL="3886086" indent="-259072" algn="l" defTabSz="1036290" rtl="0" eaLnBrk="1" latinLnBrk="0" hangingPunct="1">
        <a:spcBef>
          <a:spcPct val="20000"/>
        </a:spcBef>
        <a:buFont typeface="Arial" pitchFamily="34" charset="0"/>
        <a:buChar char="•"/>
        <a:defRPr sz="2267" kern="1200">
          <a:solidFill>
            <a:schemeClr val="tx1"/>
          </a:solidFill>
          <a:latin typeface="+mn-lt"/>
          <a:ea typeface="+mn-ea"/>
          <a:cs typeface="+mn-cs"/>
        </a:defRPr>
      </a:lvl8pPr>
      <a:lvl9pPr marL="4404230" indent="-259072" algn="l" defTabSz="1036290" rtl="0" eaLnBrk="1" latinLnBrk="0" hangingPunct="1">
        <a:spcBef>
          <a:spcPct val="20000"/>
        </a:spcBef>
        <a:buFont typeface="Arial" pitchFamily="34" charset="0"/>
        <a:buChar char="•"/>
        <a:defRPr sz="22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1pPr>
      <a:lvl2pPr marL="518145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1036290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3pPr>
      <a:lvl4pPr marL="1554434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4pPr>
      <a:lvl5pPr marL="2072579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5pPr>
      <a:lvl6pPr marL="2590724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6pPr>
      <a:lvl7pPr marL="3108869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7pPr>
      <a:lvl8pPr marL="3627013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8pPr>
      <a:lvl9pPr marL="4145158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hyperlink" Target="mailto:cflowers@woodsflowers.com" TargetMode="External"/><Relationship Id="rId7" Type="http://schemas.openxmlformats.org/officeDocument/2006/relationships/image" Target="../media/image3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kristin@chsdreamhomes.com" TargetMode="External"/><Relationship Id="rId5" Type="http://schemas.openxmlformats.org/officeDocument/2006/relationships/hyperlink" Target="mailto:patbroghamer@realtor.com" TargetMode="Externa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45440" y="457200"/>
            <a:ext cx="7081520" cy="9220200"/>
          </a:xfrm>
          <a:prstGeom prst="rect">
            <a:avLst/>
          </a:prstGeom>
          <a:solidFill>
            <a:schemeClr val="tx1"/>
          </a:solidFill>
          <a:ln w="76200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4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3283"/>
          <a:stretch/>
        </p:blipFill>
        <p:spPr>
          <a:xfrm>
            <a:off x="1476958" y="1392018"/>
            <a:ext cx="4818484" cy="241109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604520" y="567176"/>
            <a:ext cx="6563360" cy="8248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72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Park West Agent Open House</a:t>
            </a:r>
          </a:p>
          <a:p>
            <a:pPr algn="ctr"/>
            <a:r>
              <a:rPr lang="en-US" sz="204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Thursday, July 13th</a:t>
            </a:r>
            <a:endParaRPr lang="en-US" sz="2720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Caslon Pro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25862" y="3945260"/>
            <a:ext cx="6520676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i="1" dirty="0">
                <a:solidFill>
                  <a:schemeClr val="bg1"/>
                </a:solidFill>
                <a:latin typeface="Adobe Caslon Pro" pitchFamily="18" charset="0"/>
              </a:rPr>
              <a:t>$100 Gift Card, Food, Beautiful Homes! </a:t>
            </a:r>
          </a:p>
          <a:p>
            <a:pPr algn="ctr"/>
            <a:endParaRPr lang="en-US" u="sng" dirty="0">
              <a:solidFill>
                <a:schemeClr val="bg1"/>
              </a:solidFill>
              <a:latin typeface="Adobe Caslon Pro" pitchFamily="18" charset="0"/>
            </a:endParaRPr>
          </a:p>
          <a:p>
            <a:pPr algn="ctr"/>
            <a:r>
              <a:rPr lang="en-US" u="sng" dirty="0">
                <a:solidFill>
                  <a:schemeClr val="bg1"/>
                </a:solidFill>
                <a:latin typeface="Adobe Caslon Pro" pitchFamily="18" charset="0"/>
              </a:rPr>
              <a:t>11:30-1:30</a:t>
            </a:r>
            <a:br>
              <a:rPr lang="en-US" dirty="0">
                <a:solidFill>
                  <a:schemeClr val="bg1"/>
                </a:solidFill>
                <a:latin typeface="Adobe Caslon Pro" pitchFamily="18" charset="0"/>
              </a:rPr>
            </a:br>
            <a:r>
              <a:rPr lang="en-US" dirty="0">
                <a:solidFill>
                  <a:schemeClr val="bg1"/>
                </a:solidFill>
                <a:latin typeface="Adobe Caslon Pro" pitchFamily="18" charset="0"/>
              </a:rPr>
              <a:t>3429 Toomer Kiln and 1805 Two Cedar</a:t>
            </a:r>
          </a:p>
          <a:p>
            <a:pPr algn="ctr"/>
            <a:endParaRPr lang="en-US" u="sng" dirty="0">
              <a:solidFill>
                <a:schemeClr val="bg1"/>
              </a:solidFill>
              <a:latin typeface="Adobe Caslon Pro" pitchFamily="18" charset="0"/>
            </a:endParaRPr>
          </a:p>
          <a:p>
            <a:pPr algn="ctr"/>
            <a:r>
              <a:rPr lang="en-US" u="sng" dirty="0">
                <a:solidFill>
                  <a:schemeClr val="bg1"/>
                </a:solidFill>
                <a:latin typeface="Adobe Caslon Pro" pitchFamily="18" charset="0"/>
              </a:rPr>
              <a:t>11:30-12:45</a:t>
            </a:r>
            <a:br>
              <a:rPr lang="en-US" dirty="0">
                <a:solidFill>
                  <a:schemeClr val="bg1"/>
                </a:solidFill>
                <a:latin typeface="Adobe Caslon Pro" pitchFamily="18" charset="0"/>
              </a:rPr>
            </a:br>
            <a:r>
              <a:rPr lang="en-US" dirty="0">
                <a:solidFill>
                  <a:schemeClr val="bg1"/>
                </a:solidFill>
                <a:latin typeface="Adobe Caslon Pro" pitchFamily="18" charset="0"/>
              </a:rPr>
              <a:t>3590 Toomer Kiln</a:t>
            </a:r>
            <a:endParaRPr lang="en-US" sz="1600" dirty="0">
              <a:solidFill>
                <a:schemeClr val="bg1"/>
              </a:solidFill>
              <a:latin typeface="Adobe Caslon Pro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96570" y="7911160"/>
            <a:ext cx="2159000" cy="1727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247" b="1" dirty="0">
                <a:solidFill>
                  <a:schemeClr val="bg1"/>
                </a:solidFill>
                <a:latin typeface="Adobe Caslon Pro" pitchFamily="18" charset="0"/>
              </a:rPr>
              <a:t>3429 Toomer Kiln Circle</a:t>
            </a:r>
          </a:p>
          <a:p>
            <a:pPr algn="ctr"/>
            <a:r>
              <a:rPr lang="en-US" sz="1247" dirty="0">
                <a:solidFill>
                  <a:schemeClr val="bg1"/>
                </a:solidFill>
                <a:latin typeface="Adobe Caslon Pro" pitchFamily="18" charset="0"/>
              </a:rPr>
              <a:t>MLS# 17012822</a:t>
            </a:r>
          </a:p>
          <a:p>
            <a:pPr algn="ctr"/>
            <a:r>
              <a:rPr lang="en-US" sz="1247" dirty="0">
                <a:solidFill>
                  <a:schemeClr val="bg1"/>
                </a:solidFill>
                <a:latin typeface="Adobe Caslon Pro" pitchFamily="18" charset="0"/>
              </a:rPr>
              <a:t>$519,900</a:t>
            </a:r>
          </a:p>
          <a:p>
            <a:pPr algn="ctr"/>
            <a:endParaRPr lang="en-US" sz="1247" dirty="0">
              <a:solidFill>
                <a:schemeClr val="bg1"/>
              </a:solidFill>
              <a:latin typeface="Adobe Caslon Pro" pitchFamily="18" charset="0"/>
            </a:endParaRPr>
          </a:p>
          <a:p>
            <a:pPr algn="ctr"/>
            <a:r>
              <a:rPr lang="en-US" sz="1247" dirty="0">
                <a:solidFill>
                  <a:schemeClr val="bg1"/>
                </a:solidFill>
                <a:latin typeface="Adobe Caslon Pro" pitchFamily="18" charset="0"/>
              </a:rPr>
              <a:t>Cheryll Woods-Flowers</a:t>
            </a:r>
          </a:p>
          <a:p>
            <a:pPr algn="ctr"/>
            <a:r>
              <a:rPr lang="en-US" sz="1247" dirty="0">
                <a:solidFill>
                  <a:schemeClr val="bg1"/>
                </a:solidFill>
                <a:latin typeface="Adobe Caslon Pro" pitchFamily="18" charset="0"/>
              </a:rPr>
              <a:t>843-442-2219</a:t>
            </a:r>
          </a:p>
          <a:p>
            <a:pPr algn="ctr"/>
            <a:r>
              <a:rPr lang="en-US" sz="1247" dirty="0">
                <a:solidFill>
                  <a:schemeClr val="bg1"/>
                </a:solidFill>
                <a:latin typeface="Adobe Caslon Pro" pitchFamily="18" charset="0"/>
                <a:hlinkClick r:id="rId3"/>
              </a:rPr>
              <a:t>cflowers@woodsflowers.com</a:t>
            </a:r>
            <a:r>
              <a:rPr lang="en-US" sz="1247" dirty="0">
                <a:solidFill>
                  <a:schemeClr val="bg1"/>
                </a:solidFill>
                <a:latin typeface="Adobe Caslon Pro" pitchFamily="18" charset="0"/>
              </a:rPr>
              <a:t> </a:t>
            </a:r>
          </a:p>
          <a:p>
            <a:pPr algn="ctr"/>
            <a:r>
              <a:rPr lang="en-US" sz="1247" dirty="0">
                <a:solidFill>
                  <a:schemeClr val="bg1"/>
                </a:solidFill>
                <a:latin typeface="Adobe Caslon Pro" pitchFamily="18" charset="0"/>
              </a:rPr>
              <a:t>Coldwell Banker Residential Brokerage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0090" y="6212245"/>
            <a:ext cx="2065599" cy="1377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Rectangle 15"/>
          <p:cNvSpPr/>
          <p:nvPr/>
        </p:nvSpPr>
        <p:spPr>
          <a:xfrm>
            <a:off x="2855277" y="7913508"/>
            <a:ext cx="2072640" cy="15352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247" b="1" dirty="0">
                <a:solidFill>
                  <a:schemeClr val="bg1"/>
                </a:solidFill>
                <a:latin typeface="Adobe Caslon Pro" pitchFamily="18" charset="0"/>
              </a:rPr>
              <a:t>3590 Toomer Kiln Circle</a:t>
            </a:r>
          </a:p>
          <a:p>
            <a:pPr algn="ctr"/>
            <a:r>
              <a:rPr lang="en-US" sz="1247" dirty="0">
                <a:solidFill>
                  <a:schemeClr val="bg1"/>
                </a:solidFill>
                <a:latin typeface="Adobe Caslon Pro" pitchFamily="18" charset="0"/>
              </a:rPr>
              <a:t>MLS# 17017383</a:t>
            </a:r>
          </a:p>
          <a:p>
            <a:pPr algn="ctr"/>
            <a:r>
              <a:rPr lang="en-US" sz="1247" dirty="0">
                <a:solidFill>
                  <a:schemeClr val="bg1"/>
                </a:solidFill>
                <a:latin typeface="Adobe Caslon Pro" pitchFamily="18" charset="0"/>
              </a:rPr>
              <a:t>$485,000</a:t>
            </a:r>
          </a:p>
          <a:p>
            <a:pPr algn="ctr"/>
            <a:endParaRPr lang="en-US" sz="1247" dirty="0">
              <a:solidFill>
                <a:schemeClr val="bg1"/>
              </a:solidFill>
              <a:latin typeface="Adobe Caslon Pro" pitchFamily="18" charset="0"/>
            </a:endParaRPr>
          </a:p>
          <a:p>
            <a:pPr algn="ctr"/>
            <a:r>
              <a:rPr lang="en-US" sz="1247" dirty="0">
                <a:solidFill>
                  <a:schemeClr val="bg1"/>
                </a:solidFill>
                <a:latin typeface="Adobe Caslon Pro" pitchFamily="18" charset="0"/>
              </a:rPr>
              <a:t>Pat </a:t>
            </a:r>
            <a:r>
              <a:rPr lang="en-US" sz="1247" dirty="0" err="1">
                <a:solidFill>
                  <a:schemeClr val="bg1"/>
                </a:solidFill>
                <a:latin typeface="Adobe Caslon Pro" pitchFamily="18" charset="0"/>
              </a:rPr>
              <a:t>Broghamer</a:t>
            </a:r>
            <a:endParaRPr lang="en-US" sz="1247" dirty="0">
              <a:solidFill>
                <a:schemeClr val="bg1"/>
              </a:solidFill>
              <a:latin typeface="Adobe Caslon Pro" pitchFamily="18" charset="0"/>
            </a:endParaRPr>
          </a:p>
          <a:p>
            <a:pPr algn="ctr"/>
            <a:r>
              <a:rPr lang="en-US" sz="1247" dirty="0">
                <a:solidFill>
                  <a:schemeClr val="bg1"/>
                </a:solidFill>
                <a:latin typeface="Adobe Caslon Pro" pitchFamily="18" charset="0"/>
              </a:rPr>
              <a:t>843-725-8095</a:t>
            </a:r>
          </a:p>
          <a:p>
            <a:pPr algn="ctr"/>
            <a:r>
              <a:rPr lang="en-US" sz="1247" dirty="0">
                <a:solidFill>
                  <a:schemeClr val="bg1"/>
                </a:solidFill>
                <a:latin typeface="Adobe Caslon Pro" pitchFamily="18" charset="0"/>
                <a:hlinkClick r:id="rId5"/>
              </a:rPr>
              <a:t>patbroghamer@realtor.com</a:t>
            </a:r>
            <a:r>
              <a:rPr lang="en-US" sz="1247" dirty="0">
                <a:solidFill>
                  <a:schemeClr val="bg1"/>
                </a:solidFill>
                <a:latin typeface="Adobe Caslon Pro" pitchFamily="18" charset="0"/>
              </a:rPr>
              <a:t> </a:t>
            </a:r>
          </a:p>
          <a:p>
            <a:pPr algn="ctr"/>
            <a:r>
              <a:rPr lang="en-US" sz="1247" dirty="0">
                <a:solidFill>
                  <a:schemeClr val="bg1"/>
                </a:solidFill>
                <a:latin typeface="Adobe Caslon Pro" pitchFamily="18" charset="0"/>
              </a:rPr>
              <a:t>RE/MAX Alliance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235575" y="7913508"/>
            <a:ext cx="2040255" cy="15352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247" b="1" dirty="0">
                <a:solidFill>
                  <a:schemeClr val="bg1"/>
                </a:solidFill>
                <a:latin typeface="Adobe Caslon Pro" pitchFamily="18" charset="0"/>
              </a:rPr>
              <a:t>1805 Two Cedar Way</a:t>
            </a:r>
          </a:p>
          <a:p>
            <a:pPr algn="ctr"/>
            <a:r>
              <a:rPr lang="en-US" sz="1247" dirty="0">
                <a:solidFill>
                  <a:schemeClr val="bg1"/>
                </a:solidFill>
                <a:latin typeface="Adobe Caslon Pro" pitchFamily="18" charset="0"/>
              </a:rPr>
              <a:t>MLS# 17015397</a:t>
            </a:r>
          </a:p>
          <a:p>
            <a:pPr algn="ctr"/>
            <a:r>
              <a:rPr lang="en-US" sz="1247" dirty="0">
                <a:solidFill>
                  <a:schemeClr val="bg1"/>
                </a:solidFill>
                <a:latin typeface="Adobe Caslon Pro" pitchFamily="18" charset="0"/>
              </a:rPr>
              <a:t>$528,950</a:t>
            </a:r>
          </a:p>
          <a:p>
            <a:pPr algn="ctr"/>
            <a:endParaRPr lang="en-US" sz="1247" dirty="0">
              <a:solidFill>
                <a:schemeClr val="bg1"/>
              </a:solidFill>
              <a:latin typeface="Adobe Caslon Pro" pitchFamily="18" charset="0"/>
            </a:endParaRPr>
          </a:p>
          <a:p>
            <a:pPr algn="ctr"/>
            <a:r>
              <a:rPr lang="en-US" sz="1247" dirty="0">
                <a:solidFill>
                  <a:schemeClr val="bg1"/>
                </a:solidFill>
                <a:latin typeface="Adobe Caslon Pro" pitchFamily="18" charset="0"/>
              </a:rPr>
              <a:t>Kristin Rush</a:t>
            </a:r>
          </a:p>
          <a:p>
            <a:pPr algn="ctr"/>
            <a:r>
              <a:rPr lang="en-US" sz="1247" dirty="0">
                <a:solidFill>
                  <a:schemeClr val="bg1"/>
                </a:solidFill>
                <a:latin typeface="Adobe Caslon Pro" pitchFamily="18" charset="0"/>
              </a:rPr>
              <a:t>843-885-8816</a:t>
            </a:r>
          </a:p>
          <a:p>
            <a:pPr algn="ctr"/>
            <a:r>
              <a:rPr lang="en-US" sz="1247" dirty="0">
                <a:solidFill>
                  <a:schemeClr val="bg1"/>
                </a:solidFill>
                <a:latin typeface="Adobe Caslon Pro" pitchFamily="18" charset="0"/>
                <a:hlinkClick r:id="rId6"/>
              </a:rPr>
              <a:t>kristin@chsdreamhomes.com</a:t>
            </a:r>
            <a:r>
              <a:rPr lang="en-US" sz="1247" dirty="0">
                <a:solidFill>
                  <a:schemeClr val="bg1"/>
                </a:solidFill>
                <a:latin typeface="Adobe Caslon Pro" pitchFamily="18" charset="0"/>
              </a:rPr>
              <a:t> </a:t>
            </a:r>
          </a:p>
          <a:p>
            <a:pPr algn="ctr"/>
            <a:r>
              <a:rPr lang="en-US" sz="1247" dirty="0">
                <a:solidFill>
                  <a:schemeClr val="bg1"/>
                </a:solidFill>
                <a:latin typeface="Adobe Caslon Pro" pitchFamily="18" charset="0"/>
              </a:rPr>
              <a:t>ERA Wilder Realty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856869" y="6211072"/>
            <a:ext cx="2069456" cy="1381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18337" y="6211072"/>
            <a:ext cx="1842346" cy="1381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41827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68</Words>
  <Application>Microsoft Office PowerPoint</Application>
  <PresentationFormat>Custom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Adobe Caslon Pro</vt:lpstr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11</cp:revision>
  <dcterms:created xsi:type="dcterms:W3CDTF">2006-08-16T00:00:00Z</dcterms:created>
  <dcterms:modified xsi:type="dcterms:W3CDTF">2017-07-12T03:08:16Z</dcterms:modified>
</cp:coreProperties>
</file>