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312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4144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4041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36481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60944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38546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6648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60169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73030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27701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94338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49943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10/17/2014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4356373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7"/>
          <p:cNvSpPr/>
          <p:nvPr/>
        </p:nvSpPr>
        <p:spPr>
          <a:xfrm>
            <a:off x="-7620" y="8866472"/>
            <a:ext cx="1943100" cy="10607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007870" y="9020718"/>
            <a:ext cx="5711734" cy="1005840"/>
          </a:xfrm>
        </p:spPr>
        <p:txBody>
          <a:bodyPr>
            <a:noAutofit/>
          </a:bodyPr>
          <a:lstStyle/>
          <a:p>
            <a:pPr algn="r"/>
            <a:r>
              <a:rPr lang="it-IT" sz="1600" b="1" dirty="0" smtClean="0">
                <a:solidFill>
                  <a:schemeClr val="tx2">
                    <a:lumMod val="75000"/>
                  </a:schemeClr>
                </a:solidFill>
              </a:rPr>
              <a:t>Justin Albright</a:t>
            </a:r>
            <a:endParaRPr lang="it-IT" sz="1600" b="1" dirty="0">
              <a:solidFill>
                <a:schemeClr val="tx2">
                  <a:lumMod val="75000"/>
                </a:schemeClr>
              </a:solidFill>
            </a:endParaRPr>
          </a:p>
          <a:p>
            <a:pPr algn="r"/>
            <a:r>
              <a:rPr lang="pt-BR" sz="1100" dirty="0">
                <a:solidFill>
                  <a:schemeClr val="tx2">
                    <a:lumMod val="75000"/>
                  </a:schemeClr>
                </a:solidFill>
              </a:rPr>
              <a:t>O (843) 556-5800</a:t>
            </a:r>
          </a:p>
          <a:p>
            <a:pPr algn="r"/>
            <a:r>
              <a:rPr lang="pt-BR" sz="1100" dirty="0">
                <a:solidFill>
                  <a:schemeClr val="tx2">
                    <a:lumMod val="75000"/>
                  </a:schemeClr>
                </a:solidFill>
              </a:rPr>
              <a:t>C (803) 466.5787</a:t>
            </a:r>
          </a:p>
          <a:p>
            <a:pPr algn="r"/>
            <a:r>
              <a:rPr lang="pt-BR" sz="1100" dirty="0" smtClean="0">
                <a:solidFill>
                  <a:schemeClr val="tx2">
                    <a:lumMod val="75000"/>
                  </a:schemeClr>
                </a:solidFill>
              </a:rPr>
              <a:t>justinalbright1@yahoo.com</a:t>
            </a:r>
            <a:endParaRPr lang="en-US" sz="1100" dirty="0">
              <a:solidFill>
                <a:schemeClr val="tx2">
                  <a:lumMod val="75000"/>
                </a:schemeClr>
              </a:solidFill>
            </a:endParaRPr>
          </a:p>
        </p:txBody>
      </p:sp>
      <p:sp>
        <p:nvSpPr>
          <p:cNvPr id="5" name="Rectangle 4"/>
          <p:cNvSpPr/>
          <p:nvPr/>
        </p:nvSpPr>
        <p:spPr>
          <a:xfrm>
            <a:off x="-3810" y="4969624"/>
            <a:ext cx="7772400" cy="646331"/>
          </a:xfrm>
          <a:prstGeom prst="rect">
            <a:avLst/>
          </a:prstGeom>
        </p:spPr>
        <p:txBody>
          <a:bodyPr wrap="square">
            <a:spAutoFit/>
          </a:bodyPr>
          <a:lstStyle/>
          <a:p>
            <a:pPr algn="ctr"/>
            <a:r>
              <a:rPr lang="en-US" sz="1200" dirty="0">
                <a:solidFill>
                  <a:schemeClr val="tx2">
                    <a:lumMod val="50000"/>
                  </a:schemeClr>
                </a:solidFill>
              </a:rPr>
              <a:t>Rice Hollow Must See Newly updated 1st floor with bamboo floors, new paint and complete kitchen update with cabinets, granite and appliances. Large back yard great neighborhood to raise children or start a family. Can't beat the neighbors. Orange Grove elementary school is one Charleston's best.</a:t>
            </a:r>
          </a:p>
        </p:txBody>
      </p:sp>
      <p:pic>
        <p:nvPicPr>
          <p:cNvPr id="1033"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4800" y="8897362"/>
            <a:ext cx="785403" cy="10069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5" name="Group 14"/>
          <p:cNvGrpSpPr/>
          <p:nvPr/>
        </p:nvGrpSpPr>
        <p:grpSpPr>
          <a:xfrm>
            <a:off x="-7620" y="9002546"/>
            <a:ext cx="1943100" cy="1042184"/>
            <a:chOff x="-7620" y="9002546"/>
            <a:chExt cx="1943100" cy="1042184"/>
          </a:xfrm>
        </p:grpSpPr>
        <p:pic>
          <p:nvPicPr>
            <p:cNvPr id="1034"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4830" y="9002546"/>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536899"/>
              <a:ext cx="1943100" cy="507831"/>
            </a:xfrm>
            <a:prstGeom prst="rect">
              <a:avLst/>
            </a:prstGeom>
          </p:spPr>
          <p:txBody>
            <a:bodyPr anchor="b">
              <a:spAutoFit/>
            </a:bodyPr>
            <a:lstStyle/>
            <a:p>
              <a:pPr lvl="0" algn="ctr"/>
              <a:r>
                <a:rPr lang="en-US" sz="900" dirty="0">
                  <a:solidFill>
                    <a:schemeClr val="tx2">
                      <a:lumMod val="75000"/>
                    </a:schemeClr>
                  </a:solidFill>
                </a:rPr>
                <a:t>Carolina One Real Estate</a:t>
              </a:r>
            </a:p>
            <a:p>
              <a:pPr lvl="0" algn="ctr"/>
              <a:r>
                <a:rPr lang="en-US" sz="900" dirty="0">
                  <a:solidFill>
                    <a:schemeClr val="tx2">
                      <a:lumMod val="75000"/>
                    </a:schemeClr>
                  </a:solidFill>
                </a:rPr>
                <a:t>873 Orleans Road, </a:t>
              </a:r>
              <a:r>
                <a:rPr lang="en-US" sz="900" dirty="0" err="1">
                  <a:solidFill>
                    <a:schemeClr val="tx2">
                      <a:lumMod val="75000"/>
                    </a:schemeClr>
                  </a:solidFill>
                </a:rPr>
                <a:t>Ste</a:t>
              </a:r>
              <a:r>
                <a:rPr lang="en-US" sz="900" dirty="0">
                  <a:solidFill>
                    <a:schemeClr val="tx2">
                      <a:lumMod val="75000"/>
                    </a:schemeClr>
                  </a:solidFill>
                </a:rPr>
                <a:t> 102</a:t>
              </a:r>
            </a:p>
            <a:p>
              <a:pPr lvl="0" algn="ctr"/>
              <a:r>
                <a:rPr lang="en-US" sz="900" dirty="0">
                  <a:solidFill>
                    <a:schemeClr val="tx2">
                      <a:lumMod val="75000"/>
                    </a:schemeClr>
                  </a:solidFill>
                </a:rPr>
                <a:t>Charleston, SC 29407</a:t>
              </a:r>
            </a:p>
          </p:txBody>
        </p:sp>
      </p:grpSp>
      <p:cxnSp>
        <p:nvCxnSpPr>
          <p:cNvPr id="10" name="Straight Connector 9"/>
          <p:cNvCxnSpPr/>
          <p:nvPr/>
        </p:nvCxnSpPr>
        <p:spPr>
          <a:xfrm>
            <a:off x="1596390" y="5840478"/>
            <a:ext cx="4572000" cy="0"/>
          </a:xfrm>
          <a:prstGeom prst="line">
            <a:avLst/>
          </a:prstGeom>
          <a:ln w="9525">
            <a:solidFill>
              <a:schemeClr val="tx2"/>
            </a:solidFill>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nvGrpSpPr>
          <p:cNvPr id="2" name="Group 1"/>
          <p:cNvGrpSpPr/>
          <p:nvPr/>
        </p:nvGrpSpPr>
        <p:grpSpPr>
          <a:xfrm>
            <a:off x="148591" y="6065001"/>
            <a:ext cx="7467598" cy="1970135"/>
            <a:chOff x="148591" y="5845412"/>
            <a:chExt cx="7467598" cy="1970135"/>
          </a:xfrm>
        </p:grpSpPr>
        <p:sp>
          <p:nvSpPr>
            <p:cNvPr id="24" name="Title 1"/>
            <p:cNvSpPr txBox="1">
              <a:spLocks/>
            </p:cNvSpPr>
            <p:nvPr/>
          </p:nvSpPr>
          <p:spPr>
            <a:xfrm>
              <a:off x="4110991" y="5845412"/>
              <a:ext cx="3505198" cy="1970135"/>
            </a:xfrm>
            <a:prstGeom prst="rect">
              <a:avLst/>
            </a:prstGeom>
          </p:spPr>
          <p:txBody>
            <a:bodyPr vert="horz" anchor="ctr">
              <a:noAutofit/>
            </a:bodyPr>
            <a:lstStyle>
              <a:lvl1pPr algn="l" rtl="0" eaLnBrk="1" latinLnBrk="0" hangingPunct="1">
                <a:spcBef>
                  <a:spcPct val="0"/>
                </a:spcBef>
                <a:buNone/>
                <a:defRPr kumimoji="0" sz="4400" kern="1200" cap="all" baseline="0">
                  <a:solidFill>
                    <a:schemeClr val="tx2"/>
                  </a:solidFill>
                  <a:latin typeface="+mj-lt"/>
                  <a:ea typeface="+mj-ea"/>
                  <a:cs typeface="+mj-cs"/>
                </a:defRPr>
              </a:lvl1pPr>
            </a:lstStyle>
            <a:p>
              <a:pPr algn="ctr"/>
              <a:r>
                <a:rPr lang="en-US" sz="2400" cap="none" dirty="0" smtClean="0">
                  <a:solidFill>
                    <a:schemeClr val="tx2">
                      <a:lumMod val="75000"/>
                    </a:schemeClr>
                  </a:solidFill>
                  <a:latin typeface="+mn-lt"/>
                </a:rPr>
                <a:t>1884 </a:t>
              </a:r>
              <a:r>
                <a:rPr lang="en-US" sz="2400" cap="none" dirty="0" err="1" smtClean="0">
                  <a:solidFill>
                    <a:schemeClr val="tx2">
                      <a:lumMod val="75000"/>
                    </a:schemeClr>
                  </a:solidFill>
                  <a:latin typeface="+mn-lt"/>
                </a:rPr>
                <a:t>Sandcroft</a:t>
              </a:r>
              <a:r>
                <a:rPr lang="en-US" sz="2400" cap="none" dirty="0" smtClean="0">
                  <a:solidFill>
                    <a:schemeClr val="tx2">
                      <a:lumMod val="75000"/>
                    </a:schemeClr>
                  </a:solidFill>
                  <a:latin typeface="+mn-lt"/>
                </a:rPr>
                <a:t> Dr</a:t>
              </a:r>
              <a:r>
                <a:rPr lang="en-US" sz="2000" cap="none" dirty="0" smtClean="0">
                  <a:solidFill>
                    <a:schemeClr val="tx2">
                      <a:lumMod val="75000"/>
                    </a:schemeClr>
                  </a:solidFill>
                  <a:latin typeface="+mn-lt"/>
                </a:rPr>
                <a:t/>
              </a:r>
              <a:br>
                <a:rPr lang="en-US" sz="2000" cap="none" dirty="0" smtClean="0">
                  <a:solidFill>
                    <a:schemeClr val="tx2">
                      <a:lumMod val="75000"/>
                    </a:schemeClr>
                  </a:solidFill>
                  <a:latin typeface="+mn-lt"/>
                </a:rPr>
              </a:br>
              <a:r>
                <a:rPr lang="en-US" sz="1800" cap="none" dirty="0" smtClean="0">
                  <a:solidFill>
                    <a:schemeClr val="tx2">
                      <a:lumMod val="75000"/>
                    </a:schemeClr>
                  </a:solidFill>
                  <a:latin typeface="+mn-lt"/>
                </a:rPr>
                <a:t/>
              </a:r>
              <a:br>
                <a:rPr lang="en-US" sz="1800" cap="none" dirty="0" smtClean="0">
                  <a:solidFill>
                    <a:schemeClr val="tx2">
                      <a:lumMod val="75000"/>
                    </a:schemeClr>
                  </a:solidFill>
                  <a:latin typeface="+mn-lt"/>
                </a:rPr>
              </a:br>
              <a:r>
                <a:rPr lang="en-US" sz="1800" cap="none" dirty="0" smtClean="0">
                  <a:solidFill>
                    <a:schemeClr val="tx2">
                      <a:lumMod val="75000"/>
                    </a:schemeClr>
                  </a:solidFill>
                  <a:latin typeface="+mn-lt"/>
                </a:rPr>
                <a:t>Charleston, SC</a:t>
              </a:r>
              <a:br>
                <a:rPr lang="en-US" sz="1800" cap="none" dirty="0" smtClean="0">
                  <a:solidFill>
                    <a:schemeClr val="tx2">
                      <a:lumMod val="75000"/>
                    </a:schemeClr>
                  </a:solidFill>
                  <a:latin typeface="+mn-lt"/>
                </a:rPr>
              </a:br>
              <a:r>
                <a:rPr lang="en-US" sz="1800" cap="none" dirty="0" smtClean="0">
                  <a:solidFill>
                    <a:schemeClr val="tx2">
                      <a:lumMod val="75000"/>
                    </a:schemeClr>
                  </a:solidFill>
                  <a:latin typeface="+mn-lt"/>
                </a:rPr>
                <a:t>MLS# 14027241</a:t>
              </a:r>
              <a:br>
                <a:rPr lang="en-US" sz="1800" cap="none" dirty="0" smtClean="0">
                  <a:solidFill>
                    <a:schemeClr val="tx2">
                      <a:lumMod val="75000"/>
                    </a:schemeClr>
                  </a:solidFill>
                  <a:latin typeface="+mn-lt"/>
                </a:rPr>
              </a:br>
              <a:r>
                <a:rPr lang="en-US" sz="1800" cap="none" dirty="0" smtClean="0">
                  <a:solidFill>
                    <a:schemeClr val="tx2">
                      <a:lumMod val="75000"/>
                    </a:schemeClr>
                  </a:solidFill>
                  <a:latin typeface="+mn-lt"/>
                </a:rPr>
                <a:t>$275,000</a:t>
              </a:r>
              <a:br>
                <a:rPr lang="en-US" sz="1800" cap="none" dirty="0" smtClean="0">
                  <a:solidFill>
                    <a:schemeClr val="tx2">
                      <a:lumMod val="75000"/>
                    </a:schemeClr>
                  </a:solidFill>
                  <a:latin typeface="+mn-lt"/>
                </a:rPr>
              </a:br>
              <a:r>
                <a:rPr lang="en-US" sz="2000" cap="none" dirty="0" smtClean="0">
                  <a:solidFill>
                    <a:schemeClr val="tx2">
                      <a:lumMod val="75000"/>
                    </a:schemeClr>
                  </a:solidFill>
                  <a:latin typeface="+mn-lt"/>
                </a:rPr>
                <a:t/>
              </a:r>
              <a:br>
                <a:rPr lang="en-US" sz="2000" cap="none" dirty="0" smtClean="0">
                  <a:solidFill>
                    <a:schemeClr val="tx2">
                      <a:lumMod val="75000"/>
                    </a:schemeClr>
                  </a:solidFill>
                  <a:latin typeface="+mn-lt"/>
                </a:rPr>
              </a:br>
              <a:r>
                <a:rPr lang="en-US" sz="1200" cap="none" dirty="0" smtClean="0">
                  <a:solidFill>
                    <a:schemeClr val="tx2">
                      <a:lumMod val="75000"/>
                    </a:schemeClr>
                  </a:solidFill>
                  <a:latin typeface="+mn-lt"/>
                </a:rPr>
                <a:t>3 Bedrooms | 2 Baths | 2,032 </a:t>
              </a:r>
              <a:r>
                <a:rPr lang="en-US" sz="1200" cap="none" dirty="0" err="1" smtClean="0">
                  <a:solidFill>
                    <a:schemeClr val="tx2">
                      <a:lumMod val="75000"/>
                    </a:schemeClr>
                  </a:solidFill>
                  <a:latin typeface="+mn-lt"/>
                </a:rPr>
                <a:t>Sq</a:t>
              </a:r>
              <a:r>
                <a:rPr lang="en-US" sz="1200" cap="none" dirty="0" smtClean="0">
                  <a:solidFill>
                    <a:schemeClr val="tx2">
                      <a:lumMod val="75000"/>
                    </a:schemeClr>
                  </a:solidFill>
                  <a:latin typeface="+mn-lt"/>
                </a:rPr>
                <a:t> Ft</a:t>
              </a:r>
              <a:endParaRPr lang="en-US" sz="1600" cap="none" dirty="0">
                <a:solidFill>
                  <a:schemeClr val="tx2">
                    <a:lumMod val="75000"/>
                  </a:schemeClr>
                </a:solidFill>
                <a:latin typeface="+mn-lt"/>
              </a:endParaRPr>
            </a:p>
          </p:txBody>
        </p:sp>
        <p:pic>
          <p:nvPicPr>
            <p:cNvPr id="25"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48591" y="5845413"/>
              <a:ext cx="3505198" cy="1970134"/>
            </a:xfrm>
            <a:prstGeom prst="rect">
              <a:avLst/>
            </a:prstGeom>
            <a:ln w="12700">
              <a:solidFill>
                <a:schemeClr val="tx1"/>
              </a:solid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grpSp>
      <p:sp>
        <p:nvSpPr>
          <p:cNvPr id="26" name="Rectangle 25"/>
          <p:cNvSpPr/>
          <p:nvPr/>
        </p:nvSpPr>
        <p:spPr>
          <a:xfrm>
            <a:off x="-3810" y="8259659"/>
            <a:ext cx="7772400" cy="646331"/>
          </a:xfrm>
          <a:prstGeom prst="rect">
            <a:avLst/>
          </a:prstGeom>
        </p:spPr>
        <p:txBody>
          <a:bodyPr wrap="square">
            <a:spAutoFit/>
          </a:bodyPr>
          <a:lstStyle/>
          <a:p>
            <a:pPr algn="ctr"/>
            <a:r>
              <a:rPr lang="en-US" sz="1200" dirty="0">
                <a:solidFill>
                  <a:schemeClr val="tx2">
                    <a:lumMod val="50000"/>
                  </a:schemeClr>
                </a:solidFill>
              </a:rPr>
              <a:t>This 1 story open floor plan is a must see at this price, 3 bed 2 bath, vaulted ceilings, FP 380sqft. Enclosed garage. Fenced rear yard with shed. Great price for Rice Hollow. Seller offering a $4,000 allowance to convert garage back to garage at buyers request. Rice Hollow is a great family oriented neighborhood with great curb appeal and great neighbors.</a:t>
            </a:r>
          </a:p>
        </p:txBody>
      </p:sp>
      <p:grpSp>
        <p:nvGrpSpPr>
          <p:cNvPr id="13" name="Group 12"/>
          <p:cNvGrpSpPr/>
          <p:nvPr/>
        </p:nvGrpSpPr>
        <p:grpSpPr>
          <a:xfrm>
            <a:off x="7768" y="9525"/>
            <a:ext cx="7749244" cy="1657631"/>
            <a:chOff x="1" y="9525"/>
            <a:chExt cx="7749244" cy="1657631"/>
          </a:xfrm>
        </p:grpSpPr>
        <p:sp>
          <p:nvSpPr>
            <p:cNvPr id="4" name="Rectangle 3"/>
            <p:cNvSpPr/>
            <p:nvPr/>
          </p:nvSpPr>
          <p:spPr>
            <a:xfrm>
              <a:off x="2415245" y="176621"/>
              <a:ext cx="5334000" cy="1323439"/>
            </a:xfrm>
            <a:prstGeom prst="rect">
              <a:avLst/>
            </a:prstGeom>
          </p:spPr>
          <p:txBody>
            <a:bodyPr wrap="square">
              <a:spAutoFit/>
            </a:bodyPr>
            <a:lstStyle/>
            <a:p>
              <a:pPr algn="ctr"/>
              <a:r>
                <a:rPr lang="en-US" sz="4000" dirty="0">
                  <a:solidFill>
                    <a:srgbClr val="FFFF00"/>
                  </a:solidFill>
                  <a:effectLst>
                    <a:outerShdw blurRad="38100" dist="38100" dir="2700000" algn="tl">
                      <a:srgbClr val="000000">
                        <a:alpha val="43137"/>
                      </a:srgbClr>
                    </a:outerShdw>
                  </a:effectLst>
                </a:rPr>
                <a:t>Rice </a:t>
              </a:r>
              <a:r>
                <a:rPr lang="en-US" sz="4000" dirty="0" smtClean="0">
                  <a:solidFill>
                    <a:srgbClr val="FFFF00"/>
                  </a:solidFill>
                  <a:effectLst>
                    <a:outerShdw blurRad="38100" dist="38100" dir="2700000" algn="tl">
                      <a:srgbClr val="000000">
                        <a:alpha val="43137"/>
                      </a:srgbClr>
                    </a:outerShdw>
                  </a:effectLst>
                </a:rPr>
                <a:t>Hollow</a:t>
              </a:r>
            </a:p>
            <a:p>
              <a:pPr algn="ctr"/>
              <a:r>
                <a:rPr lang="en-US" sz="4000" dirty="0" smtClean="0">
                  <a:solidFill>
                    <a:srgbClr val="FFFF00"/>
                  </a:solidFill>
                  <a:effectLst>
                    <a:outerShdw blurRad="38100" dist="38100" dir="2700000" algn="tl">
                      <a:srgbClr val="000000">
                        <a:alpha val="43137"/>
                      </a:srgbClr>
                    </a:outerShdw>
                  </a:effectLst>
                </a:rPr>
                <a:t>Under </a:t>
              </a:r>
              <a:r>
                <a:rPr lang="en-US" sz="4000" dirty="0">
                  <a:solidFill>
                    <a:srgbClr val="FFFF00"/>
                  </a:solidFill>
                  <a:effectLst>
                    <a:outerShdw blurRad="38100" dist="38100" dir="2700000" algn="tl">
                      <a:srgbClr val="000000">
                        <a:alpha val="43137"/>
                      </a:srgbClr>
                    </a:outerShdw>
                  </a:effectLst>
                </a:rPr>
                <a:t>$300k</a:t>
              </a:r>
            </a:p>
          </p:txBody>
        </p:sp>
        <p:pic>
          <p:nvPicPr>
            <p:cNvPr id="12" name="Picture 11"/>
            <p:cNvPicPr>
              <a:picLocks noChangeAspect="1"/>
            </p:cNvPicPr>
            <p:nvPr/>
          </p:nvPicPr>
          <p:blipFill rotWithShape="1">
            <a:blip r:embed="rId5" cstate="print">
              <a:extLst>
                <a:ext uri="{28A0092B-C50C-407E-A947-70E740481C1C}">
                  <a14:useLocalDpi xmlns:a14="http://schemas.microsoft.com/office/drawing/2010/main" val="0"/>
                </a:ext>
              </a:extLst>
            </a:blip>
            <a:srcRect l="11737" t="7692" r="2969" b="5333"/>
            <a:stretch/>
          </p:blipFill>
          <p:spPr>
            <a:xfrm>
              <a:off x="1" y="9525"/>
              <a:ext cx="2438399" cy="1657631"/>
            </a:xfrm>
            <a:prstGeom prst="rect">
              <a:avLst/>
            </a:prstGeom>
            <a:ln>
              <a:noFill/>
            </a:ln>
            <a:effectLst>
              <a:softEdge rad="112500"/>
            </a:effectLst>
          </p:spPr>
        </p:pic>
      </p:grpSp>
      <p:cxnSp>
        <p:nvCxnSpPr>
          <p:cNvPr id="29" name="Straight Connector 28"/>
          <p:cNvCxnSpPr/>
          <p:nvPr/>
        </p:nvCxnSpPr>
        <p:spPr>
          <a:xfrm>
            <a:off x="1596390" y="1891679"/>
            <a:ext cx="4572000" cy="0"/>
          </a:xfrm>
          <a:prstGeom prst="line">
            <a:avLst/>
          </a:prstGeom>
          <a:ln w="9525">
            <a:solidFill>
              <a:schemeClr val="tx2"/>
            </a:solidFill>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nvGrpSpPr>
          <p:cNvPr id="14" name="Group 13"/>
          <p:cNvGrpSpPr/>
          <p:nvPr/>
        </p:nvGrpSpPr>
        <p:grpSpPr>
          <a:xfrm>
            <a:off x="148591" y="2116202"/>
            <a:ext cx="7467598" cy="2628899"/>
            <a:chOff x="152400" y="1869522"/>
            <a:chExt cx="7467598" cy="2628899"/>
          </a:xfrm>
        </p:grpSpPr>
        <p:pic>
          <p:nvPicPr>
            <p:cNvPr id="1026" name="Picture 2"/>
            <p:cNvPicPr>
              <a:picLocks noChangeAspect="1" noChangeArrowheads="1"/>
            </p:cNvPicPr>
            <p:nvPr/>
          </p:nvPicPr>
          <p:blipFill rotWithShape="1">
            <a:blip r:embed="rId6">
              <a:extLst>
                <a:ext uri="{28A0092B-C50C-407E-A947-70E740481C1C}">
                  <a14:useLocalDpi xmlns:a14="http://schemas.microsoft.com/office/drawing/2010/main" val="0"/>
                </a:ext>
              </a:extLst>
            </a:blip>
            <a:srcRect l="1323" t="1853" r="1323" b="1853"/>
            <a:stretch/>
          </p:blipFill>
          <p:spPr bwMode="auto">
            <a:xfrm>
              <a:off x="4114800" y="1869522"/>
              <a:ext cx="3505198" cy="2628899"/>
            </a:xfrm>
            <a:prstGeom prst="rect">
              <a:avLst/>
            </a:prstGeom>
            <a:ln w="12700">
              <a:solidFill>
                <a:schemeClr val="tx1"/>
              </a:solid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152400" y="2152919"/>
              <a:ext cx="3505198" cy="2062103"/>
            </a:xfrm>
            <a:prstGeom prst="rect">
              <a:avLst/>
            </a:prstGeom>
          </p:spPr>
          <p:txBody>
            <a:bodyPr wrap="square">
              <a:spAutoFit/>
            </a:bodyPr>
            <a:lstStyle/>
            <a:p>
              <a:pPr algn="ctr"/>
              <a:r>
                <a:rPr lang="en-US" sz="2400" dirty="0">
                  <a:solidFill>
                    <a:schemeClr val="tx2">
                      <a:lumMod val="75000"/>
                    </a:schemeClr>
                  </a:solidFill>
                </a:rPr>
                <a:t>1752 W </a:t>
              </a:r>
              <a:r>
                <a:rPr lang="en-US" sz="2400" dirty="0" err="1">
                  <a:solidFill>
                    <a:schemeClr val="tx2">
                      <a:lumMod val="75000"/>
                    </a:schemeClr>
                  </a:solidFill>
                </a:rPr>
                <a:t>Sandcroft</a:t>
              </a:r>
              <a:r>
                <a:rPr lang="en-US" sz="2400" dirty="0">
                  <a:solidFill>
                    <a:schemeClr val="tx2">
                      <a:lumMod val="75000"/>
                    </a:schemeClr>
                  </a:solidFill>
                </a:rPr>
                <a:t> Dr</a:t>
              </a:r>
              <a:r>
                <a:rPr lang="en-US" sz="2000" dirty="0">
                  <a:solidFill>
                    <a:schemeClr val="tx2">
                      <a:lumMod val="75000"/>
                    </a:schemeClr>
                  </a:solidFill>
                </a:rPr>
                <a:t/>
              </a:r>
              <a:br>
                <a:rPr lang="en-US" sz="2000" dirty="0">
                  <a:solidFill>
                    <a:schemeClr val="tx2">
                      <a:lumMod val="75000"/>
                    </a:schemeClr>
                  </a:solidFill>
                </a:rPr>
              </a:br>
              <a:r>
                <a:rPr lang="en-US" dirty="0">
                  <a:solidFill>
                    <a:schemeClr val="tx2">
                      <a:lumMod val="75000"/>
                    </a:schemeClr>
                  </a:solidFill>
                </a:rPr>
                <a:t/>
              </a:r>
              <a:br>
                <a:rPr lang="en-US" dirty="0">
                  <a:solidFill>
                    <a:schemeClr val="tx2">
                      <a:lumMod val="75000"/>
                    </a:schemeClr>
                  </a:solidFill>
                </a:rPr>
              </a:br>
              <a:r>
                <a:rPr lang="en-US" dirty="0">
                  <a:solidFill>
                    <a:schemeClr val="tx2">
                      <a:lumMod val="75000"/>
                    </a:schemeClr>
                  </a:solidFill>
                </a:rPr>
                <a:t>Charleston, SC</a:t>
              </a:r>
              <a:br>
                <a:rPr lang="en-US" dirty="0">
                  <a:solidFill>
                    <a:schemeClr val="tx2">
                      <a:lumMod val="75000"/>
                    </a:schemeClr>
                  </a:solidFill>
                </a:rPr>
              </a:br>
              <a:r>
                <a:rPr lang="en-US" dirty="0">
                  <a:solidFill>
                    <a:schemeClr val="tx2">
                      <a:lumMod val="75000"/>
                    </a:schemeClr>
                  </a:solidFill>
                </a:rPr>
                <a:t>MLS# 1425101</a:t>
              </a:r>
              <a:br>
                <a:rPr lang="en-US" dirty="0">
                  <a:solidFill>
                    <a:schemeClr val="tx2">
                      <a:lumMod val="75000"/>
                    </a:schemeClr>
                  </a:solidFill>
                </a:rPr>
              </a:br>
              <a:r>
                <a:rPr lang="en-US" dirty="0">
                  <a:solidFill>
                    <a:schemeClr val="tx2">
                      <a:lumMod val="75000"/>
                    </a:schemeClr>
                  </a:solidFill>
                </a:rPr>
                <a:t>$295,000</a:t>
              </a:r>
              <a:br>
                <a:rPr lang="en-US" dirty="0">
                  <a:solidFill>
                    <a:schemeClr val="tx2">
                      <a:lumMod val="75000"/>
                    </a:schemeClr>
                  </a:solidFill>
                </a:rPr>
              </a:br>
              <a:r>
                <a:rPr lang="en-US" sz="2000" dirty="0">
                  <a:solidFill>
                    <a:schemeClr val="tx2">
                      <a:lumMod val="75000"/>
                    </a:schemeClr>
                  </a:solidFill>
                </a:rPr>
                <a:t/>
              </a:r>
              <a:br>
                <a:rPr lang="en-US" sz="2000" dirty="0">
                  <a:solidFill>
                    <a:schemeClr val="tx2">
                      <a:lumMod val="75000"/>
                    </a:schemeClr>
                  </a:solidFill>
                </a:rPr>
              </a:br>
              <a:r>
                <a:rPr lang="en-US" sz="1200" dirty="0">
                  <a:solidFill>
                    <a:schemeClr val="tx2">
                      <a:lumMod val="75000"/>
                    </a:schemeClr>
                  </a:solidFill>
                </a:rPr>
                <a:t>3 Bedrooms | 2½ Baths | 2,165 </a:t>
              </a:r>
              <a:r>
                <a:rPr lang="en-US" sz="1200" dirty="0" err="1">
                  <a:solidFill>
                    <a:schemeClr val="tx2">
                      <a:lumMod val="75000"/>
                    </a:schemeClr>
                  </a:solidFill>
                </a:rPr>
                <a:t>Sq</a:t>
              </a:r>
              <a:r>
                <a:rPr lang="en-US" sz="1200" dirty="0">
                  <a:solidFill>
                    <a:schemeClr val="tx2">
                      <a:lumMod val="75000"/>
                    </a:schemeClr>
                  </a:solidFill>
                </a:rPr>
                <a:t> Ft</a:t>
              </a:r>
              <a:endParaRPr lang="en-US" dirty="0">
                <a:solidFill>
                  <a:schemeClr val="tx2">
                    <a:lumMod val="75000"/>
                  </a:schemeClr>
                </a:solidFill>
              </a:endParaRPr>
            </a:p>
          </p:txBody>
        </p:sp>
      </p:grpSp>
    </p:spTree>
    <p:extLst>
      <p:ext uri="{BB962C8B-B14F-4D97-AF65-F5344CB8AC3E}">
        <p14:creationId xmlns:p14="http://schemas.microsoft.com/office/powerpoint/2010/main" val="38003766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TotalTime>
  <Words>163</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atp1313@gmail.com</cp:lastModifiedBy>
  <cp:revision>12</cp:revision>
  <dcterms:created xsi:type="dcterms:W3CDTF">2006-08-16T00:00:00Z</dcterms:created>
  <dcterms:modified xsi:type="dcterms:W3CDTF">2014-10-17T14:12:07Z</dcterms:modified>
</cp:coreProperties>
</file>