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0000"/>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285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710351"/>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Downtown Charleston Multifamily Properties</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01623" y="4267200"/>
            <a:ext cx="2638584" cy="4495800"/>
          </a:xfrm>
          <a:prstGeom prst="rect">
            <a:avLst/>
          </a:prstGeom>
        </p:spPr>
        <p:txBody>
          <a:bodyPr vert="horz" lIns="101882" tIns="50941" rIns="101882" bIns="50941" numCol="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dirty="0">
                <a:solidFill>
                  <a:srgbClr val="680000"/>
                </a:solidFill>
                <a:latin typeface="Futura Lt BT" panose="020B0402020204020303" pitchFamily="34" charset="0"/>
              </a:rPr>
              <a:t>Welcome home to 197 Spring Street, a gorgeous, incoming-producing Charleston Single-style duplex in the heart of Charleston and MINUTES from all it has to offer. 197 Spring is commercially zoned, allowing for different business possibilities! This property has hardwood floors throughout the entire property, double porches, new roof within the last 5 years, newer HVACs, and painted within the last few years. One of the rare finds in downtown Charleston, this property offers ample parking in the rear. Parking is often a premium in this historic area, making this feature a valuable asset for both tenants, future customers, new owners.</a:t>
            </a:r>
          </a:p>
          <a:p>
            <a:endParaRPr lang="en-US" sz="1050" dirty="0">
              <a:solidFill>
                <a:srgbClr val="680000"/>
              </a:solidFill>
              <a:latin typeface="Futura Lt BT" panose="020B0402020204020303" pitchFamily="34" charset="0"/>
            </a:endParaRPr>
          </a:p>
          <a:p>
            <a:r>
              <a:rPr lang="en-US" sz="1050" dirty="0">
                <a:solidFill>
                  <a:srgbClr val="680000"/>
                </a:solidFill>
                <a:latin typeface="Futura Lt BT" panose="020B0402020204020303" pitchFamily="34" charset="0"/>
              </a:rPr>
              <a:t>This property also gets treated quarterly for termites. Don't miss out on this rare gem in the heart of downtown Charleston!</a:t>
            </a:r>
          </a:p>
        </p:txBody>
      </p:sp>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itle 1">
            <a:extLst>
              <a:ext uri="{FF2B5EF4-FFF2-40B4-BE49-F238E27FC236}">
                <a16:creationId xmlns:a16="http://schemas.microsoft.com/office/drawing/2014/main" id="{ED8AFF04-18DC-365C-BEAA-ECCDB1F6E927}"/>
              </a:ext>
            </a:extLst>
          </p:cNvPr>
          <p:cNvSpPr txBox="1">
            <a:spLocks/>
          </p:cNvSpPr>
          <p:nvPr/>
        </p:nvSpPr>
        <p:spPr>
          <a:xfrm>
            <a:off x="101623" y="2514600"/>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197 Spring Street</a:t>
            </a:r>
          </a:p>
          <a:p>
            <a:r>
              <a:rPr lang="en-US" sz="1400" dirty="0">
                <a:latin typeface="Futura LtCn BT" panose="020B0408020204030204" pitchFamily="34" charset="0"/>
              </a:rPr>
              <a:t>MLS# 23027222</a:t>
            </a:r>
          </a:p>
          <a:p>
            <a:r>
              <a:rPr lang="en-US" sz="1400" dirty="0">
                <a:latin typeface="Futura LtCn BT" panose="020B0408020204030204" pitchFamily="34" charset="0"/>
              </a:rPr>
              <a:t>$825,000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908; Beds: 2; Baths: 1</a:t>
            </a:r>
          </a:p>
        </p:txBody>
      </p:sp>
      <p:pic>
        <p:nvPicPr>
          <p:cNvPr id="12" name="Picture 11">
            <a:extLst>
              <a:ext uri="{FF2B5EF4-FFF2-40B4-BE49-F238E27FC236}">
                <a16:creationId xmlns:a16="http://schemas.microsoft.com/office/drawing/2014/main" id="{B50A7D50-434A-B15D-DB2E-D3F67CB6F51F}"/>
              </a:ext>
            </a:extLst>
          </p:cNvPr>
          <p:cNvPicPr>
            <a:picLocks noChangeAspect="1"/>
          </p:cNvPicPr>
          <p:nvPr/>
        </p:nvPicPr>
        <p:blipFill>
          <a:blip r:embed="rId5" cstate="print">
            <a:extLst>
              <a:ext uri="{28A0092B-C50C-407E-A947-70E740481C1C}">
                <a14:useLocalDpi xmlns:a14="http://schemas.microsoft.com/office/drawing/2010/main" val="0"/>
              </a:ext>
            </a:extLst>
          </a:blip>
          <a:srcRect t="4999" b="4999"/>
          <a:stretch/>
        </p:blipFill>
        <p:spPr>
          <a:xfrm>
            <a:off x="101624" y="685800"/>
            <a:ext cx="2638582" cy="1781526"/>
          </a:xfrm>
          <a:prstGeom prst="rect">
            <a:avLst/>
          </a:prstGeom>
          <a:ln>
            <a:solidFill>
              <a:schemeClr val="tx1"/>
            </a:solidFill>
          </a:ln>
        </p:spPr>
      </p:pic>
      <p:sp>
        <p:nvSpPr>
          <p:cNvPr id="16" name="Title 1">
            <a:extLst>
              <a:ext uri="{FF2B5EF4-FFF2-40B4-BE49-F238E27FC236}">
                <a16:creationId xmlns:a16="http://schemas.microsoft.com/office/drawing/2014/main" id="{A304B9E4-F4F6-7B1B-BCC9-94C5C52F0567}"/>
              </a:ext>
            </a:extLst>
          </p:cNvPr>
          <p:cNvSpPr txBox="1">
            <a:spLocks/>
          </p:cNvSpPr>
          <p:nvPr/>
        </p:nvSpPr>
        <p:spPr>
          <a:xfrm>
            <a:off x="2806708" y="2514600"/>
            <a:ext cx="2638584" cy="167640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199 Spring Street</a:t>
            </a:r>
          </a:p>
          <a:p>
            <a:r>
              <a:rPr lang="en-US" sz="1400" dirty="0">
                <a:latin typeface="Futura LtCn BT" panose="020B0408020204030204" pitchFamily="34" charset="0"/>
              </a:rPr>
              <a:t>MLS# 23027276</a:t>
            </a:r>
          </a:p>
          <a:p>
            <a:r>
              <a:rPr lang="en-US" sz="1400" dirty="0">
                <a:highlight>
                  <a:srgbClr val="FFFF00"/>
                </a:highlight>
                <a:latin typeface="Futura LtCn BT" panose="020B0408020204030204" pitchFamily="34" charset="0"/>
              </a:rPr>
              <a:t>NEW PRICE $995,000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a:t>
            </a:r>
          </a:p>
          <a:p>
            <a:r>
              <a:rPr lang="en-US" sz="900" dirty="0">
                <a:solidFill>
                  <a:schemeClr val="tx1">
                    <a:lumMod val="75000"/>
                    <a:lumOff val="25000"/>
                  </a:schemeClr>
                </a:solidFill>
                <a:latin typeface="Futura LtCn BT" panose="020B0408020204030204" pitchFamily="34" charset="0"/>
              </a:rPr>
              <a:t>Unit 2: Beds: 1; Baths: 1</a:t>
            </a:r>
          </a:p>
          <a:p>
            <a:r>
              <a:rPr lang="en-US" sz="900" dirty="0">
                <a:solidFill>
                  <a:schemeClr val="tx1">
                    <a:lumMod val="75000"/>
                    <a:lumOff val="25000"/>
                  </a:schemeClr>
                </a:solidFill>
                <a:latin typeface="Futura LtCn BT" panose="020B0408020204030204" pitchFamily="34" charset="0"/>
              </a:rPr>
              <a:t>Unit 3: Beds: 1; Baths: 1</a:t>
            </a:r>
            <a:br>
              <a:rPr lang="en-US" sz="900" dirty="0">
                <a:solidFill>
                  <a:schemeClr val="tx1">
                    <a:lumMod val="75000"/>
                    <a:lumOff val="25000"/>
                  </a:schemeClr>
                </a:solidFill>
                <a:latin typeface="Futura LtCn BT" panose="020B0408020204030204" pitchFamily="34" charset="0"/>
              </a:rPr>
            </a:br>
            <a:r>
              <a:rPr lang="en-US" sz="900" dirty="0">
                <a:solidFill>
                  <a:schemeClr val="tx1">
                    <a:lumMod val="75000"/>
                    <a:lumOff val="25000"/>
                  </a:schemeClr>
                </a:solidFill>
                <a:latin typeface="Futura LtCn BT" panose="020B0408020204030204" pitchFamily="34" charset="0"/>
              </a:rPr>
              <a:t>Unit 4: Beds: 1; Baths: 1</a:t>
            </a:r>
          </a:p>
          <a:p>
            <a:r>
              <a:rPr lang="en-US" sz="900" dirty="0">
                <a:solidFill>
                  <a:schemeClr val="tx1">
                    <a:lumMod val="75000"/>
                    <a:lumOff val="25000"/>
                  </a:schemeClr>
                </a:solidFill>
                <a:latin typeface="Futura LtCn BT" panose="020B0408020204030204" pitchFamily="34" charset="0"/>
              </a:rPr>
              <a:t>Unit 5: Beds: 1; Baths: 1</a:t>
            </a:r>
          </a:p>
        </p:txBody>
      </p:sp>
      <p:pic>
        <p:nvPicPr>
          <p:cNvPr id="19" name="Picture 18">
            <a:extLst>
              <a:ext uri="{FF2B5EF4-FFF2-40B4-BE49-F238E27FC236}">
                <a16:creationId xmlns:a16="http://schemas.microsoft.com/office/drawing/2014/main" id="{55CA6DBC-B4B7-2383-0275-A57BD0DF3864}"/>
              </a:ext>
            </a:extLst>
          </p:cNvPr>
          <p:cNvPicPr>
            <a:picLocks noChangeAspect="1"/>
          </p:cNvPicPr>
          <p:nvPr/>
        </p:nvPicPr>
        <p:blipFill>
          <a:blip r:embed="rId6" cstate="print">
            <a:extLst>
              <a:ext uri="{28A0092B-C50C-407E-A947-70E740481C1C}">
                <a14:useLocalDpi xmlns:a14="http://schemas.microsoft.com/office/drawing/2010/main" val="0"/>
              </a:ext>
            </a:extLst>
          </a:blip>
          <a:srcRect t="4999" b="4999"/>
          <a:stretch/>
        </p:blipFill>
        <p:spPr>
          <a:xfrm>
            <a:off x="2806709" y="685800"/>
            <a:ext cx="2638582" cy="1781526"/>
          </a:xfrm>
          <a:prstGeom prst="rect">
            <a:avLst/>
          </a:prstGeom>
          <a:ln>
            <a:solidFill>
              <a:schemeClr val="tx1"/>
            </a:solidFill>
          </a:ln>
        </p:spPr>
      </p:pic>
      <p:sp>
        <p:nvSpPr>
          <p:cNvPr id="20" name="Title 1">
            <a:extLst>
              <a:ext uri="{FF2B5EF4-FFF2-40B4-BE49-F238E27FC236}">
                <a16:creationId xmlns:a16="http://schemas.microsoft.com/office/drawing/2014/main" id="{1465764B-F143-EB52-3DFA-9A61849DEA96}"/>
              </a:ext>
            </a:extLst>
          </p:cNvPr>
          <p:cNvSpPr txBox="1">
            <a:spLocks/>
          </p:cNvSpPr>
          <p:nvPr/>
        </p:nvSpPr>
        <p:spPr>
          <a:xfrm>
            <a:off x="5511792" y="2514600"/>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201 Spring Street</a:t>
            </a:r>
          </a:p>
          <a:p>
            <a:r>
              <a:rPr lang="en-US" sz="1400" dirty="0">
                <a:latin typeface="Futura LtCn BT" panose="020B0408020204030204" pitchFamily="34" charset="0"/>
              </a:rPr>
              <a:t>MLS# 23027306</a:t>
            </a:r>
          </a:p>
          <a:p>
            <a:r>
              <a:rPr lang="en-US" sz="1400" dirty="0">
                <a:highlight>
                  <a:srgbClr val="FFFF00"/>
                </a:highlight>
                <a:latin typeface="Futura LtCn BT" panose="020B0408020204030204" pitchFamily="34" charset="0"/>
              </a:rPr>
              <a:t>NEW PRICE $995,000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 </a:t>
            </a:r>
          </a:p>
          <a:p>
            <a:r>
              <a:rPr lang="en-US" sz="900" dirty="0">
                <a:solidFill>
                  <a:schemeClr val="tx1">
                    <a:lumMod val="75000"/>
                    <a:lumOff val="25000"/>
                  </a:schemeClr>
                </a:solidFill>
                <a:latin typeface="Futura LtCn BT" panose="020B0408020204030204" pitchFamily="34" charset="0"/>
              </a:rPr>
              <a:t>Unit 2: Beds: 2; Baths: 1 </a:t>
            </a:r>
          </a:p>
          <a:p>
            <a:r>
              <a:rPr lang="en-US" sz="900" dirty="0">
                <a:solidFill>
                  <a:schemeClr val="tx1">
                    <a:lumMod val="75000"/>
                    <a:lumOff val="25000"/>
                  </a:schemeClr>
                </a:solidFill>
                <a:latin typeface="Futura LtCn BT" panose="020B0408020204030204" pitchFamily="34" charset="0"/>
              </a:rPr>
              <a:t>Unit 3: Beds: 2; Baths: 2 </a:t>
            </a:r>
          </a:p>
          <a:p>
            <a:r>
              <a:rPr lang="en-US" sz="900" dirty="0">
                <a:solidFill>
                  <a:schemeClr val="tx1">
                    <a:lumMod val="75000"/>
                    <a:lumOff val="25000"/>
                  </a:schemeClr>
                </a:solidFill>
                <a:latin typeface="Futura LtCn BT" panose="020B0408020204030204" pitchFamily="34" charset="0"/>
              </a:rPr>
              <a:t>Unit 4: Beds: 1; Baths: 1</a:t>
            </a:r>
            <a:endParaRPr lang="en-US" sz="1100" dirty="0">
              <a:solidFill>
                <a:schemeClr val="tx1">
                  <a:lumMod val="75000"/>
                  <a:lumOff val="25000"/>
                </a:schemeClr>
              </a:solidFill>
              <a:latin typeface="Futura LtCn BT" panose="020B0408020204030204" pitchFamily="34" charset="0"/>
            </a:endParaRPr>
          </a:p>
        </p:txBody>
      </p:sp>
      <p:pic>
        <p:nvPicPr>
          <p:cNvPr id="21" name="Picture 20">
            <a:extLst>
              <a:ext uri="{FF2B5EF4-FFF2-40B4-BE49-F238E27FC236}">
                <a16:creationId xmlns:a16="http://schemas.microsoft.com/office/drawing/2014/main" id="{93F98304-56A1-B334-9652-E511499F99C5}"/>
              </a:ext>
            </a:extLst>
          </p:cNvPr>
          <p:cNvPicPr>
            <a:picLocks noChangeAspect="1"/>
          </p:cNvPicPr>
          <p:nvPr/>
        </p:nvPicPr>
        <p:blipFill>
          <a:blip r:embed="rId7" cstate="print">
            <a:extLst>
              <a:ext uri="{28A0092B-C50C-407E-A947-70E740481C1C}">
                <a14:useLocalDpi xmlns:a14="http://schemas.microsoft.com/office/drawing/2010/main" val="0"/>
              </a:ext>
            </a:extLst>
          </a:blip>
          <a:srcRect t="4999" b="4999"/>
          <a:stretch/>
        </p:blipFill>
        <p:spPr>
          <a:xfrm>
            <a:off x="5511792" y="685800"/>
            <a:ext cx="2638582" cy="1781526"/>
          </a:xfrm>
          <a:prstGeom prst="rect">
            <a:avLst/>
          </a:prstGeom>
          <a:ln>
            <a:solidFill>
              <a:schemeClr val="tx1"/>
            </a:solidFill>
          </a:ln>
        </p:spPr>
      </p:pic>
      <p:sp>
        <p:nvSpPr>
          <p:cNvPr id="6" name="Title 1">
            <a:extLst>
              <a:ext uri="{FF2B5EF4-FFF2-40B4-BE49-F238E27FC236}">
                <a16:creationId xmlns:a16="http://schemas.microsoft.com/office/drawing/2014/main" id="{4623BCB1-6E5E-EAEF-5D35-6DADCA74D4A7}"/>
              </a:ext>
            </a:extLst>
          </p:cNvPr>
          <p:cNvSpPr txBox="1">
            <a:spLocks/>
          </p:cNvSpPr>
          <p:nvPr/>
        </p:nvSpPr>
        <p:spPr>
          <a:xfrm>
            <a:off x="5511791" y="4267200"/>
            <a:ext cx="2638584" cy="4495800"/>
          </a:xfrm>
          <a:prstGeom prst="rect">
            <a:avLst/>
          </a:prstGeom>
        </p:spPr>
        <p:txBody>
          <a:bodyPr vert="horz" lIns="101882" tIns="50941" rIns="101882" bIns="50941" numCol="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dirty="0">
                <a:solidFill>
                  <a:srgbClr val="680000"/>
                </a:solidFill>
                <a:latin typeface="Futura Lt BT" panose="020B0402020204020303" pitchFamily="34" charset="0"/>
              </a:rPr>
              <a:t>Welcome home to 201 Spring Street, a gorgeous, incoming-producing Charleston Single-style QUADPLEX in the heart of Charleston and MINUTES from all it has to offer. 201 Spring is commercially zoned, allowing for different business possibilities! If rents are increased, Projected Gross income can fetch up to $7,200/month. This property has 3 units; 1 large studio, 1 detached studio apartment and 2 larger units - one on each floor. Unit A is currently vacant and gives the opportunity to owner occupy or rent. They're hardwoods throughout the entire property, plus double porches, roof recoated within the last 5 years. One of the rare finds in downtown Charleston, this property offers ample parking in the rear.</a:t>
            </a:r>
          </a:p>
          <a:p>
            <a:endParaRPr lang="en-US" sz="1050" dirty="0">
              <a:solidFill>
                <a:srgbClr val="680000"/>
              </a:solidFill>
              <a:latin typeface="Futura Lt BT" panose="020B0402020204020303" pitchFamily="34" charset="0"/>
            </a:endParaRPr>
          </a:p>
          <a:p>
            <a:r>
              <a:rPr lang="en-US" sz="1050" dirty="0">
                <a:solidFill>
                  <a:srgbClr val="680000"/>
                </a:solidFill>
                <a:latin typeface="Futura Lt BT" panose="020B0402020204020303" pitchFamily="34" charset="0"/>
              </a:rPr>
              <a:t>Parking is often a premium in this historic area, making this feature a valuable asset for both tenants, future customers, new owners. This property also gets treated quarterly for termites.</a:t>
            </a:r>
          </a:p>
        </p:txBody>
      </p:sp>
      <p:sp>
        <p:nvSpPr>
          <p:cNvPr id="7" name="Title 1">
            <a:extLst>
              <a:ext uri="{FF2B5EF4-FFF2-40B4-BE49-F238E27FC236}">
                <a16:creationId xmlns:a16="http://schemas.microsoft.com/office/drawing/2014/main" id="{34097AF4-5F4F-5F8A-F418-710FA4E1C62F}"/>
              </a:ext>
            </a:extLst>
          </p:cNvPr>
          <p:cNvSpPr txBox="1">
            <a:spLocks/>
          </p:cNvSpPr>
          <p:nvPr/>
        </p:nvSpPr>
        <p:spPr>
          <a:xfrm>
            <a:off x="2806708" y="4267200"/>
            <a:ext cx="2638584" cy="4495800"/>
          </a:xfrm>
          <a:prstGeom prst="rect">
            <a:avLst/>
          </a:prstGeom>
        </p:spPr>
        <p:txBody>
          <a:bodyPr vert="horz" lIns="101882" tIns="50941" rIns="101882" bIns="50941" numCol="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dirty="0">
                <a:solidFill>
                  <a:srgbClr val="680000"/>
                </a:solidFill>
                <a:latin typeface="Futura Lt BT" panose="020B0402020204020303" pitchFamily="34" charset="0"/>
              </a:rPr>
              <a:t>Welcome home to 199 Spring Street, a gorgeous, incoming-producing Charleston Single-style multifamily in the heart of Charleston and MINUTES from all it has to offer. 199 Spring is commercially zoned, allowing for different business possibilities! This property consists of a few units; 2 studios, 1 apartment, and 2 larger units - one on each floor. Each unit is 1 bedroom (formal or studio) and 1 bathroom but all vary in size. 199 Spring has hardwood floors throughout the entire property, double porches, roof recoated within the last 5 years. One of the rare finds in downtown Charleston, this property offers ample parking in the rear. Parking is often a premium in this historic area, making this feature a valuable asset for both tenants, future customers, new owners.</a:t>
            </a:r>
          </a:p>
          <a:p>
            <a:endParaRPr lang="en-US" sz="1050" dirty="0">
              <a:solidFill>
                <a:srgbClr val="680000"/>
              </a:solidFill>
              <a:latin typeface="Futura Lt BT" panose="020B0402020204020303" pitchFamily="34" charset="0"/>
            </a:endParaRPr>
          </a:p>
          <a:p>
            <a:r>
              <a:rPr lang="en-US" sz="1050" dirty="0">
                <a:solidFill>
                  <a:srgbClr val="680000"/>
                </a:solidFill>
                <a:latin typeface="Futura Lt BT" panose="020B0402020204020303" pitchFamily="34" charset="0"/>
              </a:rPr>
              <a:t>This property also gets treated quarterly for termites. Don't miss this rare gem in the heart of downtown!</a:t>
            </a:r>
          </a:p>
        </p:txBody>
      </p:sp>
      <p:cxnSp>
        <p:nvCxnSpPr>
          <p:cNvPr id="9" name="Straight Connector 8">
            <a:extLst>
              <a:ext uri="{FF2B5EF4-FFF2-40B4-BE49-F238E27FC236}">
                <a16:creationId xmlns:a16="http://schemas.microsoft.com/office/drawing/2014/main" id="{F2D33F01-5277-877E-D918-A0003DC59156}"/>
              </a:ext>
            </a:extLst>
          </p:cNvPr>
          <p:cNvCxnSpPr>
            <a:cxnSpLocks/>
          </p:cNvCxnSpPr>
          <p:nvPr/>
        </p:nvCxnSpPr>
        <p:spPr>
          <a:xfrm>
            <a:off x="2773458" y="2667000"/>
            <a:ext cx="0" cy="64008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43C42C5-05DC-6C68-6A51-50D4AABAB511}"/>
              </a:ext>
            </a:extLst>
          </p:cNvPr>
          <p:cNvCxnSpPr>
            <a:cxnSpLocks/>
          </p:cNvCxnSpPr>
          <p:nvPr/>
        </p:nvCxnSpPr>
        <p:spPr>
          <a:xfrm>
            <a:off x="5478542" y="2667000"/>
            <a:ext cx="0" cy="64008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TotalTime>
  <Words>653</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Downtown Charleston Multifamily Properties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105</cp:revision>
  <dcterms:created xsi:type="dcterms:W3CDTF">2006-08-16T00:00:00Z</dcterms:created>
  <dcterms:modified xsi:type="dcterms:W3CDTF">2024-04-17T19:44:41Z</dcterms:modified>
</cp:coreProperties>
</file>