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790926"/>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Spring Street Portfolio</a:t>
            </a:r>
            <a:br>
              <a:rPr lang="en-US" sz="2600" b="1" dirty="0">
                <a:ln w="3175">
                  <a:noFill/>
                </a:ln>
                <a:solidFill>
                  <a:srgbClr val="9D0000"/>
                </a:solidFill>
                <a:latin typeface="Futura Lt BT" panose="020B0402020204020303" pitchFamily="34" charset="0"/>
                <a:ea typeface="Gadugi" panose="020B0502040204020203" pitchFamily="34" charset="0"/>
              </a:rPr>
            </a:br>
            <a:r>
              <a:rPr lang="en-US" sz="2600" b="1">
                <a:ln w="3175">
                  <a:noFill/>
                </a:ln>
                <a:solidFill>
                  <a:srgbClr val="9D0000"/>
                </a:solidFill>
                <a:latin typeface="Futura Lt BT" panose="020B0402020204020303" pitchFamily="34" charset="0"/>
                <a:ea typeface="Gadugi" panose="020B0502040204020203" pitchFamily="34" charset="0"/>
              </a:rPr>
              <a:t>(15 </a:t>
            </a:r>
            <a:r>
              <a:rPr lang="en-US" sz="2600" b="1" dirty="0">
                <a:ln w="3175">
                  <a:noFill/>
                </a:ln>
                <a:solidFill>
                  <a:srgbClr val="9D0000"/>
                </a:solidFill>
                <a:latin typeface="Futura Lt BT" panose="020B0402020204020303" pitchFamily="34" charset="0"/>
                <a:ea typeface="Gadugi" panose="020B0502040204020203" pitchFamily="34" charset="0"/>
              </a:rPr>
              <a:t>Doors)</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76200" y="2667000"/>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195 Spring Street</a:t>
            </a:r>
          </a:p>
          <a:p>
            <a:r>
              <a:rPr lang="en-US" sz="1400" dirty="0">
                <a:latin typeface="Futura LtCn BT" panose="020B0408020204030204" pitchFamily="34" charset="0"/>
              </a:rPr>
              <a:t>MLS# 23027305</a:t>
            </a:r>
          </a:p>
          <a:p>
            <a:r>
              <a:rPr lang="en-US" sz="1400" dirty="0">
                <a:latin typeface="Futura LtCn BT" panose="020B0408020204030204" pitchFamily="34" charset="0"/>
              </a:rPr>
              <a:t>$875,000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792; Beds: 2; Baths: 1</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415225"/>
            <a:ext cx="8229599" cy="97151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b="1" dirty="0">
                <a:solidFill>
                  <a:srgbClr val="9D0000"/>
                </a:solidFill>
                <a:latin typeface="Futura Lt BT" panose="020B0402020204020303" pitchFamily="34" charset="0"/>
              </a:rPr>
              <a:t>This Spring Street portfolio consists of 15 units split between 5 different multifamily properties. These are all zoned General Business commercial. One of the rare finds in downtown Charleston, these properties offer ample parking on the rear or side. Parking is often a premium in this historic area, making this feature a valuable asset for both tenants, future customers, new owners. Just a short walk to Roper St Francis/MUSC and plenty of restaurants, bars, downtown fun! This property also gets treated quarterly for pest control. Rent roll and utility info available upon request. Total list price $4.7M.</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76202" y="838200"/>
            <a:ext cx="2638582" cy="178152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itle 1">
            <a:extLst>
              <a:ext uri="{FF2B5EF4-FFF2-40B4-BE49-F238E27FC236}">
                <a16:creationId xmlns:a16="http://schemas.microsoft.com/office/drawing/2014/main" id="{ED8AFF04-18DC-365C-BEAA-ECCDB1F6E927}"/>
              </a:ext>
            </a:extLst>
          </p:cNvPr>
          <p:cNvSpPr txBox="1">
            <a:spLocks/>
          </p:cNvSpPr>
          <p:nvPr/>
        </p:nvSpPr>
        <p:spPr>
          <a:xfrm>
            <a:off x="2793985" y="2667000"/>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197 Spring Street</a:t>
            </a:r>
          </a:p>
          <a:p>
            <a:r>
              <a:rPr lang="en-US" sz="1400" dirty="0">
                <a:latin typeface="Futura LtCn BT" panose="020B0408020204030204" pitchFamily="34" charset="0"/>
              </a:rPr>
              <a:t>MLS# 23027222</a:t>
            </a:r>
          </a:p>
          <a:p>
            <a:r>
              <a:rPr lang="en-US" sz="1400" dirty="0">
                <a:latin typeface="Futura LtCn BT" panose="020B0408020204030204" pitchFamily="34" charset="0"/>
              </a:rPr>
              <a:t>$850,000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908; Beds: 2; Baths: 1</a:t>
            </a:r>
          </a:p>
        </p:txBody>
      </p:sp>
      <p:pic>
        <p:nvPicPr>
          <p:cNvPr id="12" name="Picture 11">
            <a:extLst>
              <a:ext uri="{FF2B5EF4-FFF2-40B4-BE49-F238E27FC236}">
                <a16:creationId xmlns:a16="http://schemas.microsoft.com/office/drawing/2014/main" id="{B50A7D50-434A-B15D-DB2E-D3F67CB6F51F}"/>
              </a:ext>
            </a:extLst>
          </p:cNvPr>
          <p:cNvPicPr>
            <a:picLocks noChangeAspect="1"/>
          </p:cNvPicPr>
          <p:nvPr/>
        </p:nvPicPr>
        <p:blipFill>
          <a:blip r:embed="rId6" cstate="print">
            <a:extLst>
              <a:ext uri="{28A0092B-C50C-407E-A947-70E740481C1C}">
                <a14:useLocalDpi xmlns:a14="http://schemas.microsoft.com/office/drawing/2010/main" val="0"/>
              </a:ext>
            </a:extLst>
          </a:blip>
          <a:srcRect t="4999" b="4999"/>
          <a:stretch/>
        </p:blipFill>
        <p:spPr>
          <a:xfrm>
            <a:off x="2793988" y="838200"/>
            <a:ext cx="2638582" cy="1781526"/>
          </a:xfrm>
          <a:prstGeom prst="rect">
            <a:avLst/>
          </a:prstGeom>
          <a:ln>
            <a:solidFill>
              <a:schemeClr val="tx1"/>
            </a:solidFill>
          </a:ln>
        </p:spPr>
      </p:pic>
      <p:sp>
        <p:nvSpPr>
          <p:cNvPr id="16" name="Title 1">
            <a:extLst>
              <a:ext uri="{FF2B5EF4-FFF2-40B4-BE49-F238E27FC236}">
                <a16:creationId xmlns:a16="http://schemas.microsoft.com/office/drawing/2014/main" id="{A304B9E4-F4F6-7B1B-BCC9-94C5C52F0567}"/>
              </a:ext>
            </a:extLst>
          </p:cNvPr>
          <p:cNvSpPr txBox="1">
            <a:spLocks/>
          </p:cNvSpPr>
          <p:nvPr/>
        </p:nvSpPr>
        <p:spPr>
          <a:xfrm>
            <a:off x="5511772" y="2667000"/>
            <a:ext cx="2638584" cy="182880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199 Spring Street</a:t>
            </a:r>
          </a:p>
          <a:p>
            <a:r>
              <a:rPr lang="en-US" sz="1400" dirty="0">
                <a:latin typeface="Futura LtCn BT" panose="020B0408020204030204" pitchFamily="34" charset="0"/>
              </a:rPr>
              <a:t>MLS# 23027276</a:t>
            </a:r>
          </a:p>
          <a:p>
            <a:r>
              <a:rPr lang="en-US" sz="1400" dirty="0">
                <a:latin typeface="Futura LtCn BT" panose="020B0408020204030204" pitchFamily="34" charset="0"/>
              </a:rPr>
              <a:t>$1,075,000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a:t>
            </a:r>
          </a:p>
          <a:p>
            <a:r>
              <a:rPr lang="en-US" sz="900" dirty="0">
                <a:solidFill>
                  <a:schemeClr val="tx1">
                    <a:lumMod val="75000"/>
                    <a:lumOff val="25000"/>
                  </a:schemeClr>
                </a:solidFill>
                <a:latin typeface="Futura LtCn BT" panose="020B0408020204030204" pitchFamily="34" charset="0"/>
              </a:rPr>
              <a:t>Unit 2: Beds: 1; Baths: 1</a:t>
            </a:r>
          </a:p>
          <a:p>
            <a:r>
              <a:rPr lang="en-US" sz="900" dirty="0">
                <a:solidFill>
                  <a:schemeClr val="tx1">
                    <a:lumMod val="75000"/>
                    <a:lumOff val="25000"/>
                  </a:schemeClr>
                </a:solidFill>
                <a:latin typeface="Futura LtCn BT" panose="020B0408020204030204" pitchFamily="34" charset="0"/>
              </a:rPr>
              <a:t>Unit 3: Beds: 1; Baths: 1</a:t>
            </a:r>
            <a:br>
              <a:rPr lang="en-US" sz="900" dirty="0">
                <a:solidFill>
                  <a:schemeClr val="tx1">
                    <a:lumMod val="75000"/>
                    <a:lumOff val="25000"/>
                  </a:schemeClr>
                </a:solidFill>
                <a:latin typeface="Futura LtCn BT" panose="020B0408020204030204" pitchFamily="34" charset="0"/>
              </a:rPr>
            </a:br>
            <a:r>
              <a:rPr lang="en-US" sz="900" dirty="0">
                <a:solidFill>
                  <a:schemeClr val="tx1">
                    <a:lumMod val="75000"/>
                    <a:lumOff val="25000"/>
                  </a:schemeClr>
                </a:solidFill>
                <a:latin typeface="Futura LtCn BT" panose="020B0408020204030204" pitchFamily="34" charset="0"/>
              </a:rPr>
              <a:t>Unit 4: Beds: 1; Baths: 1</a:t>
            </a:r>
          </a:p>
          <a:p>
            <a:r>
              <a:rPr lang="en-US" sz="900" dirty="0">
                <a:solidFill>
                  <a:schemeClr val="tx1">
                    <a:lumMod val="75000"/>
                    <a:lumOff val="25000"/>
                  </a:schemeClr>
                </a:solidFill>
                <a:latin typeface="Futura LtCn BT" panose="020B0408020204030204" pitchFamily="34" charset="0"/>
              </a:rPr>
              <a:t>Unit 5: Beds: 1; Baths: 1</a:t>
            </a:r>
          </a:p>
        </p:txBody>
      </p:sp>
      <p:pic>
        <p:nvPicPr>
          <p:cNvPr id="19" name="Picture 18">
            <a:extLst>
              <a:ext uri="{FF2B5EF4-FFF2-40B4-BE49-F238E27FC236}">
                <a16:creationId xmlns:a16="http://schemas.microsoft.com/office/drawing/2014/main" id="{55CA6DBC-B4B7-2383-0275-A57BD0DF3864}"/>
              </a:ext>
            </a:extLst>
          </p:cNvPr>
          <p:cNvPicPr>
            <a:picLocks noChangeAspect="1"/>
          </p:cNvPicPr>
          <p:nvPr/>
        </p:nvPicPr>
        <p:blipFill>
          <a:blip r:embed="rId7" cstate="print">
            <a:extLst>
              <a:ext uri="{28A0092B-C50C-407E-A947-70E740481C1C}">
                <a14:useLocalDpi xmlns:a14="http://schemas.microsoft.com/office/drawing/2010/main" val="0"/>
              </a:ext>
            </a:extLst>
          </a:blip>
          <a:srcRect t="4999" b="4999"/>
          <a:stretch/>
        </p:blipFill>
        <p:spPr>
          <a:xfrm>
            <a:off x="5511773" y="838200"/>
            <a:ext cx="2638582" cy="1781526"/>
          </a:xfrm>
          <a:prstGeom prst="rect">
            <a:avLst/>
          </a:prstGeom>
          <a:ln>
            <a:solidFill>
              <a:schemeClr val="tx1"/>
            </a:solidFill>
          </a:ln>
        </p:spPr>
      </p:pic>
      <p:sp>
        <p:nvSpPr>
          <p:cNvPr id="20" name="Title 1">
            <a:extLst>
              <a:ext uri="{FF2B5EF4-FFF2-40B4-BE49-F238E27FC236}">
                <a16:creationId xmlns:a16="http://schemas.microsoft.com/office/drawing/2014/main" id="{1465764B-F143-EB52-3DFA-9A61849DEA96}"/>
              </a:ext>
            </a:extLst>
          </p:cNvPr>
          <p:cNvSpPr txBox="1">
            <a:spLocks/>
          </p:cNvSpPr>
          <p:nvPr/>
        </p:nvSpPr>
        <p:spPr>
          <a:xfrm>
            <a:off x="1435094" y="7416731"/>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201 Spring Street</a:t>
            </a:r>
          </a:p>
          <a:p>
            <a:r>
              <a:rPr lang="en-US" sz="1400" dirty="0">
                <a:latin typeface="Futura LtCn BT" panose="020B0408020204030204" pitchFamily="34" charset="0"/>
              </a:rPr>
              <a:t>MLS# 23027306</a:t>
            </a:r>
          </a:p>
          <a:p>
            <a:r>
              <a:rPr lang="en-US" sz="1400" dirty="0">
                <a:latin typeface="Futura LtCn BT" panose="020B0408020204030204" pitchFamily="34" charset="0"/>
              </a:rPr>
              <a:t>$1,125,000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 </a:t>
            </a:r>
          </a:p>
          <a:p>
            <a:r>
              <a:rPr lang="en-US" sz="900" dirty="0">
                <a:solidFill>
                  <a:schemeClr val="tx1">
                    <a:lumMod val="75000"/>
                    <a:lumOff val="25000"/>
                  </a:schemeClr>
                </a:solidFill>
                <a:latin typeface="Futura LtCn BT" panose="020B0408020204030204" pitchFamily="34" charset="0"/>
              </a:rPr>
              <a:t>Unit 2: Beds: 2; Baths: 1 </a:t>
            </a:r>
          </a:p>
          <a:p>
            <a:r>
              <a:rPr lang="en-US" sz="900" dirty="0">
                <a:solidFill>
                  <a:schemeClr val="tx1">
                    <a:lumMod val="75000"/>
                    <a:lumOff val="25000"/>
                  </a:schemeClr>
                </a:solidFill>
                <a:latin typeface="Futura LtCn BT" panose="020B0408020204030204" pitchFamily="34" charset="0"/>
              </a:rPr>
              <a:t>Unit 3: Beds: 2; Baths: 2 </a:t>
            </a:r>
          </a:p>
          <a:p>
            <a:r>
              <a:rPr lang="en-US" sz="900" dirty="0">
                <a:solidFill>
                  <a:schemeClr val="tx1">
                    <a:lumMod val="75000"/>
                    <a:lumOff val="25000"/>
                  </a:schemeClr>
                </a:solidFill>
                <a:latin typeface="Futura LtCn BT" panose="020B0408020204030204" pitchFamily="34" charset="0"/>
              </a:rPr>
              <a:t>Unit 4: Beds: 1; Baths: 1</a:t>
            </a:r>
            <a:endParaRPr lang="en-US" sz="1100" dirty="0">
              <a:solidFill>
                <a:schemeClr val="tx1">
                  <a:lumMod val="75000"/>
                  <a:lumOff val="25000"/>
                </a:schemeClr>
              </a:solidFill>
              <a:latin typeface="Futura LtCn BT" panose="020B0408020204030204" pitchFamily="34" charset="0"/>
            </a:endParaRPr>
          </a:p>
        </p:txBody>
      </p:sp>
      <p:pic>
        <p:nvPicPr>
          <p:cNvPr id="21" name="Picture 20">
            <a:extLst>
              <a:ext uri="{FF2B5EF4-FFF2-40B4-BE49-F238E27FC236}">
                <a16:creationId xmlns:a16="http://schemas.microsoft.com/office/drawing/2014/main" id="{93F98304-56A1-B334-9652-E511499F99C5}"/>
              </a:ext>
            </a:extLst>
          </p:cNvPr>
          <p:cNvPicPr>
            <a:picLocks noChangeAspect="1"/>
          </p:cNvPicPr>
          <p:nvPr/>
        </p:nvPicPr>
        <p:blipFill>
          <a:blip r:embed="rId8" cstate="print">
            <a:extLst>
              <a:ext uri="{28A0092B-C50C-407E-A947-70E740481C1C}">
                <a14:useLocalDpi xmlns:a14="http://schemas.microsoft.com/office/drawing/2010/main" val="0"/>
              </a:ext>
            </a:extLst>
          </a:blip>
          <a:srcRect t="4999" b="4999"/>
          <a:stretch/>
        </p:blipFill>
        <p:spPr>
          <a:xfrm>
            <a:off x="1435095" y="5462204"/>
            <a:ext cx="2638582" cy="1781526"/>
          </a:xfrm>
          <a:prstGeom prst="rect">
            <a:avLst/>
          </a:prstGeom>
          <a:ln>
            <a:solidFill>
              <a:schemeClr val="tx1"/>
            </a:solidFill>
          </a:ln>
        </p:spPr>
      </p:pic>
      <p:sp>
        <p:nvSpPr>
          <p:cNvPr id="23" name="Title 1">
            <a:extLst>
              <a:ext uri="{FF2B5EF4-FFF2-40B4-BE49-F238E27FC236}">
                <a16:creationId xmlns:a16="http://schemas.microsoft.com/office/drawing/2014/main" id="{A93DB1B1-1568-59B4-43B2-865103A0B797}"/>
              </a:ext>
            </a:extLst>
          </p:cNvPr>
          <p:cNvSpPr txBox="1">
            <a:spLocks/>
          </p:cNvSpPr>
          <p:nvPr/>
        </p:nvSpPr>
        <p:spPr>
          <a:xfrm>
            <a:off x="4152879" y="7416731"/>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94 Courtenay Drive</a:t>
            </a:r>
          </a:p>
          <a:p>
            <a:r>
              <a:rPr lang="en-US" sz="1400" dirty="0">
                <a:latin typeface="Futura LtCn BT" panose="020B0408020204030204" pitchFamily="34" charset="0"/>
              </a:rPr>
              <a:t>MLS# 23027223</a:t>
            </a:r>
          </a:p>
          <a:p>
            <a:r>
              <a:rPr lang="en-US" sz="1400" dirty="0">
                <a:latin typeface="Futura LtCn BT" panose="020B0408020204030204" pitchFamily="34" charset="0"/>
              </a:rPr>
              <a:t>$775,000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p:txBody>
      </p:sp>
      <p:pic>
        <p:nvPicPr>
          <p:cNvPr id="26" name="Picture 25">
            <a:extLst>
              <a:ext uri="{FF2B5EF4-FFF2-40B4-BE49-F238E27FC236}">
                <a16:creationId xmlns:a16="http://schemas.microsoft.com/office/drawing/2014/main" id="{6745E40E-2419-8554-7D67-4849B2E2CF53}"/>
              </a:ext>
            </a:extLst>
          </p:cNvPr>
          <p:cNvPicPr>
            <a:picLocks noChangeAspect="1"/>
          </p:cNvPicPr>
          <p:nvPr/>
        </p:nvPicPr>
        <p:blipFill>
          <a:blip r:embed="rId9" cstate="print">
            <a:extLst>
              <a:ext uri="{28A0092B-C50C-407E-A947-70E740481C1C}">
                <a14:useLocalDpi xmlns:a14="http://schemas.microsoft.com/office/drawing/2010/main" val="0"/>
              </a:ext>
            </a:extLst>
          </a:blip>
          <a:srcRect t="24681" b="24681"/>
          <a:stretch/>
        </p:blipFill>
        <p:spPr>
          <a:xfrm>
            <a:off x="4152881" y="5462204"/>
            <a:ext cx="2638582" cy="178152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364</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Spring Street Portfolio (15 Doors)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104</cp:revision>
  <dcterms:created xsi:type="dcterms:W3CDTF">2006-08-16T00:00:00Z</dcterms:created>
  <dcterms:modified xsi:type="dcterms:W3CDTF">2024-03-21T20:49:58Z</dcterms:modified>
</cp:coreProperties>
</file>