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1788" y="-1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151AD-A375-4817-BE6A-45CA18B7024C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6A3D-129F-478E-A842-9B47F4BA4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703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151AD-A375-4817-BE6A-45CA18B7024C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6A3D-129F-478E-A842-9B47F4BA4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541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151AD-A375-4817-BE6A-45CA18B7024C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6A3D-129F-478E-A842-9B47F4BA4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912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151AD-A375-4817-BE6A-45CA18B7024C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6A3D-129F-478E-A842-9B47F4BA4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297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151AD-A375-4817-BE6A-45CA18B7024C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6A3D-129F-478E-A842-9B47F4BA4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113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151AD-A375-4817-BE6A-45CA18B7024C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6A3D-129F-478E-A842-9B47F4BA4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091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151AD-A375-4817-BE6A-45CA18B7024C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6A3D-129F-478E-A842-9B47F4BA4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879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151AD-A375-4817-BE6A-45CA18B7024C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6A3D-129F-478E-A842-9B47F4BA4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540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151AD-A375-4817-BE6A-45CA18B7024C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6A3D-129F-478E-A842-9B47F4BA4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454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151AD-A375-4817-BE6A-45CA18B7024C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6A3D-129F-478E-A842-9B47F4BA4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958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151AD-A375-4817-BE6A-45CA18B7024C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6A3D-129F-478E-A842-9B47F4BA4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015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151AD-A375-4817-BE6A-45CA18B7024C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286A3D-129F-478E-A842-9B47F4BA4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354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011790"/>
            <a:ext cx="7772400" cy="1234209"/>
          </a:xfrm>
        </p:spPr>
        <p:txBody>
          <a:bodyPr anchor="ctr">
            <a:normAutofit/>
          </a:bodyPr>
          <a:lstStyle/>
          <a:p>
            <a:r>
              <a:rPr lang="en-US" sz="3000" dirty="0">
                <a:latin typeface="Gill Sans MT" panose="020B0502020104020203" pitchFamily="34" charset="0"/>
              </a:rPr>
              <a:t>St Thomas Point Open House</a:t>
            </a:r>
            <a:br>
              <a:rPr lang="en-US" sz="3100" dirty="0">
                <a:latin typeface="Gill Sans MT" panose="020B0502020104020203" pitchFamily="34" charset="0"/>
              </a:rPr>
            </a:br>
            <a:r>
              <a:rPr lang="en-US" sz="2400" dirty="0">
                <a:latin typeface="Gill Sans MT" panose="020B0502020104020203" pitchFamily="34" charset="0"/>
              </a:rPr>
              <a:t>Wednesday, August 2</a:t>
            </a:r>
            <a:r>
              <a:rPr lang="en-US" sz="2400" baseline="30000" dirty="0">
                <a:latin typeface="Gill Sans MT" panose="020B0502020104020203" pitchFamily="34" charset="0"/>
              </a:rPr>
              <a:t>nd</a:t>
            </a:r>
            <a:r>
              <a:rPr lang="en-US" sz="2400" dirty="0">
                <a:latin typeface="Gill Sans MT" panose="020B0502020104020203" pitchFamily="34" charset="0"/>
              </a:rPr>
              <a:t>, 11a - 1p</a:t>
            </a:r>
            <a:br>
              <a:rPr lang="en-US" sz="2400" dirty="0">
                <a:latin typeface="Gill Sans MT" panose="020B0502020104020203" pitchFamily="34" charset="0"/>
              </a:rPr>
            </a:br>
            <a:r>
              <a:rPr lang="en-US" sz="22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anose="020B0502020104020203" pitchFamily="34" charset="0"/>
              </a:rPr>
              <a:t>Visit All 5 Homes To Qualify For A $200 Visa Gift Card Raffle</a:t>
            </a:r>
            <a:endParaRPr lang="en-US" i="1" dirty="0">
              <a:solidFill>
                <a:schemeClr val="tx1">
                  <a:lumMod val="50000"/>
                  <a:lumOff val="50000"/>
                </a:schemeClr>
              </a:solidFill>
              <a:latin typeface="Gill Sans MT" panose="020B0502020104020203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4383" y="47248"/>
            <a:ext cx="1563635" cy="205066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24" name="Group 23"/>
          <p:cNvGrpSpPr/>
          <p:nvPr/>
        </p:nvGrpSpPr>
        <p:grpSpPr>
          <a:xfrm>
            <a:off x="173355" y="3363071"/>
            <a:ext cx="2286000" cy="3156978"/>
            <a:chOff x="173355" y="3363071"/>
            <a:chExt cx="2286000" cy="3156978"/>
          </a:xfrm>
        </p:grpSpPr>
        <p:sp>
          <p:nvSpPr>
            <p:cNvPr id="5" name="Rectangle 4"/>
            <p:cNvSpPr/>
            <p:nvPr/>
          </p:nvSpPr>
          <p:spPr>
            <a:xfrm>
              <a:off x="173355" y="5196610"/>
              <a:ext cx="2286000" cy="13234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b="1" dirty="0">
                  <a:latin typeface="Gill Sans MT" panose="020B0502020104020203" pitchFamily="34" charset="0"/>
                </a:rPr>
                <a:t>106 Berkshire Drive</a:t>
              </a:r>
            </a:p>
            <a:p>
              <a:pPr algn="ctr"/>
              <a:r>
                <a:rPr lang="en-US" sz="1200" dirty="0">
                  <a:latin typeface="Gill Sans MT" panose="020B0502020104020203" pitchFamily="34" charset="0"/>
                </a:rPr>
                <a:t>MLS# 16026530 | $549,000</a:t>
              </a:r>
            </a:p>
            <a:p>
              <a:pPr algn="ctr"/>
              <a:endParaRPr lang="en-US" sz="1200" dirty="0">
                <a:latin typeface="Gill Sans MT" panose="020B0502020104020203" pitchFamily="34" charset="0"/>
              </a:endParaRPr>
            </a:p>
            <a:p>
              <a:pPr algn="ctr"/>
              <a:r>
                <a:rPr lang="en-US" sz="1100" dirty="0">
                  <a:latin typeface="Gill Sans MT" panose="020B0502020104020203" pitchFamily="34" charset="0"/>
                </a:rPr>
                <a:t>Elizabeth Shirley</a:t>
              </a:r>
            </a:p>
            <a:p>
              <a:pPr algn="ctr"/>
              <a:r>
                <a:rPr lang="en-US" sz="1100" dirty="0">
                  <a:latin typeface="Gill Sans MT" panose="020B0502020104020203" pitchFamily="34" charset="0"/>
                </a:rPr>
                <a:t>lizshirleyrealestate@gmail.com</a:t>
              </a:r>
            </a:p>
            <a:p>
              <a:pPr algn="ctr"/>
              <a:r>
                <a:rPr lang="en-US" sz="1100" dirty="0">
                  <a:latin typeface="Gill Sans MT" panose="020B0502020104020203" pitchFamily="34" charset="0"/>
                </a:rPr>
                <a:t>843-276-2970</a:t>
              </a:r>
            </a:p>
            <a:p>
              <a:pPr algn="ctr"/>
              <a:r>
                <a:rPr lang="en-US" sz="1100" dirty="0">
                  <a:latin typeface="Gill Sans MT" panose="020B0502020104020203" pitchFamily="34" charset="0"/>
                </a:rPr>
                <a:t>BHHS Carolina Sun Real Estate</a:t>
              </a:r>
              <a:endParaRPr lang="en-US" sz="1200" dirty="0">
                <a:latin typeface="Gill Sans MT" panose="020B0502020104020203" pitchFamily="34" charset="0"/>
              </a:endParaRPr>
            </a:p>
          </p:txBody>
        </p:sp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5435" y="3363071"/>
              <a:ext cx="2021840" cy="151638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  <p:grpSp>
        <p:nvGrpSpPr>
          <p:cNvPr id="27" name="Group 26"/>
          <p:cNvGrpSpPr/>
          <p:nvPr/>
        </p:nvGrpSpPr>
        <p:grpSpPr>
          <a:xfrm>
            <a:off x="173355" y="6837208"/>
            <a:ext cx="2286000" cy="3156977"/>
            <a:chOff x="173355" y="6837208"/>
            <a:chExt cx="2286000" cy="3156977"/>
          </a:xfrm>
        </p:grpSpPr>
        <p:sp>
          <p:nvSpPr>
            <p:cNvPr id="8" name="Rectangle 7"/>
            <p:cNvSpPr/>
            <p:nvPr/>
          </p:nvSpPr>
          <p:spPr>
            <a:xfrm>
              <a:off x="173355" y="8670746"/>
              <a:ext cx="2286000" cy="13234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b="1" dirty="0">
                  <a:latin typeface="Gill Sans MT" panose="020B0502020104020203" pitchFamily="34" charset="0"/>
                </a:rPr>
                <a:t>214 </a:t>
              </a:r>
              <a:r>
                <a:rPr lang="en-US" sz="1200" b="1" dirty="0" err="1">
                  <a:latin typeface="Gill Sans MT" panose="020B0502020104020203" pitchFamily="34" charset="0"/>
                </a:rPr>
                <a:t>Ashmont</a:t>
              </a:r>
              <a:r>
                <a:rPr lang="en-US" sz="1200" b="1" dirty="0">
                  <a:latin typeface="Gill Sans MT" panose="020B0502020104020203" pitchFamily="34" charset="0"/>
                </a:rPr>
                <a:t> Drive</a:t>
              </a:r>
            </a:p>
            <a:p>
              <a:pPr algn="ctr"/>
              <a:r>
                <a:rPr lang="en-US" sz="1200" dirty="0">
                  <a:latin typeface="Gill Sans MT" panose="020B0502020104020203" pitchFamily="34" charset="0"/>
                </a:rPr>
                <a:t>MLS# 17006570 | $520,000</a:t>
              </a:r>
            </a:p>
            <a:p>
              <a:pPr algn="ctr"/>
              <a:endParaRPr lang="en-US" sz="1200" dirty="0">
                <a:latin typeface="Gill Sans MT" panose="020B0502020104020203" pitchFamily="34" charset="0"/>
              </a:endParaRPr>
            </a:p>
            <a:p>
              <a:pPr algn="ctr"/>
              <a:r>
                <a:rPr lang="en-US" sz="1100" dirty="0">
                  <a:latin typeface="Gill Sans MT" panose="020B0502020104020203" pitchFamily="34" charset="0"/>
                </a:rPr>
                <a:t>Bart Jackson</a:t>
              </a:r>
            </a:p>
            <a:p>
              <a:pPr algn="ctr"/>
              <a:r>
                <a:rPr lang="en-US" sz="1100" dirty="0">
                  <a:latin typeface="Gill Sans MT" panose="020B0502020104020203" pitchFamily="34" charset="0"/>
                </a:rPr>
                <a:t>Bart@CharlestonPreferred.com</a:t>
              </a:r>
            </a:p>
            <a:p>
              <a:pPr algn="ctr"/>
              <a:r>
                <a:rPr lang="en-US" sz="1100" dirty="0">
                  <a:latin typeface="Gill Sans MT" panose="020B0502020104020203" pitchFamily="34" charset="0"/>
                </a:rPr>
                <a:t>843-224-8944</a:t>
              </a:r>
            </a:p>
            <a:p>
              <a:pPr algn="ctr"/>
              <a:r>
                <a:rPr lang="en-US" sz="1100" dirty="0">
                  <a:latin typeface="Gill Sans MT" panose="020B0502020104020203" pitchFamily="34" charset="0"/>
                </a:rPr>
                <a:t>Charleston Preferred Properties</a:t>
              </a:r>
            </a:p>
          </p:txBody>
        </p:sp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0650" y="6837208"/>
              <a:ext cx="2271410" cy="151638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  <p:grpSp>
        <p:nvGrpSpPr>
          <p:cNvPr id="32" name="Group 31"/>
          <p:cNvGrpSpPr/>
          <p:nvPr/>
        </p:nvGrpSpPr>
        <p:grpSpPr>
          <a:xfrm>
            <a:off x="5323839" y="3363071"/>
            <a:ext cx="2286002" cy="3156978"/>
            <a:chOff x="5323839" y="3363071"/>
            <a:chExt cx="2286002" cy="3156978"/>
          </a:xfrm>
        </p:grpSpPr>
        <p:sp>
          <p:nvSpPr>
            <p:cNvPr id="10" name="Rectangle 9"/>
            <p:cNvSpPr/>
            <p:nvPr/>
          </p:nvSpPr>
          <p:spPr>
            <a:xfrm>
              <a:off x="5323839" y="5196610"/>
              <a:ext cx="2286002" cy="13234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b="1" dirty="0">
                  <a:latin typeface="Gill Sans MT" panose="020B0502020104020203" pitchFamily="34" charset="0"/>
                </a:rPr>
                <a:t>126 Berkshire Drive</a:t>
              </a:r>
            </a:p>
            <a:p>
              <a:pPr algn="ctr"/>
              <a:r>
                <a:rPr lang="en-US" sz="1200" dirty="0">
                  <a:latin typeface="Gill Sans MT" panose="020B0502020104020203" pitchFamily="34" charset="0"/>
                </a:rPr>
                <a:t>MLS# 17009144 | $649,900</a:t>
              </a:r>
            </a:p>
            <a:p>
              <a:pPr algn="ctr"/>
              <a:endParaRPr lang="en-US" sz="1200" dirty="0">
                <a:latin typeface="Gill Sans MT" panose="020B0502020104020203" pitchFamily="34" charset="0"/>
              </a:endParaRPr>
            </a:p>
            <a:p>
              <a:pPr algn="ctr"/>
              <a:r>
                <a:rPr lang="en-US" sz="1100" dirty="0">
                  <a:latin typeface="Gill Sans MT" panose="020B0502020104020203" pitchFamily="34" charset="0"/>
                </a:rPr>
                <a:t>Julie O'Reilly</a:t>
              </a:r>
            </a:p>
            <a:p>
              <a:pPr algn="ctr"/>
              <a:r>
                <a:rPr lang="en-US" sz="1100" dirty="0">
                  <a:latin typeface="Gill Sans MT" panose="020B0502020104020203" pitchFamily="34" charset="0"/>
                </a:rPr>
                <a:t>joreilly@kw.com</a:t>
              </a:r>
            </a:p>
            <a:p>
              <a:pPr algn="ctr"/>
              <a:r>
                <a:rPr lang="en-US" sz="1100" dirty="0">
                  <a:latin typeface="Gill Sans MT" panose="020B0502020104020203" pitchFamily="34" charset="0"/>
                </a:rPr>
                <a:t>843-514-7851</a:t>
              </a:r>
            </a:p>
            <a:p>
              <a:pPr algn="ctr"/>
              <a:r>
                <a:rPr lang="en-US" sz="1100" dirty="0">
                  <a:latin typeface="Gill Sans MT" panose="020B0502020104020203" pitchFamily="34" charset="0"/>
                </a:rPr>
                <a:t>Keller Williams Realty Charleston</a:t>
              </a:r>
            </a:p>
          </p:txBody>
        </p:sp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32111" y="3363071"/>
              <a:ext cx="2269458" cy="151638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  <p:grpSp>
        <p:nvGrpSpPr>
          <p:cNvPr id="28" name="Group 27"/>
          <p:cNvGrpSpPr/>
          <p:nvPr/>
        </p:nvGrpSpPr>
        <p:grpSpPr>
          <a:xfrm>
            <a:off x="5323839" y="6837208"/>
            <a:ext cx="2286002" cy="3156977"/>
            <a:chOff x="5323839" y="6837208"/>
            <a:chExt cx="2286002" cy="3156977"/>
          </a:xfrm>
        </p:grpSpPr>
        <p:sp>
          <p:nvSpPr>
            <p:cNvPr id="7" name="Rectangle 6"/>
            <p:cNvSpPr/>
            <p:nvPr/>
          </p:nvSpPr>
          <p:spPr>
            <a:xfrm>
              <a:off x="5323839" y="8670746"/>
              <a:ext cx="2286002" cy="13234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b="1" dirty="0">
                  <a:latin typeface="Gill Sans MT" panose="020B0502020104020203" pitchFamily="34" charset="0"/>
                </a:rPr>
                <a:t>216 </a:t>
              </a:r>
              <a:r>
                <a:rPr lang="en-US" sz="1200" b="1" dirty="0" err="1">
                  <a:latin typeface="Gill Sans MT" panose="020B0502020104020203" pitchFamily="34" charset="0"/>
                </a:rPr>
                <a:t>Ashmont</a:t>
              </a:r>
              <a:r>
                <a:rPr lang="en-US" sz="1200" b="1" dirty="0">
                  <a:latin typeface="Gill Sans MT" panose="020B0502020104020203" pitchFamily="34" charset="0"/>
                </a:rPr>
                <a:t> Drive</a:t>
              </a:r>
            </a:p>
            <a:p>
              <a:pPr algn="ctr"/>
              <a:r>
                <a:rPr lang="en-US" sz="1200" dirty="0">
                  <a:latin typeface="Gill Sans MT" panose="020B0502020104020203" pitchFamily="34" charset="0"/>
                </a:rPr>
                <a:t>MLS# 17018706 | $514,900</a:t>
              </a:r>
            </a:p>
            <a:p>
              <a:pPr algn="ctr"/>
              <a:endParaRPr lang="en-US" sz="1200" dirty="0">
                <a:latin typeface="Gill Sans MT" panose="020B0502020104020203" pitchFamily="34" charset="0"/>
              </a:endParaRPr>
            </a:p>
            <a:p>
              <a:pPr algn="ctr"/>
              <a:r>
                <a:rPr lang="en-US" sz="1100" dirty="0">
                  <a:latin typeface="Gill Sans MT" panose="020B0502020104020203" pitchFamily="34" charset="0"/>
                </a:rPr>
                <a:t>Frank Rutigliano</a:t>
              </a:r>
            </a:p>
            <a:p>
              <a:pPr algn="ctr"/>
              <a:r>
                <a:rPr lang="en-US" sz="1100" dirty="0">
                  <a:latin typeface="Gill Sans MT" panose="020B0502020104020203" pitchFamily="34" charset="0"/>
                </a:rPr>
                <a:t>frutigliano@kwchs.com</a:t>
              </a:r>
            </a:p>
            <a:p>
              <a:pPr algn="ctr"/>
              <a:r>
                <a:rPr lang="en-US" sz="1100" dirty="0">
                  <a:latin typeface="Gill Sans MT" panose="020B0502020104020203" pitchFamily="34" charset="0"/>
                </a:rPr>
                <a:t>843-813-4961</a:t>
              </a:r>
            </a:p>
            <a:p>
              <a:pPr algn="ctr"/>
              <a:r>
                <a:rPr lang="en-US" sz="1100" dirty="0">
                  <a:latin typeface="Gill Sans MT" panose="020B0502020104020203" pitchFamily="34" charset="0"/>
                </a:rPr>
                <a:t>Keller Williams Realty Chas. Islands</a:t>
              </a:r>
              <a:endParaRPr lang="en-US" sz="1050" dirty="0">
                <a:latin typeface="Gill Sans MT" panose="020B0502020104020203" pitchFamily="34" charset="0"/>
              </a:endParaRPr>
            </a:p>
          </p:txBody>
        </p:sp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55919" y="6837208"/>
              <a:ext cx="2021840" cy="151638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  <p:grpSp>
        <p:nvGrpSpPr>
          <p:cNvPr id="17" name="Group 16"/>
          <p:cNvGrpSpPr/>
          <p:nvPr/>
        </p:nvGrpSpPr>
        <p:grpSpPr>
          <a:xfrm>
            <a:off x="2743200" y="5100140"/>
            <a:ext cx="2286000" cy="3156978"/>
            <a:chOff x="2776253" y="3363071"/>
            <a:chExt cx="2286000" cy="3156978"/>
          </a:xfrm>
        </p:grpSpPr>
        <p:sp>
          <p:nvSpPr>
            <p:cNvPr id="6" name="Rectangle 5"/>
            <p:cNvSpPr/>
            <p:nvPr/>
          </p:nvSpPr>
          <p:spPr>
            <a:xfrm>
              <a:off x="2776253" y="5196610"/>
              <a:ext cx="2286000" cy="13234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b="1" dirty="0">
                  <a:latin typeface="Gill Sans MT" panose="020B0502020104020203" pitchFamily="34" charset="0"/>
                </a:rPr>
                <a:t>121 Berkshire Drive</a:t>
              </a:r>
            </a:p>
            <a:p>
              <a:pPr algn="ctr"/>
              <a:r>
                <a:rPr lang="en-US" sz="1200" dirty="0">
                  <a:latin typeface="Gill Sans MT" panose="020B0502020104020203" pitchFamily="34" charset="0"/>
                </a:rPr>
                <a:t>MLS# 17010616 | $743,000</a:t>
              </a:r>
            </a:p>
            <a:p>
              <a:pPr algn="ctr"/>
              <a:endParaRPr lang="en-US" sz="1200" dirty="0">
                <a:latin typeface="Gill Sans MT" panose="020B0502020104020203" pitchFamily="34" charset="0"/>
              </a:endParaRPr>
            </a:p>
            <a:p>
              <a:pPr algn="ctr"/>
              <a:r>
                <a:rPr lang="en-US" sz="1100" dirty="0">
                  <a:latin typeface="Gill Sans MT" panose="020B0502020104020203" pitchFamily="34" charset="0"/>
                </a:rPr>
                <a:t>Neil Schneider</a:t>
              </a:r>
            </a:p>
            <a:p>
              <a:pPr algn="ctr"/>
              <a:r>
                <a:rPr lang="en-US" sz="1100" dirty="0">
                  <a:latin typeface="Gill Sans MT" panose="020B0502020104020203" pitchFamily="34" charset="0"/>
                </a:rPr>
                <a:t>neil@charleston.info</a:t>
              </a:r>
            </a:p>
            <a:p>
              <a:pPr algn="ctr"/>
              <a:r>
                <a:rPr lang="en-US" sz="1100" dirty="0">
                  <a:latin typeface="Gill Sans MT" panose="020B0502020104020203" pitchFamily="34" charset="0"/>
                </a:rPr>
                <a:t>843-200-8902</a:t>
              </a:r>
            </a:p>
            <a:p>
              <a:pPr algn="ctr"/>
              <a:r>
                <a:rPr lang="en-US" sz="1100" dirty="0">
                  <a:latin typeface="Gill Sans MT" panose="020B0502020104020203" pitchFamily="34" charset="0"/>
                </a:rPr>
                <a:t>AgentOwned Preferred Group</a:t>
              </a:r>
            </a:p>
          </p:txBody>
        </p:sp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81617" y="3363071"/>
              <a:ext cx="2275273" cy="1517904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  <p:sp>
        <p:nvSpPr>
          <p:cNvPr id="3" name="Rectangle 2"/>
          <p:cNvSpPr/>
          <p:nvPr/>
        </p:nvSpPr>
        <p:spPr>
          <a:xfrm>
            <a:off x="5461000" y="8004336"/>
            <a:ext cx="201675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Light Lunch &amp; Dessert</a:t>
            </a:r>
            <a:endParaRPr lang="en-US" sz="16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2597626" y="3962400"/>
            <a:ext cx="12700" cy="4041936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172868" y="3962400"/>
            <a:ext cx="12700" cy="4041936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30919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95</Words>
  <Application>Microsoft Office PowerPoint</Application>
  <PresentationFormat>Custom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Gill Sans MT</vt:lpstr>
      <vt:lpstr>Office Theme</vt:lpstr>
      <vt:lpstr>St Thomas Point Open House Wednesday, August 2nd, 11a - 1p Visit All 5 Homes To Qualify For A $200 Visa Gift Card Raffle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House at The Ponds Thursday, Nov 10, from 11:30-1 ~ Lunch will be served ~ Several gift cards will be given out for touring the homes</dc:title>
  <dc:creator>A. Thomas Price</dc:creator>
  <cp:lastModifiedBy>A. Thomas Price</cp:lastModifiedBy>
  <cp:revision>9</cp:revision>
  <dcterms:created xsi:type="dcterms:W3CDTF">2016-11-08T14:34:09Z</dcterms:created>
  <dcterms:modified xsi:type="dcterms:W3CDTF">2017-07-25T15:42:26Z</dcterms:modified>
</cp:coreProperties>
</file>