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2244" y="4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6277B-6C5D-45B4-AD68-64E0615AE071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06DE9-BA7E-455C-84A0-BBA985F5C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4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06DE9-BA7E-455C-84A0-BBA985F5C3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04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8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6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4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2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0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8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7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5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1"/>
            <a:ext cx="6606540" cy="2200274"/>
          </a:xfrm>
        </p:spPr>
        <p:txBody>
          <a:bodyPr anchor="b"/>
          <a:lstStyle>
            <a:lvl1pPr marL="0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1pPr>
            <a:lvl2pPr marL="518145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  <a:lvl6pPr>
              <a:defRPr sz="2040"/>
            </a:lvl6pPr>
            <a:lvl7pPr>
              <a:defRPr sz="2040"/>
            </a:lvl7pPr>
            <a:lvl8pPr>
              <a:defRPr sz="2040"/>
            </a:lvl8pPr>
            <a:lvl9pPr>
              <a:defRPr sz="20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  <a:lvl6pPr>
              <a:defRPr sz="2040"/>
            </a:lvl6pPr>
            <a:lvl7pPr>
              <a:defRPr sz="2040"/>
            </a:lvl7pPr>
            <a:lvl8pPr>
              <a:defRPr sz="2040"/>
            </a:lvl8pPr>
            <a:lvl9pPr>
              <a:defRPr sz="20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6"/>
            <a:ext cx="3434160" cy="5795223"/>
          </a:xfrm>
        </p:spPr>
        <p:txBody>
          <a:bodyPr/>
          <a:lstStyle>
            <a:lvl1pPr>
              <a:defRPr sz="2720"/>
            </a:lvl1pPr>
            <a:lvl2pPr>
              <a:defRPr sz="2267"/>
            </a:lvl2pPr>
            <a:lvl3pPr>
              <a:defRPr sz="2040"/>
            </a:lvl3pPr>
            <a:lvl4pPr>
              <a:defRPr sz="1813"/>
            </a:lvl4pPr>
            <a:lvl5pPr>
              <a:defRPr sz="1813"/>
            </a:lvl5pPr>
            <a:lvl6pPr>
              <a:defRPr sz="1813"/>
            </a:lvl6pPr>
            <a:lvl7pPr>
              <a:defRPr sz="1813"/>
            </a:lvl7pPr>
            <a:lvl8pPr>
              <a:defRPr sz="1813"/>
            </a:lvl8pPr>
            <a:lvl9pPr>
              <a:defRPr sz="18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3" y="2251499"/>
            <a:ext cx="3435508" cy="93831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3" y="3189816"/>
            <a:ext cx="3435508" cy="5795223"/>
          </a:xfrm>
        </p:spPr>
        <p:txBody>
          <a:bodyPr/>
          <a:lstStyle>
            <a:lvl1pPr>
              <a:defRPr sz="2720"/>
            </a:lvl1pPr>
            <a:lvl2pPr>
              <a:defRPr sz="2267"/>
            </a:lvl2pPr>
            <a:lvl3pPr>
              <a:defRPr sz="2040"/>
            </a:lvl3pPr>
            <a:lvl4pPr>
              <a:defRPr sz="1813"/>
            </a:lvl4pPr>
            <a:lvl5pPr>
              <a:defRPr sz="1813"/>
            </a:lvl5pPr>
            <a:lvl6pPr>
              <a:defRPr sz="1813"/>
            </a:lvl6pPr>
            <a:lvl7pPr>
              <a:defRPr sz="1813"/>
            </a:lvl7pPr>
            <a:lvl8pPr>
              <a:defRPr sz="1813"/>
            </a:lvl8pPr>
            <a:lvl9pPr>
              <a:defRPr sz="18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2" y="400474"/>
            <a:ext cx="2557066" cy="1704340"/>
          </a:xfrm>
        </p:spPr>
        <p:txBody>
          <a:bodyPr anchor="b"/>
          <a:lstStyle>
            <a:lvl1pPr algn="l">
              <a:defRPr sz="22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4" y="400475"/>
            <a:ext cx="4344988" cy="8584566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2" y="2104815"/>
            <a:ext cx="2557066" cy="6880226"/>
          </a:xfrm>
        </p:spPr>
        <p:txBody>
          <a:bodyPr/>
          <a:lstStyle>
            <a:lvl1pPr marL="0" indent="0">
              <a:buNone/>
              <a:defRPr sz="1587"/>
            </a:lvl1pPr>
            <a:lvl2pPr marL="518145" indent="0">
              <a:buNone/>
              <a:defRPr sz="1360"/>
            </a:lvl2pPr>
            <a:lvl3pPr marL="1036290" indent="0">
              <a:buNone/>
              <a:defRPr sz="1133"/>
            </a:lvl3pPr>
            <a:lvl4pPr marL="1554434" indent="0">
              <a:buNone/>
              <a:defRPr sz="1020"/>
            </a:lvl4pPr>
            <a:lvl5pPr marL="2072579" indent="0">
              <a:buNone/>
              <a:defRPr sz="1020"/>
            </a:lvl5pPr>
            <a:lvl6pPr marL="2590724" indent="0">
              <a:buNone/>
              <a:defRPr sz="1020"/>
            </a:lvl6pPr>
            <a:lvl7pPr marL="3108869" indent="0">
              <a:buNone/>
              <a:defRPr sz="1020"/>
            </a:lvl7pPr>
            <a:lvl8pPr marL="3627013" indent="0">
              <a:buNone/>
              <a:defRPr sz="1020"/>
            </a:lvl8pPr>
            <a:lvl9pPr marL="4145158" indent="0">
              <a:buNone/>
              <a:defRPr sz="10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587"/>
            </a:lvl1pPr>
            <a:lvl2pPr marL="518145" indent="0">
              <a:buNone/>
              <a:defRPr sz="1360"/>
            </a:lvl2pPr>
            <a:lvl3pPr marL="1036290" indent="0">
              <a:buNone/>
              <a:defRPr sz="1133"/>
            </a:lvl3pPr>
            <a:lvl4pPr marL="1554434" indent="0">
              <a:buNone/>
              <a:defRPr sz="1020"/>
            </a:lvl4pPr>
            <a:lvl5pPr marL="2072579" indent="0">
              <a:buNone/>
              <a:defRPr sz="1020"/>
            </a:lvl5pPr>
            <a:lvl6pPr marL="2590724" indent="0">
              <a:buNone/>
              <a:defRPr sz="1020"/>
            </a:lvl6pPr>
            <a:lvl7pPr marL="3108869" indent="0">
              <a:buNone/>
              <a:defRPr sz="1020"/>
            </a:lvl7pPr>
            <a:lvl8pPr marL="3627013" indent="0">
              <a:buNone/>
              <a:defRPr sz="1020"/>
            </a:lvl8pPr>
            <a:lvl9pPr marL="4145158" indent="0">
              <a:buNone/>
              <a:defRPr sz="10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3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36290" rtl="0" eaLnBrk="1" latinLnBrk="0" hangingPunct="1"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8609" indent="-388609" algn="l" defTabSz="1036290" rtl="0" eaLnBrk="1" latinLnBrk="0" hangingPunct="1">
        <a:spcBef>
          <a:spcPct val="20000"/>
        </a:spcBef>
        <a:buFont typeface="Arial" pitchFamily="34" charset="0"/>
        <a:buChar char="•"/>
        <a:defRPr sz="3627" kern="1200">
          <a:solidFill>
            <a:schemeClr val="tx1"/>
          </a:solidFill>
          <a:latin typeface="+mn-lt"/>
          <a:ea typeface="+mn-ea"/>
          <a:cs typeface="+mn-cs"/>
        </a:defRPr>
      </a:lvl1pPr>
      <a:lvl2pPr marL="841985" indent="-323840" algn="l" defTabSz="1036290" rtl="0" eaLnBrk="1" latinLnBrk="0" hangingPunct="1">
        <a:spcBef>
          <a:spcPct val="20000"/>
        </a:spcBef>
        <a:buFont typeface="Arial" pitchFamily="34" charset="0"/>
        <a:buChar char="–"/>
        <a:defRPr sz="3173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spcBef>
          <a:spcPct val="20000"/>
        </a:spcBef>
        <a:buFont typeface="Arial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spcBef>
          <a:spcPct val="20000"/>
        </a:spcBef>
        <a:buFont typeface="Arial" pitchFamily="34" charset="0"/>
        <a:buChar char="–"/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spcBef>
          <a:spcPct val="20000"/>
        </a:spcBef>
        <a:buFont typeface="Arial" pitchFamily="34" charset="0"/>
        <a:buChar char="»"/>
        <a:defRPr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g"/><Relationship Id="rId7" Type="http://schemas.openxmlformats.org/officeDocument/2006/relationships/hyperlink" Target="mailto:jnewham@carolinaone.com" TargetMode="External"/><Relationship Id="rId12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hyperlink" Target="mailto:meg.charlestonhomes@gmail.com" TargetMode="External"/><Relationship Id="rId5" Type="http://schemas.openxmlformats.org/officeDocument/2006/relationships/hyperlink" Target="mailto:christopher@mattoneillteam.com" TargetMode="External"/><Relationship Id="rId10" Type="http://schemas.openxmlformats.org/officeDocument/2006/relationships/image" Target="../media/image5.jpg"/><Relationship Id="rId4" Type="http://schemas.openxmlformats.org/officeDocument/2006/relationships/image" Target="../media/image2.jpg"/><Relationship Id="rId9" Type="http://schemas.openxmlformats.org/officeDocument/2006/relationships/hyperlink" Target="mailto:dkenney@carolinaone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A910D20-6192-4BC3-814D-AAC363A893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4" b="32537"/>
          <a:stretch/>
        </p:blipFill>
        <p:spPr>
          <a:xfrm>
            <a:off x="-6809740" y="666651"/>
            <a:ext cx="6705600" cy="2538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9712" y="1188867"/>
            <a:ext cx="2798354" cy="2098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0" y="0"/>
            <a:ext cx="77724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Quicksand" panose="02000503000000000000" pitchFamily="2" charset="0"/>
                <a:cs typeface="Levenim MT" panose="020B0604020202020204" pitchFamily="2" charset="-79"/>
              </a:rPr>
              <a:t>Stono Estates &amp; Stono Ferry</a:t>
            </a:r>
          </a:p>
          <a:p>
            <a:pPr algn="ctr"/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Quicksand" panose="02000503000000000000" pitchFamily="2" charset="0"/>
                <a:cs typeface="Levenim MT" panose="020B0604020202020204" pitchFamily="2" charset="-79"/>
              </a:rPr>
              <a:t>Realtor Open House Event </a:t>
            </a:r>
          </a:p>
          <a:p>
            <a:pPr algn="ctr"/>
            <a:r>
              <a:rPr lang="en-US" i="1" dirty="0">
                <a:solidFill>
                  <a:schemeClr val="accent3">
                    <a:lumMod val="50000"/>
                  </a:schemeClr>
                </a:solidFill>
                <a:latin typeface="Quicksand" panose="02000503000000000000" pitchFamily="2" charset="0"/>
                <a:cs typeface="Levenim MT" panose="020B0604020202020204" pitchFamily="2" charset="-79"/>
              </a:rPr>
              <a:t>Thursday, October 17   11:00 AM – 1:00 PM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401298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3">
                    <a:lumMod val="50000"/>
                  </a:schemeClr>
                </a:solidFill>
                <a:latin typeface="Quicksand" panose="02000503000000000000" pitchFamily="2" charset="0"/>
              </a:rPr>
              <a:t>Join us for a tour of these three beautiful properties with wonderful food!  Drawings at every property to win up to $200! </a:t>
            </a:r>
            <a:endParaRPr lang="en-US" sz="1100" i="1" dirty="0">
              <a:solidFill>
                <a:schemeClr val="accent3">
                  <a:lumMod val="50000"/>
                </a:schemeClr>
              </a:solidFill>
              <a:latin typeface="Quicksand" panose="02000503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00800" y="9278957"/>
            <a:ext cx="7426960" cy="30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60" i="1" dirty="0">
                <a:solidFill>
                  <a:schemeClr val="accent3">
                    <a:lumMod val="75000"/>
                  </a:schemeClr>
                </a:solidFill>
                <a:latin typeface="Adobe Caslon Pro" panose="0205050205050A020403" pitchFamily="18" charset="0"/>
              </a:rPr>
              <a:t>**   Agents: please plan to show your pocket card at the gate   **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114472" y="7643197"/>
            <a:ext cx="3429000" cy="16002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Quicksand" panose="02000503000000000000" pitchFamily="2" charset="0"/>
                <a:cs typeface="Levenim MT" panose="020B0604020202020204" pitchFamily="2" charset="-79"/>
              </a:rPr>
              <a:t>5189 </a:t>
            </a:r>
            <a:r>
              <a:rPr lang="en-US" sz="1400" b="1" dirty="0" err="1">
                <a:solidFill>
                  <a:schemeClr val="bg1"/>
                </a:solidFill>
                <a:latin typeface="Quicksand" panose="02000503000000000000" pitchFamily="2" charset="0"/>
                <a:cs typeface="Levenim MT" panose="020B0604020202020204" pitchFamily="2" charset="-79"/>
              </a:rPr>
              <a:t>Stablegate</a:t>
            </a:r>
            <a:r>
              <a:rPr lang="en-US" sz="1400" b="1" dirty="0">
                <a:solidFill>
                  <a:schemeClr val="bg1"/>
                </a:solidFill>
                <a:latin typeface="Quicksand" panose="02000503000000000000" pitchFamily="2" charset="0"/>
                <a:cs typeface="Levenim MT" panose="020B0604020202020204" pitchFamily="2" charset="-79"/>
              </a:rPr>
              <a:t> Lane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Quicksand" panose="02000503000000000000" pitchFamily="2" charset="0"/>
                <a:cs typeface="Levenim MT" panose="020B0604020202020204" pitchFamily="2" charset="-79"/>
              </a:rPr>
              <a:t>5 Bed/2.5 Bath/2,160 sf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Quicksand" panose="02000503000000000000" pitchFamily="2" charset="0"/>
                <a:cs typeface="Levenim MT" panose="020B0604020202020204" pitchFamily="2" charset="-79"/>
              </a:rPr>
              <a:t>$389,950</a:t>
            </a:r>
          </a:p>
          <a:p>
            <a:pPr algn="ctr"/>
            <a:r>
              <a:rPr lang="en-US" sz="1200" i="1" dirty="0">
                <a:solidFill>
                  <a:schemeClr val="bg1"/>
                </a:solidFill>
                <a:latin typeface="Quicksand" panose="02000503000000000000" pitchFamily="2" charset="0"/>
                <a:cs typeface="Levenim MT" panose="020B0604020202020204" pitchFamily="2" charset="-79"/>
              </a:rPr>
              <a:t>Christopher Smith</a:t>
            </a:r>
          </a:p>
          <a:p>
            <a:pPr algn="ctr"/>
            <a:r>
              <a:rPr lang="en-US" sz="1100" i="1" dirty="0">
                <a:solidFill>
                  <a:schemeClr val="bg1"/>
                </a:solidFill>
                <a:latin typeface="Quicksand" panose="02000503000000000000" pitchFamily="2" charset="0"/>
                <a:cs typeface="Levenim MT" panose="020B0604020202020204" pitchFamily="2" charset="-79"/>
              </a:rPr>
              <a:t>843-267-0735</a:t>
            </a:r>
          </a:p>
          <a:p>
            <a:pPr algn="ctr"/>
            <a:r>
              <a:rPr lang="en-US" sz="1100" i="1" dirty="0">
                <a:solidFill>
                  <a:schemeClr val="bg1"/>
                </a:solidFill>
                <a:latin typeface="Quicksand" panose="02000503000000000000" pitchFamily="2" charset="0"/>
                <a:cs typeface="Levenim MT" panose="020B0604020202020204" pitchFamily="2" charset="-79"/>
                <a:hlinkClick r:id="rId5"/>
              </a:rPr>
              <a:t>christopher@mattoneillteam.com</a:t>
            </a:r>
            <a:endParaRPr lang="en-US" sz="1100" i="1" dirty="0">
              <a:solidFill>
                <a:schemeClr val="bg1"/>
              </a:solidFill>
              <a:latin typeface="Quicksand" panose="02000503000000000000" pitchFamily="2" charset="0"/>
              <a:cs typeface="Levenim MT" panose="020B0604020202020204" pitchFamily="2" charset="-79"/>
            </a:endParaRPr>
          </a:p>
          <a:p>
            <a:pPr algn="ctr"/>
            <a:r>
              <a:rPr lang="en-US" sz="1000" i="1" dirty="0">
                <a:solidFill>
                  <a:schemeClr val="bg1"/>
                </a:solidFill>
                <a:latin typeface="Quicksand" panose="02000503000000000000" pitchFamily="2" charset="0"/>
                <a:cs typeface="Levenim MT" panose="020B0604020202020204" pitchFamily="2" charset="-79"/>
              </a:rPr>
              <a:t>Serving To be determined along with drawing.</a:t>
            </a:r>
          </a:p>
        </p:txBody>
      </p:sp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00272" y="6214013"/>
            <a:ext cx="2057400" cy="13716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2171700" y="4155415"/>
            <a:ext cx="3429000" cy="18288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Quicksand" panose="02000503000000000000" pitchFamily="2" charset="0"/>
                <a:cs typeface="Levenim MT" panose="020B0604020202020204" pitchFamily="2" charset="-79"/>
              </a:rPr>
              <a:t>4712 Silver Oak Lane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Quicksand" panose="02000503000000000000" pitchFamily="2" charset="0"/>
                <a:cs typeface="Levenim MT" panose="020B0604020202020204" pitchFamily="2" charset="-79"/>
              </a:rPr>
              <a:t>Stono Estates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Quicksand" panose="02000503000000000000" pitchFamily="2" charset="0"/>
                <a:cs typeface="Levenim MT" panose="020B0604020202020204" pitchFamily="2" charset="-79"/>
              </a:rPr>
              <a:t>5 Bed/4 Bath/3,990 sf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Quicksand" panose="02000503000000000000" pitchFamily="2" charset="0"/>
                <a:cs typeface="Levenim MT" panose="020B0604020202020204" pitchFamily="2" charset="-79"/>
              </a:rPr>
              <a:t>$739,000</a:t>
            </a:r>
          </a:p>
          <a:p>
            <a:pPr algn="ctr"/>
            <a:endParaRPr lang="en-US" sz="1200" i="1" dirty="0">
              <a:solidFill>
                <a:schemeClr val="bg1"/>
              </a:solidFill>
              <a:latin typeface="Quicksand" panose="02000503000000000000" pitchFamily="2" charset="0"/>
              <a:cs typeface="Levenim MT" panose="020B0604020202020204" pitchFamily="2" charset="-79"/>
            </a:endParaRPr>
          </a:p>
          <a:p>
            <a:pPr algn="ctr"/>
            <a:r>
              <a:rPr lang="en-US" sz="1200" i="1" dirty="0">
                <a:solidFill>
                  <a:schemeClr val="bg1"/>
                </a:solidFill>
                <a:latin typeface="Quicksand" panose="02000503000000000000" pitchFamily="2" charset="0"/>
                <a:cs typeface="Levenim MT" panose="020B0604020202020204" pitchFamily="2" charset="-79"/>
              </a:rPr>
              <a:t>Janet Newham</a:t>
            </a:r>
          </a:p>
          <a:p>
            <a:pPr algn="ctr"/>
            <a:r>
              <a:rPr lang="en-US" sz="1200" i="1" dirty="0">
                <a:solidFill>
                  <a:schemeClr val="bg1"/>
                </a:solidFill>
                <a:latin typeface="Quicksand" panose="02000503000000000000" pitchFamily="2" charset="0"/>
                <a:cs typeface="Levenim MT" panose="020B0604020202020204" pitchFamily="2" charset="-79"/>
              </a:rPr>
              <a:t>843.860.9672</a:t>
            </a:r>
          </a:p>
          <a:p>
            <a:pPr algn="ctr"/>
            <a:r>
              <a:rPr lang="en-US" sz="1200" i="1" dirty="0">
                <a:solidFill>
                  <a:schemeClr val="bg1"/>
                </a:solidFill>
                <a:latin typeface="Quicksand" panose="02000503000000000000" pitchFamily="2" charset="0"/>
                <a:cs typeface="Levenim MT" panose="020B0604020202020204" pitchFamily="2" charset="-79"/>
                <a:hlinkClick r:id="rId7"/>
              </a:rPr>
              <a:t>jnewham@carolinaone.com</a:t>
            </a:r>
            <a:endParaRPr lang="en-US" sz="1200" i="1" dirty="0">
              <a:solidFill>
                <a:schemeClr val="bg1"/>
              </a:solidFill>
              <a:latin typeface="Quicksand" panose="02000503000000000000" pitchFamily="2" charset="0"/>
              <a:cs typeface="Levenim MT" panose="020B0604020202020204" pitchFamily="2" charset="-79"/>
            </a:endParaRPr>
          </a:p>
          <a:p>
            <a:pPr algn="ctr"/>
            <a:r>
              <a:rPr lang="en-US" sz="1000" i="1" dirty="0">
                <a:solidFill>
                  <a:schemeClr val="bg1"/>
                </a:solidFill>
                <a:latin typeface="Quicksand" panose="02000503000000000000" pitchFamily="2" charset="0"/>
                <a:cs typeface="Levenim MT" panose="020B0604020202020204" pitchFamily="2" charset="-79"/>
              </a:rPr>
              <a:t>Serving Mrs. Hamby’s luncheon catering &amp; lemonade. Drawing for a $100.00 VISA Gift Card.</a:t>
            </a:r>
          </a:p>
        </p:txBody>
      </p:sp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4600" y="2156265"/>
            <a:ext cx="2743200" cy="182895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200318" y="8153400"/>
            <a:ext cx="3429000" cy="18288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Quicksand" panose="02000503000000000000" pitchFamily="2" charset="0"/>
                <a:cs typeface="Levenim MT" panose="020B0604020202020204" pitchFamily="2" charset="-79"/>
              </a:rPr>
              <a:t>5023 Timber Race Course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Quicksand" panose="02000503000000000000" pitchFamily="2" charset="0"/>
                <a:cs typeface="Levenim MT" panose="020B0604020202020204" pitchFamily="2" charset="-79"/>
              </a:rPr>
              <a:t>Stono Ferry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Quicksand" panose="02000503000000000000" pitchFamily="2" charset="0"/>
                <a:cs typeface="Levenim MT" panose="020B0604020202020204" pitchFamily="2" charset="-79"/>
              </a:rPr>
              <a:t>3 Bed/3 Bath/2,582 sf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Quicksand" panose="02000503000000000000" pitchFamily="2" charset="0"/>
                <a:cs typeface="Levenim MT" panose="020B0604020202020204" pitchFamily="2" charset="-79"/>
              </a:rPr>
              <a:t>$468,000</a:t>
            </a:r>
          </a:p>
          <a:p>
            <a:pPr algn="ctr"/>
            <a:endParaRPr lang="en-US" sz="1200" i="1" dirty="0">
              <a:solidFill>
                <a:schemeClr val="bg1"/>
              </a:solidFill>
              <a:latin typeface="Quicksand" panose="02000503000000000000" pitchFamily="2" charset="0"/>
              <a:cs typeface="Levenim MT" panose="020B0604020202020204" pitchFamily="2" charset="-79"/>
            </a:endParaRPr>
          </a:p>
          <a:p>
            <a:pPr algn="ctr"/>
            <a:r>
              <a:rPr lang="en-US" sz="1200" i="1" dirty="0">
                <a:solidFill>
                  <a:schemeClr val="bg1"/>
                </a:solidFill>
                <a:latin typeface="Quicksand" panose="02000503000000000000" pitchFamily="2" charset="0"/>
                <a:cs typeface="Levenim MT" panose="020B0604020202020204" pitchFamily="2" charset="-79"/>
              </a:rPr>
              <a:t>Danielle Kenney</a:t>
            </a:r>
          </a:p>
          <a:p>
            <a:pPr algn="ctr"/>
            <a:r>
              <a:rPr lang="en-US" sz="1200" i="1" dirty="0">
                <a:solidFill>
                  <a:schemeClr val="bg1"/>
                </a:solidFill>
                <a:latin typeface="Quicksand" panose="02000503000000000000" pitchFamily="2" charset="0"/>
                <a:cs typeface="Levenim MT" panose="020B0604020202020204" pitchFamily="2" charset="-79"/>
              </a:rPr>
              <a:t>843.442.2848</a:t>
            </a:r>
          </a:p>
          <a:p>
            <a:pPr algn="ctr"/>
            <a:r>
              <a:rPr lang="en-US" sz="1200" i="1" dirty="0">
                <a:solidFill>
                  <a:schemeClr val="bg1"/>
                </a:solidFill>
                <a:latin typeface="Quicksand" panose="02000503000000000000" pitchFamily="2" charset="0"/>
                <a:cs typeface="Levenim MT" panose="020B0604020202020204" pitchFamily="2" charset="-79"/>
                <a:hlinkClick r:id="rId9"/>
              </a:rPr>
              <a:t>dkenney@carolinaone.com</a:t>
            </a:r>
            <a:endParaRPr lang="en-US" sz="1200" i="1" dirty="0">
              <a:solidFill>
                <a:schemeClr val="bg1"/>
              </a:solidFill>
              <a:latin typeface="Quicksand" panose="02000503000000000000" pitchFamily="2" charset="0"/>
              <a:cs typeface="Levenim MT" panose="020B0604020202020204" pitchFamily="2" charset="-79"/>
            </a:endParaRPr>
          </a:p>
          <a:p>
            <a:pPr algn="ctr"/>
            <a:r>
              <a:rPr lang="en-US" sz="1000" i="1" dirty="0">
                <a:solidFill>
                  <a:schemeClr val="bg1"/>
                </a:solidFill>
                <a:latin typeface="Quicksand" panose="02000503000000000000" pitchFamily="2" charset="0"/>
                <a:cs typeface="Levenim MT" panose="020B0604020202020204" pitchFamily="2" charset="-79"/>
              </a:rPr>
              <a:t>Serving Ham Sandwiches &amp; beverages.  Drawing for a $50.00 VISA Gift Card.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43218" y="6154407"/>
            <a:ext cx="2743200" cy="18288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5C8067E-4622-4B2C-BA79-1962562A124E}"/>
              </a:ext>
            </a:extLst>
          </p:cNvPr>
          <p:cNvSpPr/>
          <p:nvPr/>
        </p:nvSpPr>
        <p:spPr>
          <a:xfrm>
            <a:off x="143082" y="8153400"/>
            <a:ext cx="3429000" cy="18288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Quicksand" panose="02000503000000000000" pitchFamily="2" charset="0"/>
                <a:cs typeface="Levenim MT" panose="020B0604020202020204" pitchFamily="2" charset="-79"/>
              </a:rPr>
              <a:t>4962 Steeplechase Lane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Quicksand" panose="02000503000000000000" pitchFamily="2" charset="0"/>
                <a:cs typeface="Levenim MT" panose="020B0604020202020204" pitchFamily="2" charset="-79"/>
              </a:rPr>
              <a:t>Stono Ferry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Quicksand" panose="02000503000000000000" pitchFamily="2" charset="0"/>
                <a:cs typeface="Levenim MT" panose="020B0604020202020204" pitchFamily="2" charset="-79"/>
              </a:rPr>
              <a:t>5 Bed/3.5 Bath/3,502 sf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Quicksand" panose="02000503000000000000" pitchFamily="2" charset="0"/>
                <a:cs typeface="Levenim MT" panose="020B0604020202020204" pitchFamily="2" charset="-79"/>
              </a:rPr>
              <a:t>$625,000</a:t>
            </a:r>
          </a:p>
          <a:p>
            <a:pPr algn="ctr"/>
            <a:endParaRPr lang="en-US" sz="1200" i="1" dirty="0">
              <a:solidFill>
                <a:schemeClr val="bg1"/>
              </a:solidFill>
              <a:latin typeface="Quicksand" panose="02000503000000000000" pitchFamily="2" charset="0"/>
              <a:cs typeface="Levenim MT" panose="020B0604020202020204" pitchFamily="2" charset="-79"/>
            </a:endParaRPr>
          </a:p>
          <a:p>
            <a:pPr algn="ctr"/>
            <a:r>
              <a:rPr lang="en-US" sz="1200" i="1" dirty="0">
                <a:solidFill>
                  <a:schemeClr val="bg1"/>
                </a:solidFill>
                <a:latin typeface="Quicksand" panose="02000503000000000000" pitchFamily="2" charset="0"/>
                <a:cs typeface="Levenim MT" panose="020B0604020202020204" pitchFamily="2" charset="-79"/>
              </a:rPr>
              <a:t>Meg Watson</a:t>
            </a:r>
          </a:p>
          <a:p>
            <a:pPr algn="ctr"/>
            <a:r>
              <a:rPr lang="en-US" sz="1200" i="1" dirty="0">
                <a:solidFill>
                  <a:schemeClr val="bg1"/>
                </a:solidFill>
                <a:latin typeface="Quicksand" panose="02000503000000000000" pitchFamily="2" charset="0"/>
                <a:cs typeface="Levenim MT" panose="020B0604020202020204" pitchFamily="2" charset="-79"/>
              </a:rPr>
              <a:t>843.697.9985, </a:t>
            </a:r>
            <a:r>
              <a:rPr lang="en-US" sz="1200" i="1" dirty="0">
                <a:solidFill>
                  <a:schemeClr val="bg1"/>
                </a:solidFill>
                <a:latin typeface="Quicksand" panose="02000503000000000000" pitchFamily="2" charset="0"/>
                <a:cs typeface="Levenim MT" panose="020B0604020202020204" pitchFamily="2" charset="-79"/>
                <a:hlinkClick r:id="rId11"/>
              </a:rPr>
              <a:t>meg.charlestonhomes@gmail.com</a:t>
            </a:r>
            <a:endParaRPr lang="en-US" sz="1200" i="1" dirty="0">
              <a:solidFill>
                <a:schemeClr val="bg1"/>
              </a:solidFill>
              <a:latin typeface="Quicksand" panose="02000503000000000000" pitchFamily="2" charset="0"/>
              <a:cs typeface="Levenim MT" panose="020B0604020202020204" pitchFamily="2" charset="-79"/>
            </a:endParaRPr>
          </a:p>
          <a:p>
            <a:pPr algn="ctr"/>
            <a:r>
              <a:rPr lang="en-US" sz="1000" i="1" dirty="0">
                <a:solidFill>
                  <a:schemeClr val="bg1"/>
                </a:solidFill>
                <a:latin typeface="Quicksand" panose="02000503000000000000" pitchFamily="2" charset="0"/>
                <a:cs typeface="Levenim MT" panose="020B0604020202020204" pitchFamily="2" charset="-79"/>
              </a:rPr>
              <a:t>Serving Sausage &amp; egg casserole, croissants &amp; orange juice.  Drawing for a $50.00 Publix Gift Card.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0C2ABC91-BCDC-415C-A062-E9F35B2E0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5982" y="6154407"/>
            <a:ext cx="2743200" cy="18288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182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214</Words>
  <Application>Microsoft Office PowerPoint</Application>
  <PresentationFormat>Custom</PresentationFormat>
  <Paragraphs>39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Adobe Caslon Pro</vt:lpstr>
      <vt:lpstr>Arial</vt:lpstr>
      <vt:lpstr>Calibri</vt:lpstr>
      <vt:lpstr>Quicksand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39</cp:revision>
  <dcterms:created xsi:type="dcterms:W3CDTF">2006-08-16T00:00:00Z</dcterms:created>
  <dcterms:modified xsi:type="dcterms:W3CDTF">2019-10-15T16:35:04Z</dcterms:modified>
</cp:coreProperties>
</file>