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6858000" cy="9144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75" d="100"/>
          <a:sy n="75" d="100"/>
        </p:scale>
        <p:origin x="-2376" y="1026"/>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2840568"/>
            <a:ext cx="5829300" cy="1960033"/>
          </a:xfrm>
        </p:spPr>
        <p:txBody>
          <a:bodyPr/>
          <a:lstStyle/>
          <a:p>
            <a:r>
              <a:rPr lang="en-US" smtClean="0"/>
              <a:t>Click to edit Master title style</a:t>
            </a:r>
            <a:endParaRPr lang="en-US"/>
          </a:p>
        </p:txBody>
      </p:sp>
      <p:sp>
        <p:nvSpPr>
          <p:cNvPr id="3" name="Subtitle 2"/>
          <p:cNvSpPr>
            <a:spLocks noGrp="1"/>
          </p:cNvSpPr>
          <p:nvPr>
            <p:ph type="subTitle" idx="1"/>
          </p:nvPr>
        </p:nvSpPr>
        <p:spPr>
          <a:xfrm>
            <a:off x="1028700" y="5181600"/>
            <a:ext cx="4800600" cy="23368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10/15/2014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10/15/2014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72050" y="366185"/>
            <a:ext cx="1543050" cy="7802033"/>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42900" y="366185"/>
            <a:ext cx="4514850" cy="780203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10/15/2014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10/15/2014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1735" y="5875867"/>
            <a:ext cx="5829300" cy="1816100"/>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541735" y="3875618"/>
            <a:ext cx="5829300" cy="2000249"/>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10/15/2014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4290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48615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10/15/2014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42900" y="2046817"/>
            <a:ext cx="303014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342900" y="2899833"/>
            <a:ext cx="303014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483769" y="2046817"/>
            <a:ext cx="303133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3483769" y="2899833"/>
            <a:ext cx="303133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10/15/2014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10/15/2014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10/15/2014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900" y="364067"/>
            <a:ext cx="2256235" cy="154940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2681287" y="364067"/>
            <a:ext cx="3833813" cy="780415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42900" y="1913467"/>
            <a:ext cx="2256235" cy="625475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10/15/2014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344216" y="6400800"/>
            <a:ext cx="4114800" cy="755651"/>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344216" y="817033"/>
            <a:ext cx="41148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344216" y="7156451"/>
            <a:ext cx="4114800" cy="107314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10/15/2014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42900" y="366184"/>
            <a:ext cx="6172200" cy="1524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42900" y="2133601"/>
            <a:ext cx="6172200" cy="6034617"/>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42900" y="8475134"/>
            <a:ext cx="1600200" cy="486833"/>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10/15/2014</a:t>
            </a:fld>
            <a:endParaRPr lang="en-US"/>
          </a:p>
        </p:txBody>
      </p:sp>
      <p:sp>
        <p:nvSpPr>
          <p:cNvPr id="5" name="Footer Placeholder 4"/>
          <p:cNvSpPr>
            <a:spLocks noGrp="1"/>
          </p:cNvSpPr>
          <p:nvPr>
            <p:ph type="ftr" sz="quarter" idx="3"/>
          </p:nvPr>
        </p:nvSpPr>
        <p:spPr>
          <a:xfrm>
            <a:off x="2343150" y="8475134"/>
            <a:ext cx="2171700" cy="486833"/>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914900" y="8475134"/>
            <a:ext cx="1600200" cy="486833"/>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g"/><Relationship Id="rId3" Type="http://schemas.openxmlformats.org/officeDocument/2006/relationships/image" Target="../media/image2.jpg"/><Relationship Id="rId7" Type="http://schemas.openxmlformats.org/officeDocument/2006/relationships/image" Target="../media/image6.jp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g"/><Relationship Id="rId11" Type="http://schemas.openxmlformats.org/officeDocument/2006/relationships/image" Target="../media/image10.jpg"/><Relationship Id="rId5" Type="http://schemas.openxmlformats.org/officeDocument/2006/relationships/image" Target="../media/image4.jpg"/><Relationship Id="rId10" Type="http://schemas.openxmlformats.org/officeDocument/2006/relationships/image" Target="../media/image9.jpg"/><Relationship Id="rId4" Type="http://schemas.openxmlformats.org/officeDocument/2006/relationships/image" Target="../media/image3.jpg"/><Relationship Id="rId9" Type="http://schemas.openxmlformats.org/officeDocument/2006/relationships/image" Target="../media/image8.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1717" y="0"/>
            <a:ext cx="6867524" cy="609599"/>
          </a:xfrm>
        </p:spPr>
        <p:txBody>
          <a:bodyPr>
            <a:noAutofit/>
          </a:bodyPr>
          <a:lstStyle/>
          <a:p>
            <a:r>
              <a:rPr lang="en-US" sz="2200" b="1" dirty="0" smtClean="0">
                <a:solidFill>
                  <a:schemeClr val="bg2">
                    <a:lumMod val="50000"/>
                  </a:schemeClr>
                </a:solidFill>
                <a:latin typeface="Gabriola" panose="04040605051002020D02" pitchFamily="82" charset="0"/>
              </a:rPr>
              <a:t>Three Brand New Homes To Choose From On The Golf Course At Stono Ferry</a:t>
            </a:r>
            <a:br>
              <a:rPr lang="en-US" sz="2200" b="1" dirty="0" smtClean="0">
                <a:solidFill>
                  <a:schemeClr val="bg2">
                    <a:lumMod val="50000"/>
                  </a:schemeClr>
                </a:solidFill>
                <a:latin typeface="Gabriola" panose="04040605051002020D02" pitchFamily="82" charset="0"/>
              </a:rPr>
            </a:br>
            <a:r>
              <a:rPr lang="en-US" sz="1800" dirty="0" smtClean="0">
                <a:solidFill>
                  <a:schemeClr val="bg2">
                    <a:lumMod val="50000"/>
                  </a:schemeClr>
                </a:solidFill>
                <a:latin typeface="Gabriola" panose="04040605051002020D02" pitchFamily="82" charset="0"/>
              </a:rPr>
              <a:t>5-6 Months From Completion… Send Your Clients Now To Select Finishes</a:t>
            </a:r>
            <a:endParaRPr lang="en-US" sz="2000" dirty="0">
              <a:solidFill>
                <a:schemeClr val="bg2">
                  <a:lumMod val="50000"/>
                </a:schemeClr>
              </a:solidFill>
              <a:latin typeface="Gabriola" panose="04040605051002020D02" pitchFamily="82" charset="0"/>
            </a:endParaRPr>
          </a:p>
        </p:txBody>
      </p:sp>
      <p:sp>
        <p:nvSpPr>
          <p:cNvPr id="11" name="Rectangle 10"/>
          <p:cNvSpPr/>
          <p:nvPr/>
        </p:nvSpPr>
        <p:spPr>
          <a:xfrm>
            <a:off x="-6955" y="2290540"/>
            <a:ext cx="6858000" cy="954107"/>
          </a:xfrm>
          <a:prstGeom prst="rect">
            <a:avLst/>
          </a:prstGeom>
        </p:spPr>
        <p:txBody>
          <a:bodyPr wrap="square">
            <a:spAutoFit/>
          </a:bodyPr>
          <a:lstStyle/>
          <a:p>
            <a:pPr algn="ctr"/>
            <a:r>
              <a:rPr lang="en-US" sz="700" dirty="0">
                <a:latin typeface="+mj-lt"/>
              </a:rPr>
              <a:t>New construction in beautiful Stono Ferry. Prism Award winning local builder. This is an awesome floor plan which will take advantage of the long range views down the 15th and 16th fairway of The Links at Stono Ferry Golf Course. This home has a very open floor plan which features 4 bedrooms, 3.5 baths and a downstairs master bedroom. 3 large bedrooms and 2 full baths plus a loft/office area complete the upstairs. This home will be completely upgraded and impress from the minute you walk in. Some features include hardwood floors throughout the downstairs including the master bedroom-Open kitchen with granite counter tops-42'' cabinets-Stainless </a:t>
            </a:r>
            <a:r>
              <a:rPr lang="en-US" sz="700" dirty="0" err="1">
                <a:latin typeface="+mj-lt"/>
              </a:rPr>
              <a:t>steele</a:t>
            </a:r>
            <a:r>
              <a:rPr lang="en-US" sz="700" dirty="0">
                <a:latin typeface="+mj-lt"/>
              </a:rPr>
              <a:t> appliances-Crown Molding all downstairs-Ceramic tile in all bathrooms-</a:t>
            </a:r>
            <a:r>
              <a:rPr lang="en-US" sz="700" dirty="0" err="1">
                <a:latin typeface="+mj-lt"/>
              </a:rPr>
              <a:t>Tankless</a:t>
            </a:r>
            <a:r>
              <a:rPr lang="en-US" sz="700" dirty="0">
                <a:latin typeface="+mj-lt"/>
              </a:rPr>
              <a:t> hot water heater-Custom Tiled shower in master bath-Granite counter tops in master bath-Low E windows-Large screened porch-Separate dining room-Laundry room with cabinets and sink-Detached 2 car garage with covered </a:t>
            </a:r>
            <a:r>
              <a:rPr lang="en-US" sz="700" dirty="0" err="1">
                <a:latin typeface="+mj-lt"/>
              </a:rPr>
              <a:t>breezway</a:t>
            </a:r>
            <a:r>
              <a:rPr lang="en-US" sz="700" dirty="0">
                <a:latin typeface="+mj-lt"/>
              </a:rPr>
              <a:t>-Plus many more. If you get in early you can choose the majority of fixtures and finishes to truly make this a home suited to your tastes. Stono Ferry is a gated community with an 18 hole championship golf course, lighted tennis courts, Jr. </a:t>
            </a:r>
            <a:r>
              <a:rPr lang="en-US" sz="700" dirty="0" err="1">
                <a:latin typeface="+mj-lt"/>
              </a:rPr>
              <a:t>olympic</a:t>
            </a:r>
            <a:r>
              <a:rPr lang="en-US" sz="700" dirty="0">
                <a:latin typeface="+mj-lt"/>
              </a:rPr>
              <a:t> sized swimming pool and is surrounded by the Intra-Coastal waterway and Log Bridge Creek. A very unique and private setting with an abundance of wildlife and many Grand Oak trees make Stono Ferry a great place to call home.</a:t>
            </a:r>
          </a:p>
        </p:txBody>
      </p:sp>
      <p:pic>
        <p:nvPicPr>
          <p:cNvPr id="1026" name="Picture 2"/>
          <p:cNvPicPr>
            <a:picLocks noChangeAspect="1" noChangeArrowheads="1"/>
          </p:cNvPicPr>
          <p:nvPr/>
        </p:nvPicPr>
        <p:blipFill>
          <a:blip r:embed="rId2" cstate="print">
            <a:extLst>
              <a:ext uri="{28A0092B-C50C-407E-A947-70E740481C1C}">
                <a14:useLocalDpi xmlns:a14="http://schemas.microsoft.com/office/drawing/2010/main" val="0"/>
              </a:ext>
            </a:extLst>
          </a:blip>
          <a:stretch>
            <a:fillRect/>
          </a:stretch>
        </p:blipFill>
        <p:spPr bwMode="auto">
          <a:xfrm>
            <a:off x="2971102" y="8390806"/>
            <a:ext cx="901887" cy="476349"/>
          </a:xfrm>
          <a:prstGeom prst="rect">
            <a:avLst/>
          </a:prstGeom>
          <a:noFill/>
          <a:extLst>
            <a:ext uri="{909E8E84-426E-40DD-AFC4-6F175D3DCCD1}">
              <a14:hiddenFill xmlns:a14="http://schemas.microsoft.com/office/drawing/2010/main">
                <a:solidFill>
                  <a:srgbClr val="FFFFFF"/>
                </a:solidFill>
              </a14:hiddenFill>
            </a:ext>
          </a:extLst>
        </p:spPr>
      </p:pic>
      <p:sp>
        <p:nvSpPr>
          <p:cNvPr id="12" name="Rectangle 11"/>
          <p:cNvSpPr/>
          <p:nvPr/>
        </p:nvSpPr>
        <p:spPr>
          <a:xfrm>
            <a:off x="0" y="8305800"/>
            <a:ext cx="2521291" cy="615553"/>
          </a:xfrm>
          <a:prstGeom prst="rect">
            <a:avLst/>
          </a:prstGeom>
        </p:spPr>
        <p:txBody>
          <a:bodyPr wrap="square">
            <a:spAutoFit/>
          </a:bodyPr>
          <a:lstStyle/>
          <a:p>
            <a:r>
              <a:rPr lang="en-US" sz="1200" dirty="0"/>
              <a:t>Rob Sturm</a:t>
            </a:r>
          </a:p>
          <a:p>
            <a:r>
              <a:rPr lang="en-US" sz="1050" dirty="0" smtClean="0"/>
              <a:t>M 843-478-2404</a:t>
            </a:r>
          </a:p>
          <a:p>
            <a:r>
              <a:rPr lang="en-US" sz="1050" dirty="0"/>
              <a:t>rsturm@century21properties.com</a:t>
            </a:r>
          </a:p>
        </p:txBody>
      </p:sp>
      <p:sp>
        <p:nvSpPr>
          <p:cNvPr id="14" name="Rectangle 13"/>
          <p:cNvSpPr/>
          <p:nvPr/>
        </p:nvSpPr>
        <p:spPr>
          <a:xfrm>
            <a:off x="4336708" y="8305800"/>
            <a:ext cx="2521291" cy="615553"/>
          </a:xfrm>
          <a:prstGeom prst="rect">
            <a:avLst/>
          </a:prstGeom>
        </p:spPr>
        <p:txBody>
          <a:bodyPr wrap="square">
            <a:spAutoFit/>
          </a:bodyPr>
          <a:lstStyle/>
          <a:p>
            <a:pPr algn="r"/>
            <a:r>
              <a:rPr lang="en-US" sz="1200" dirty="0"/>
              <a:t>Bud </a:t>
            </a:r>
            <a:r>
              <a:rPr lang="en-US" sz="1200" dirty="0" smtClean="0"/>
              <a:t>Poston</a:t>
            </a:r>
          </a:p>
          <a:p>
            <a:pPr algn="r"/>
            <a:r>
              <a:rPr lang="en-US" sz="1050" dirty="0"/>
              <a:t>M 843-697-3786</a:t>
            </a:r>
            <a:endParaRPr lang="en-US" sz="1050" dirty="0" smtClean="0"/>
          </a:p>
          <a:p>
            <a:pPr algn="r"/>
            <a:r>
              <a:rPr lang="en-US" sz="1050" dirty="0"/>
              <a:t>bposton@century21properties.com</a:t>
            </a:r>
          </a:p>
        </p:txBody>
      </p:sp>
      <p:sp>
        <p:nvSpPr>
          <p:cNvPr id="13" name="Rectangle 12"/>
          <p:cNvSpPr/>
          <p:nvPr/>
        </p:nvSpPr>
        <p:spPr>
          <a:xfrm>
            <a:off x="1714500" y="8848006"/>
            <a:ext cx="3429000" cy="184666"/>
          </a:xfrm>
          <a:prstGeom prst="rect">
            <a:avLst/>
          </a:prstGeom>
        </p:spPr>
        <p:txBody>
          <a:bodyPr>
            <a:spAutoFit/>
          </a:bodyPr>
          <a:lstStyle/>
          <a:p>
            <a:pPr algn="ctr"/>
            <a:r>
              <a:rPr lang="en-US" sz="600" dirty="0"/>
              <a:t>Century 21 Properties Plus | 3301 Salterbeck St Suite 100 | Mt. Pleasant, SC 29466</a:t>
            </a:r>
          </a:p>
        </p:txBody>
      </p:sp>
      <p:sp>
        <p:nvSpPr>
          <p:cNvPr id="32" name="Subtitle 2"/>
          <p:cNvSpPr txBox="1">
            <a:spLocks/>
          </p:cNvSpPr>
          <p:nvPr/>
        </p:nvSpPr>
        <p:spPr>
          <a:xfrm>
            <a:off x="95347" y="4578505"/>
            <a:ext cx="6653397" cy="283464"/>
          </a:xfrm>
          <a:prstGeom prst="rect">
            <a:avLst/>
          </a:prstGeom>
        </p:spPr>
        <p:txBody>
          <a:bodyPr vert="horz" lIns="91440" tIns="45720" rIns="91440" bIns="45720" rtlCol="0" anchor="ctr">
            <a:normAutofit lnSpcReduction="10000"/>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r>
              <a:rPr lang="en-US" sz="1400" dirty="0">
                <a:solidFill>
                  <a:schemeClr val="bg2">
                    <a:lumMod val="50000"/>
                  </a:schemeClr>
                </a:solidFill>
                <a:latin typeface="Georgia" panose="02040502050405020303" pitchFamily="18" charset="0"/>
              </a:rPr>
              <a:t>4786 Stono Links Drive </a:t>
            </a:r>
            <a:r>
              <a:rPr lang="en-US" sz="1400" dirty="0" smtClean="0">
                <a:solidFill>
                  <a:schemeClr val="bg2">
                    <a:lumMod val="50000"/>
                  </a:schemeClr>
                </a:solidFill>
                <a:latin typeface="Georgia" panose="02040502050405020303" pitchFamily="18" charset="0"/>
              </a:rPr>
              <a:t>- MLS# 1405126 - $495,000</a:t>
            </a:r>
            <a:endParaRPr lang="en-US" sz="1400" dirty="0">
              <a:solidFill>
                <a:schemeClr val="bg2">
                  <a:lumMod val="50000"/>
                </a:schemeClr>
              </a:solidFill>
              <a:latin typeface="Georgia" panose="02040502050405020303" pitchFamily="18" charset="0"/>
            </a:endParaRPr>
          </a:p>
        </p:txBody>
      </p:sp>
      <p:sp>
        <p:nvSpPr>
          <p:cNvPr id="33" name="Rectangle 32"/>
          <p:cNvSpPr/>
          <p:nvPr/>
        </p:nvSpPr>
        <p:spPr>
          <a:xfrm>
            <a:off x="-6955" y="4925588"/>
            <a:ext cx="6858000" cy="954107"/>
          </a:xfrm>
          <a:prstGeom prst="rect">
            <a:avLst/>
          </a:prstGeom>
        </p:spPr>
        <p:txBody>
          <a:bodyPr wrap="square">
            <a:spAutoFit/>
          </a:bodyPr>
          <a:lstStyle/>
          <a:p>
            <a:pPr algn="ctr"/>
            <a:r>
              <a:rPr lang="en-US" sz="700" dirty="0">
                <a:latin typeface="+mj-lt"/>
              </a:rPr>
              <a:t>New construction in beautiful Stono Ferry. Prism Award winning local builder. This is a very functional floor plan which will take advantage of views of the 18th fairway and green of The Links at Stono Ferry Golf Course. This home has a very open floor plan which features 4 bedrooms, 3.5 baths and a downstairs master bedroom. 2 large bedrooms and a full bath plus a huge bonus room complete the upstairs. This will be an upgraded home that will impress from the minute you walk in. Some features include hardwood floors throughout the downstairs including the master bedroom-Open kitchen with granite counter tops-42'' cabinets-Stainless </a:t>
            </a:r>
            <a:r>
              <a:rPr lang="en-US" sz="700" dirty="0" err="1">
                <a:latin typeface="+mj-lt"/>
              </a:rPr>
              <a:t>steele</a:t>
            </a:r>
            <a:r>
              <a:rPr lang="en-US" sz="700" dirty="0">
                <a:latin typeface="+mj-lt"/>
              </a:rPr>
              <a:t> appliances-Crown Molding all downstairs-Ceramic tile in all bathrooms-</a:t>
            </a:r>
            <a:r>
              <a:rPr lang="en-US" sz="700" dirty="0" err="1">
                <a:latin typeface="+mj-lt"/>
              </a:rPr>
              <a:t>Tankless</a:t>
            </a:r>
            <a:r>
              <a:rPr lang="en-US" sz="700" dirty="0">
                <a:latin typeface="+mj-lt"/>
              </a:rPr>
              <a:t> hot water heater-Custom Tiled shower in master bath-Granite counter tops and dual vanities in master bath-Low E windows-Large screened porch-Separate dining room-Laundry room with cabinets and sink-2 car garage-Plus many more. If you get in early you can choose the majority of fixtures and finishes to truly make this a home suited to your tastes. Stono Ferry is a gated community with an 18 hole championship golf course, lighted tennis courts, Jr. </a:t>
            </a:r>
            <a:r>
              <a:rPr lang="en-US" sz="700" dirty="0" err="1">
                <a:latin typeface="+mj-lt"/>
              </a:rPr>
              <a:t>olympic</a:t>
            </a:r>
            <a:r>
              <a:rPr lang="en-US" sz="700" dirty="0">
                <a:latin typeface="+mj-lt"/>
              </a:rPr>
              <a:t> sized swimming pool and is surrounded by the Intra-Coastal waterway and Log Bridge Creek. A very unique and private setting with an abundance of wildlife and many Grand Oak trees make Stono Ferry a great place to call home.</a:t>
            </a:r>
          </a:p>
        </p:txBody>
      </p:sp>
      <p:grpSp>
        <p:nvGrpSpPr>
          <p:cNvPr id="6" name="Group 5"/>
          <p:cNvGrpSpPr/>
          <p:nvPr/>
        </p:nvGrpSpPr>
        <p:grpSpPr>
          <a:xfrm>
            <a:off x="275147" y="736837"/>
            <a:ext cx="6293797" cy="1143001"/>
            <a:chOff x="275146" y="511373"/>
            <a:chExt cx="6293797" cy="1143001"/>
          </a:xfrm>
        </p:grpSpPr>
        <p:pic>
          <p:nvPicPr>
            <p:cNvPr id="8" name="Picture 7"/>
            <p:cNvPicPr>
              <a:picLocks noChangeAspect="1"/>
            </p:cNvPicPr>
            <p:nvPr/>
          </p:nvPicPr>
          <p:blipFill rotWithShape="1">
            <a:blip r:embed="rId3" cstate="print">
              <a:extLst>
                <a:ext uri="{28A0092B-C50C-407E-A947-70E740481C1C}">
                  <a14:useLocalDpi xmlns:a14="http://schemas.microsoft.com/office/drawing/2010/main" val="0"/>
                </a:ext>
              </a:extLst>
            </a:blip>
            <a:srcRect b="15238"/>
            <a:stretch/>
          </p:blipFill>
          <p:spPr>
            <a:xfrm>
              <a:off x="275146" y="511373"/>
              <a:ext cx="1797998" cy="1143001"/>
            </a:xfrm>
            <a:prstGeom prst="rect">
              <a:avLst/>
            </a:prstGeom>
            <a:ln>
              <a:solidFill>
                <a:schemeClr val="bg1"/>
              </a:solidFill>
            </a:ln>
          </p:spPr>
        </p:pic>
        <p:pic>
          <p:nvPicPr>
            <p:cNvPr id="36" name="Picture 35"/>
            <p:cNvPicPr>
              <a:picLocks noChangeAspect="1"/>
            </p:cNvPicPr>
            <p:nvPr/>
          </p:nvPicPr>
          <p:blipFill rotWithShape="1">
            <a:blip r:embed="rId4" cstate="print">
              <a:extLst>
                <a:ext uri="{28A0092B-C50C-407E-A947-70E740481C1C}">
                  <a14:useLocalDpi xmlns:a14="http://schemas.microsoft.com/office/drawing/2010/main" val="0"/>
                </a:ext>
              </a:extLst>
            </a:blip>
            <a:srcRect b="15239"/>
            <a:stretch/>
          </p:blipFill>
          <p:spPr>
            <a:xfrm>
              <a:off x="4770946" y="511373"/>
              <a:ext cx="1797997" cy="1143001"/>
            </a:xfrm>
            <a:prstGeom prst="rect">
              <a:avLst/>
            </a:prstGeom>
            <a:ln>
              <a:solidFill>
                <a:schemeClr val="bg1"/>
              </a:solidFill>
            </a:ln>
          </p:spPr>
        </p:pic>
        <p:pic>
          <p:nvPicPr>
            <p:cNvPr id="37" name="Picture 36"/>
            <p:cNvPicPr>
              <a:picLocks noChangeAspect="1"/>
            </p:cNvPicPr>
            <p:nvPr/>
          </p:nvPicPr>
          <p:blipFill rotWithShape="1">
            <a:blip r:embed="rId5" cstate="print">
              <a:extLst>
                <a:ext uri="{28A0092B-C50C-407E-A947-70E740481C1C}">
                  <a14:useLocalDpi xmlns:a14="http://schemas.microsoft.com/office/drawing/2010/main" val="0"/>
                </a:ext>
              </a:extLst>
            </a:blip>
            <a:srcRect b="15322"/>
            <a:stretch/>
          </p:blipFill>
          <p:spPr>
            <a:xfrm>
              <a:off x="2521292" y="511373"/>
              <a:ext cx="1799752" cy="1143001"/>
            </a:xfrm>
            <a:prstGeom prst="rect">
              <a:avLst/>
            </a:prstGeom>
            <a:ln>
              <a:solidFill>
                <a:schemeClr val="bg1"/>
              </a:solidFill>
            </a:ln>
          </p:spPr>
        </p:pic>
      </p:grpSp>
      <p:grpSp>
        <p:nvGrpSpPr>
          <p:cNvPr id="5" name="Group 4"/>
          <p:cNvGrpSpPr/>
          <p:nvPr/>
        </p:nvGrpSpPr>
        <p:grpSpPr>
          <a:xfrm>
            <a:off x="275147" y="3371885"/>
            <a:ext cx="6293797" cy="1143001"/>
            <a:chOff x="275146" y="3221621"/>
            <a:chExt cx="6293797" cy="1143001"/>
          </a:xfrm>
        </p:grpSpPr>
        <p:pic>
          <p:nvPicPr>
            <p:cNvPr id="38" name="Picture 37"/>
            <p:cNvPicPr>
              <a:picLocks noChangeAspect="1"/>
            </p:cNvPicPr>
            <p:nvPr/>
          </p:nvPicPr>
          <p:blipFill rotWithShape="1">
            <a:blip r:embed="rId6" cstate="print">
              <a:extLst>
                <a:ext uri="{28A0092B-C50C-407E-A947-70E740481C1C}">
                  <a14:useLocalDpi xmlns:a14="http://schemas.microsoft.com/office/drawing/2010/main" val="0"/>
                </a:ext>
              </a:extLst>
            </a:blip>
            <a:srcRect b="15239"/>
            <a:stretch/>
          </p:blipFill>
          <p:spPr>
            <a:xfrm>
              <a:off x="275146" y="3221621"/>
              <a:ext cx="1797998" cy="1143001"/>
            </a:xfrm>
            <a:prstGeom prst="rect">
              <a:avLst/>
            </a:prstGeom>
            <a:ln>
              <a:solidFill>
                <a:schemeClr val="bg1"/>
              </a:solidFill>
            </a:ln>
          </p:spPr>
        </p:pic>
        <p:pic>
          <p:nvPicPr>
            <p:cNvPr id="39" name="Picture 38"/>
            <p:cNvPicPr>
              <a:picLocks noChangeAspect="1"/>
            </p:cNvPicPr>
            <p:nvPr/>
          </p:nvPicPr>
          <p:blipFill rotWithShape="1">
            <a:blip r:embed="rId7" cstate="print">
              <a:extLst>
                <a:ext uri="{28A0092B-C50C-407E-A947-70E740481C1C}">
                  <a14:useLocalDpi xmlns:a14="http://schemas.microsoft.com/office/drawing/2010/main" val="0"/>
                </a:ext>
              </a:extLst>
            </a:blip>
            <a:srcRect b="15239"/>
            <a:stretch/>
          </p:blipFill>
          <p:spPr>
            <a:xfrm>
              <a:off x="4770946" y="3221621"/>
              <a:ext cx="1797997" cy="1143001"/>
            </a:xfrm>
            <a:prstGeom prst="rect">
              <a:avLst/>
            </a:prstGeom>
            <a:ln>
              <a:solidFill>
                <a:schemeClr val="bg1"/>
              </a:solidFill>
            </a:ln>
          </p:spPr>
        </p:pic>
        <p:pic>
          <p:nvPicPr>
            <p:cNvPr id="40" name="Picture 39"/>
            <p:cNvPicPr>
              <a:picLocks noChangeAspect="1"/>
            </p:cNvPicPr>
            <p:nvPr/>
          </p:nvPicPr>
          <p:blipFill rotWithShape="1">
            <a:blip r:embed="rId8" cstate="print">
              <a:extLst>
                <a:ext uri="{28A0092B-C50C-407E-A947-70E740481C1C}">
                  <a14:useLocalDpi xmlns:a14="http://schemas.microsoft.com/office/drawing/2010/main" val="0"/>
                </a:ext>
              </a:extLst>
            </a:blip>
            <a:srcRect b="15239"/>
            <a:stretch/>
          </p:blipFill>
          <p:spPr>
            <a:xfrm>
              <a:off x="2523046" y="3221621"/>
              <a:ext cx="1797998" cy="1143001"/>
            </a:xfrm>
            <a:prstGeom prst="rect">
              <a:avLst/>
            </a:prstGeom>
            <a:ln>
              <a:solidFill>
                <a:schemeClr val="bg1"/>
              </a:solidFill>
            </a:ln>
          </p:spPr>
        </p:pic>
      </p:grpSp>
      <p:grpSp>
        <p:nvGrpSpPr>
          <p:cNvPr id="4" name="Group 3"/>
          <p:cNvGrpSpPr/>
          <p:nvPr/>
        </p:nvGrpSpPr>
        <p:grpSpPr>
          <a:xfrm>
            <a:off x="275147" y="5943314"/>
            <a:ext cx="6293796" cy="1143001"/>
            <a:chOff x="275147" y="5931869"/>
            <a:chExt cx="6293796" cy="1143001"/>
          </a:xfrm>
        </p:grpSpPr>
        <p:pic>
          <p:nvPicPr>
            <p:cNvPr id="41" name="Picture 40"/>
            <p:cNvPicPr>
              <a:picLocks noChangeAspect="1"/>
            </p:cNvPicPr>
            <p:nvPr/>
          </p:nvPicPr>
          <p:blipFill rotWithShape="1">
            <a:blip r:embed="rId9">
              <a:extLst>
                <a:ext uri="{28A0092B-C50C-407E-A947-70E740481C1C}">
                  <a14:useLocalDpi xmlns:a14="http://schemas.microsoft.com/office/drawing/2010/main" val="0"/>
                </a:ext>
              </a:extLst>
            </a:blip>
            <a:srcRect l="74" t="14434" r="24509" b="14486"/>
            <a:stretch/>
          </p:blipFill>
          <p:spPr>
            <a:xfrm>
              <a:off x="275147" y="5931869"/>
              <a:ext cx="1797997" cy="1143001"/>
            </a:xfrm>
            <a:prstGeom prst="rect">
              <a:avLst/>
            </a:prstGeom>
            <a:ln>
              <a:solidFill>
                <a:schemeClr val="bg1"/>
              </a:solidFill>
            </a:ln>
          </p:spPr>
        </p:pic>
        <p:pic>
          <p:nvPicPr>
            <p:cNvPr id="42" name="Picture 41"/>
            <p:cNvPicPr>
              <a:picLocks noChangeAspect="1"/>
            </p:cNvPicPr>
            <p:nvPr/>
          </p:nvPicPr>
          <p:blipFill rotWithShape="1">
            <a:blip r:embed="rId10" cstate="print">
              <a:extLst>
                <a:ext uri="{28A0092B-C50C-407E-A947-70E740481C1C}">
                  <a14:useLocalDpi xmlns:a14="http://schemas.microsoft.com/office/drawing/2010/main" val="0"/>
                </a:ext>
              </a:extLst>
            </a:blip>
            <a:srcRect b="15239"/>
            <a:stretch/>
          </p:blipFill>
          <p:spPr>
            <a:xfrm>
              <a:off x="4770946" y="5931869"/>
              <a:ext cx="1797997" cy="1143001"/>
            </a:xfrm>
            <a:prstGeom prst="rect">
              <a:avLst/>
            </a:prstGeom>
            <a:ln>
              <a:solidFill>
                <a:schemeClr val="bg1"/>
              </a:solidFill>
            </a:ln>
          </p:spPr>
        </p:pic>
        <p:pic>
          <p:nvPicPr>
            <p:cNvPr id="43" name="Picture 42"/>
            <p:cNvPicPr>
              <a:picLocks noChangeAspect="1"/>
            </p:cNvPicPr>
            <p:nvPr/>
          </p:nvPicPr>
          <p:blipFill rotWithShape="1">
            <a:blip r:embed="rId11" cstate="print">
              <a:extLst>
                <a:ext uri="{28A0092B-C50C-407E-A947-70E740481C1C}">
                  <a14:useLocalDpi xmlns:a14="http://schemas.microsoft.com/office/drawing/2010/main" val="0"/>
                </a:ext>
              </a:extLst>
            </a:blip>
            <a:srcRect l="74" r="25107" b="8248"/>
            <a:stretch/>
          </p:blipFill>
          <p:spPr>
            <a:xfrm>
              <a:off x="2523046" y="5931869"/>
              <a:ext cx="1797998" cy="1143001"/>
            </a:xfrm>
            <a:prstGeom prst="rect">
              <a:avLst/>
            </a:prstGeom>
            <a:ln>
              <a:solidFill>
                <a:schemeClr val="bg1"/>
              </a:solidFill>
            </a:ln>
          </p:spPr>
        </p:pic>
      </p:grpSp>
      <p:sp>
        <p:nvSpPr>
          <p:cNvPr id="44" name="Rectangle 43"/>
          <p:cNvSpPr/>
          <p:nvPr/>
        </p:nvSpPr>
        <p:spPr>
          <a:xfrm>
            <a:off x="-6955" y="7497015"/>
            <a:ext cx="6858000" cy="846386"/>
          </a:xfrm>
          <a:prstGeom prst="rect">
            <a:avLst/>
          </a:prstGeom>
        </p:spPr>
        <p:txBody>
          <a:bodyPr wrap="square">
            <a:spAutoFit/>
          </a:bodyPr>
          <a:lstStyle/>
          <a:p>
            <a:pPr algn="ctr"/>
            <a:r>
              <a:rPr lang="en-US" sz="700" dirty="0" smtClean="0">
                <a:latin typeface="+mj-lt"/>
              </a:rPr>
              <a:t>New </a:t>
            </a:r>
            <a:r>
              <a:rPr lang="en-US" sz="700" dirty="0">
                <a:latin typeface="+mj-lt"/>
              </a:rPr>
              <a:t>construction in beautiful Stono Ferry. Prism Award winning local builder. House design takes advantage of views of the 18th fairway. Walk to the clubhouse from this lot. This is a very open floor plan with the family room and master bedroom on the back of the house to take advantage of the golf views. This will be an upgraded home that will impress from the minute you walk in. Some features include hardwood floors-Open kitchen with granite counter tops-42" cabinets-Stainless </a:t>
            </a:r>
            <a:r>
              <a:rPr lang="en-US" sz="700" dirty="0" err="1">
                <a:latin typeface="+mj-lt"/>
              </a:rPr>
              <a:t>steele</a:t>
            </a:r>
            <a:r>
              <a:rPr lang="en-US" sz="700" dirty="0">
                <a:latin typeface="+mj-lt"/>
              </a:rPr>
              <a:t> appliances-Crown Molding all downstairs-Ceramic tile in all bathrooms-</a:t>
            </a:r>
            <a:r>
              <a:rPr lang="en-US" sz="700" dirty="0" err="1">
                <a:latin typeface="+mj-lt"/>
              </a:rPr>
              <a:t>Tankless</a:t>
            </a:r>
            <a:r>
              <a:rPr lang="en-US" sz="700" dirty="0">
                <a:latin typeface="+mj-lt"/>
              </a:rPr>
              <a:t> hot water heater-Custom Tiled shower in master bath-Granite counter tops and dual vanities in master bath-Low E windows-Large screened porch-Laundry room-2 car detached garage with covered breezeway-Plus many more. If you get in early you can choose the majority of fixtures and finishes to truly make this a home suited to your tastes. Stono Ferry is a gated community with an 18 hole championship golf course, lighted tennis courts, Jr. </a:t>
            </a:r>
            <a:r>
              <a:rPr lang="en-US" sz="700" dirty="0" err="1">
                <a:latin typeface="+mj-lt"/>
              </a:rPr>
              <a:t>olympic</a:t>
            </a:r>
            <a:r>
              <a:rPr lang="en-US" sz="700" dirty="0">
                <a:latin typeface="+mj-lt"/>
              </a:rPr>
              <a:t> sized swimming pool and is surrounded by the Intra-Coastal waterway and Log Bridge Creek. A very unique and private setting with an abundance of wildlife and many Grand Oak trees make Stono Ferry a great place to call home.</a:t>
            </a:r>
          </a:p>
        </p:txBody>
      </p:sp>
      <p:sp>
        <p:nvSpPr>
          <p:cNvPr id="46" name="Subtitle 2"/>
          <p:cNvSpPr txBox="1">
            <a:spLocks/>
          </p:cNvSpPr>
          <p:nvPr/>
        </p:nvSpPr>
        <p:spPr>
          <a:xfrm>
            <a:off x="95347" y="1943457"/>
            <a:ext cx="6653397" cy="283464"/>
          </a:xfrm>
          <a:prstGeom prst="rect">
            <a:avLst/>
          </a:prstGeom>
        </p:spPr>
        <p:txBody>
          <a:bodyPr vert="horz" lIns="91440" tIns="45720" rIns="91440" bIns="45720" rtlCol="0" anchor="ctr">
            <a:normAutofit lnSpcReduction="10000"/>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r>
              <a:rPr lang="en-US" sz="1400" dirty="0">
                <a:solidFill>
                  <a:schemeClr val="bg2">
                    <a:lumMod val="50000"/>
                  </a:schemeClr>
                </a:solidFill>
                <a:latin typeface="Georgia" panose="02040502050405020303" pitchFamily="18" charset="0"/>
              </a:rPr>
              <a:t>5170 Forest </a:t>
            </a:r>
            <a:r>
              <a:rPr lang="en-US" sz="1400" dirty="0" smtClean="0">
                <a:solidFill>
                  <a:schemeClr val="bg2">
                    <a:lumMod val="50000"/>
                  </a:schemeClr>
                </a:solidFill>
                <a:latin typeface="Georgia" panose="02040502050405020303" pitchFamily="18" charset="0"/>
              </a:rPr>
              <a:t>Oaks Dr - MLS# 1405116 - $495,000</a:t>
            </a:r>
            <a:endParaRPr lang="en-US" sz="1400" dirty="0">
              <a:solidFill>
                <a:schemeClr val="bg2">
                  <a:lumMod val="50000"/>
                </a:schemeClr>
              </a:solidFill>
              <a:latin typeface="Georgia" panose="02040502050405020303" pitchFamily="18" charset="0"/>
            </a:endParaRPr>
          </a:p>
        </p:txBody>
      </p:sp>
      <p:sp>
        <p:nvSpPr>
          <p:cNvPr id="47" name="Subtitle 2"/>
          <p:cNvSpPr txBox="1">
            <a:spLocks/>
          </p:cNvSpPr>
          <p:nvPr/>
        </p:nvSpPr>
        <p:spPr>
          <a:xfrm>
            <a:off x="95347" y="7149934"/>
            <a:ext cx="6653397" cy="283464"/>
          </a:xfrm>
          <a:prstGeom prst="rect">
            <a:avLst/>
          </a:prstGeom>
        </p:spPr>
        <p:txBody>
          <a:bodyPr vert="horz" lIns="91440" tIns="45720" rIns="91440" bIns="45720" rtlCol="0" anchor="ctr">
            <a:normAutofit lnSpcReduction="10000"/>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r>
              <a:rPr lang="en-US" sz="1400" dirty="0">
                <a:solidFill>
                  <a:schemeClr val="bg2">
                    <a:lumMod val="50000"/>
                  </a:schemeClr>
                </a:solidFill>
                <a:latin typeface="Georgia" panose="02040502050405020303" pitchFamily="18" charset="0"/>
              </a:rPr>
              <a:t>4774 Stono Links </a:t>
            </a:r>
            <a:r>
              <a:rPr lang="en-US" sz="1400" dirty="0" smtClean="0">
                <a:solidFill>
                  <a:schemeClr val="bg2">
                    <a:lumMod val="50000"/>
                  </a:schemeClr>
                </a:solidFill>
                <a:latin typeface="Georgia" panose="02040502050405020303" pitchFamily="18" charset="0"/>
              </a:rPr>
              <a:t>Dr - MLS# 1418155 - $449,000</a:t>
            </a:r>
            <a:endParaRPr lang="en-US" sz="1400" dirty="0">
              <a:solidFill>
                <a:schemeClr val="bg2">
                  <a:lumMod val="50000"/>
                </a:schemeClr>
              </a:solidFill>
              <a:latin typeface="Georgia" panose="02040502050405020303" pitchFamily="18" charset="0"/>
            </a:endParaRPr>
          </a:p>
        </p:txBody>
      </p:sp>
      <p:sp>
        <p:nvSpPr>
          <p:cNvPr id="3" name="Rectangle 2"/>
          <p:cNvSpPr/>
          <p:nvPr/>
        </p:nvSpPr>
        <p:spPr>
          <a:xfrm>
            <a:off x="1651292" y="8940339"/>
            <a:ext cx="3539752" cy="200055"/>
          </a:xfrm>
          <a:prstGeom prst="rect">
            <a:avLst/>
          </a:prstGeom>
        </p:spPr>
        <p:txBody>
          <a:bodyPr wrap="none">
            <a:spAutoFit/>
          </a:bodyPr>
          <a:lstStyle/>
          <a:p>
            <a:pPr algn="ctr"/>
            <a:r>
              <a:rPr lang="en-US" sz="700" i="1" dirty="0" smtClean="0">
                <a:solidFill>
                  <a:srgbClr val="FF0000"/>
                </a:solidFill>
              </a:rPr>
              <a:t>Some of the images above are meant to be representative of the types of finishes available.</a:t>
            </a:r>
            <a:endParaRPr lang="en-US" sz="1600" i="1" dirty="0">
              <a:solidFill>
                <a:srgbClr val="FF0000"/>
              </a:solidFill>
            </a:endParaRPr>
          </a:p>
        </p:txBody>
      </p:sp>
      <p:cxnSp>
        <p:nvCxnSpPr>
          <p:cNvPr id="9" name="Straight Connector 8"/>
          <p:cNvCxnSpPr/>
          <p:nvPr/>
        </p:nvCxnSpPr>
        <p:spPr>
          <a:xfrm>
            <a:off x="1158573" y="3308266"/>
            <a:ext cx="4526944" cy="0"/>
          </a:xfrm>
          <a:prstGeom prst="line">
            <a:avLst/>
          </a:prstGeom>
          <a:ln>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cxnSp>
        <p:nvCxnSpPr>
          <p:cNvPr id="31" name="Straight Connector 30"/>
          <p:cNvCxnSpPr/>
          <p:nvPr/>
        </p:nvCxnSpPr>
        <p:spPr>
          <a:xfrm>
            <a:off x="1158573" y="5879695"/>
            <a:ext cx="4526944" cy="0"/>
          </a:xfrm>
          <a:prstGeom prst="line">
            <a:avLst/>
          </a:prstGeom>
          <a:ln>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cxnSp>
        <p:nvCxnSpPr>
          <p:cNvPr id="28" name="Straight Connector 27"/>
          <p:cNvCxnSpPr/>
          <p:nvPr/>
        </p:nvCxnSpPr>
        <p:spPr>
          <a:xfrm>
            <a:off x="1158573" y="673218"/>
            <a:ext cx="4526944" cy="0"/>
          </a:xfrm>
          <a:prstGeom prst="line">
            <a:avLst/>
          </a:prstGeom>
          <a:ln>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1555060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294</TotalTime>
  <Words>788</Words>
  <Application>Microsoft Office PowerPoint</Application>
  <PresentationFormat>On-screen Show (4:3)</PresentationFormat>
  <Paragraphs>15</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Three Brand New Homes To Choose From On The Golf Course At Stono Ferry 5-6 Months From Completion… Send Your Clients Now To Select Finishes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Stono Ferry Retreat</dc:title>
  <dc:creator>CVH360</dc:creator>
  <cp:lastModifiedBy>atp1313@gmail.com</cp:lastModifiedBy>
  <cp:revision>14</cp:revision>
  <dcterms:created xsi:type="dcterms:W3CDTF">2006-08-16T00:00:00Z</dcterms:created>
  <dcterms:modified xsi:type="dcterms:W3CDTF">2014-10-15T14:15:06Z</dcterms:modified>
</cp:coreProperties>
</file>