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1062" y="-132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56277B-6C5D-45B4-AD68-64E0615AE071}" type="datetimeFigureOut">
              <a:rPr lang="en-US" smtClean="0"/>
              <a:t>10/23/2017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F06DE9-BA7E-455C-84A0-BBA985F5C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24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36788" y="1143000"/>
            <a:ext cx="23844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F06DE9-BA7E-455C-84A0-BBA985F5C33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2047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181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362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544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725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90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088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270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45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3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267">
                <a:solidFill>
                  <a:schemeClr val="tx1">
                    <a:tint val="75000"/>
                  </a:schemeClr>
                </a:solidFill>
              </a:defRPr>
            </a:lvl1pPr>
            <a:lvl2pPr marL="518145" indent="0">
              <a:buNone/>
              <a:defRPr sz="2040">
                <a:solidFill>
                  <a:schemeClr val="tx1">
                    <a:tint val="75000"/>
                  </a:schemeClr>
                </a:solidFill>
              </a:defRPr>
            </a:lvl2pPr>
            <a:lvl3pPr marL="1036290" indent="0">
              <a:buNone/>
              <a:defRPr sz="1813">
                <a:solidFill>
                  <a:schemeClr val="tx1">
                    <a:tint val="75000"/>
                  </a:schemeClr>
                </a:solidFill>
              </a:defRPr>
            </a:lvl3pPr>
            <a:lvl4pPr marL="1554434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4pPr>
            <a:lvl5pPr marL="2072579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5pPr>
            <a:lvl6pPr marL="2590724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6pPr>
            <a:lvl7pPr marL="3108869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7pPr>
            <a:lvl8pPr marL="3627013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8pPr>
            <a:lvl9pPr marL="4145158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73"/>
            </a:lvl1pPr>
            <a:lvl2pPr>
              <a:defRPr sz="2720"/>
            </a:lvl2pPr>
            <a:lvl3pPr>
              <a:defRPr sz="2267"/>
            </a:lvl3pPr>
            <a:lvl4pPr>
              <a:defRPr sz="2040"/>
            </a:lvl4pPr>
            <a:lvl5pPr>
              <a:defRPr sz="2040"/>
            </a:lvl5pPr>
            <a:lvl6pPr>
              <a:defRPr sz="2040"/>
            </a:lvl6pPr>
            <a:lvl7pPr>
              <a:defRPr sz="2040"/>
            </a:lvl7pPr>
            <a:lvl8pPr>
              <a:defRPr sz="2040"/>
            </a:lvl8pPr>
            <a:lvl9pPr>
              <a:defRPr sz="20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73"/>
            </a:lvl1pPr>
            <a:lvl2pPr>
              <a:defRPr sz="2720"/>
            </a:lvl2pPr>
            <a:lvl3pPr>
              <a:defRPr sz="2267"/>
            </a:lvl3pPr>
            <a:lvl4pPr>
              <a:defRPr sz="2040"/>
            </a:lvl4pPr>
            <a:lvl5pPr>
              <a:defRPr sz="2040"/>
            </a:lvl5pPr>
            <a:lvl6pPr>
              <a:defRPr sz="2040"/>
            </a:lvl6pPr>
            <a:lvl7pPr>
              <a:defRPr sz="2040"/>
            </a:lvl7pPr>
            <a:lvl8pPr>
              <a:defRPr sz="2040"/>
            </a:lvl8pPr>
            <a:lvl9pPr>
              <a:defRPr sz="20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7"/>
          </a:xfrm>
        </p:spPr>
        <p:txBody>
          <a:bodyPr anchor="b"/>
          <a:lstStyle>
            <a:lvl1pPr marL="0" indent="0">
              <a:buNone/>
              <a:defRPr sz="2720" b="1"/>
            </a:lvl1pPr>
            <a:lvl2pPr marL="518145" indent="0">
              <a:buNone/>
              <a:defRPr sz="2267" b="1"/>
            </a:lvl2pPr>
            <a:lvl3pPr marL="1036290" indent="0">
              <a:buNone/>
              <a:defRPr sz="2040" b="1"/>
            </a:lvl3pPr>
            <a:lvl4pPr marL="1554434" indent="0">
              <a:buNone/>
              <a:defRPr sz="1813" b="1"/>
            </a:lvl4pPr>
            <a:lvl5pPr marL="2072579" indent="0">
              <a:buNone/>
              <a:defRPr sz="1813" b="1"/>
            </a:lvl5pPr>
            <a:lvl6pPr marL="2590724" indent="0">
              <a:buNone/>
              <a:defRPr sz="1813" b="1"/>
            </a:lvl6pPr>
            <a:lvl7pPr marL="3108869" indent="0">
              <a:buNone/>
              <a:defRPr sz="1813" b="1"/>
            </a:lvl7pPr>
            <a:lvl8pPr marL="3627013" indent="0">
              <a:buNone/>
              <a:defRPr sz="1813" b="1"/>
            </a:lvl8pPr>
            <a:lvl9pPr marL="4145158" indent="0">
              <a:buNone/>
              <a:defRPr sz="181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6"/>
            <a:ext cx="3434160" cy="5795223"/>
          </a:xfrm>
        </p:spPr>
        <p:txBody>
          <a:bodyPr/>
          <a:lstStyle>
            <a:lvl1pPr>
              <a:defRPr sz="2720"/>
            </a:lvl1pPr>
            <a:lvl2pPr>
              <a:defRPr sz="2267"/>
            </a:lvl2pPr>
            <a:lvl3pPr>
              <a:defRPr sz="2040"/>
            </a:lvl3pPr>
            <a:lvl4pPr>
              <a:defRPr sz="1813"/>
            </a:lvl4pPr>
            <a:lvl5pPr>
              <a:defRPr sz="1813"/>
            </a:lvl5pPr>
            <a:lvl6pPr>
              <a:defRPr sz="1813"/>
            </a:lvl6pPr>
            <a:lvl7pPr>
              <a:defRPr sz="1813"/>
            </a:lvl7pPr>
            <a:lvl8pPr>
              <a:defRPr sz="1813"/>
            </a:lvl8pPr>
            <a:lvl9pPr>
              <a:defRPr sz="181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3" y="2251499"/>
            <a:ext cx="3435508" cy="938317"/>
          </a:xfrm>
        </p:spPr>
        <p:txBody>
          <a:bodyPr anchor="b"/>
          <a:lstStyle>
            <a:lvl1pPr marL="0" indent="0">
              <a:buNone/>
              <a:defRPr sz="2720" b="1"/>
            </a:lvl1pPr>
            <a:lvl2pPr marL="518145" indent="0">
              <a:buNone/>
              <a:defRPr sz="2267" b="1"/>
            </a:lvl2pPr>
            <a:lvl3pPr marL="1036290" indent="0">
              <a:buNone/>
              <a:defRPr sz="2040" b="1"/>
            </a:lvl3pPr>
            <a:lvl4pPr marL="1554434" indent="0">
              <a:buNone/>
              <a:defRPr sz="1813" b="1"/>
            </a:lvl4pPr>
            <a:lvl5pPr marL="2072579" indent="0">
              <a:buNone/>
              <a:defRPr sz="1813" b="1"/>
            </a:lvl5pPr>
            <a:lvl6pPr marL="2590724" indent="0">
              <a:buNone/>
              <a:defRPr sz="1813" b="1"/>
            </a:lvl6pPr>
            <a:lvl7pPr marL="3108869" indent="0">
              <a:buNone/>
              <a:defRPr sz="1813" b="1"/>
            </a:lvl7pPr>
            <a:lvl8pPr marL="3627013" indent="0">
              <a:buNone/>
              <a:defRPr sz="1813" b="1"/>
            </a:lvl8pPr>
            <a:lvl9pPr marL="4145158" indent="0">
              <a:buNone/>
              <a:defRPr sz="181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3" y="3189816"/>
            <a:ext cx="3435508" cy="5795223"/>
          </a:xfrm>
        </p:spPr>
        <p:txBody>
          <a:bodyPr/>
          <a:lstStyle>
            <a:lvl1pPr>
              <a:defRPr sz="2720"/>
            </a:lvl1pPr>
            <a:lvl2pPr>
              <a:defRPr sz="2267"/>
            </a:lvl2pPr>
            <a:lvl3pPr>
              <a:defRPr sz="2040"/>
            </a:lvl3pPr>
            <a:lvl4pPr>
              <a:defRPr sz="1813"/>
            </a:lvl4pPr>
            <a:lvl5pPr>
              <a:defRPr sz="1813"/>
            </a:lvl5pPr>
            <a:lvl6pPr>
              <a:defRPr sz="1813"/>
            </a:lvl6pPr>
            <a:lvl7pPr>
              <a:defRPr sz="1813"/>
            </a:lvl7pPr>
            <a:lvl8pPr>
              <a:defRPr sz="1813"/>
            </a:lvl8pPr>
            <a:lvl9pPr>
              <a:defRPr sz="181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2" y="400474"/>
            <a:ext cx="2557066" cy="1704340"/>
          </a:xfrm>
        </p:spPr>
        <p:txBody>
          <a:bodyPr anchor="b"/>
          <a:lstStyle>
            <a:lvl1pPr algn="l">
              <a:defRPr sz="22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4" y="400475"/>
            <a:ext cx="4344988" cy="8584566"/>
          </a:xfrm>
        </p:spPr>
        <p:txBody>
          <a:bodyPr/>
          <a:lstStyle>
            <a:lvl1pPr>
              <a:defRPr sz="3627"/>
            </a:lvl1pPr>
            <a:lvl2pPr>
              <a:defRPr sz="3173"/>
            </a:lvl2pPr>
            <a:lvl3pPr>
              <a:defRPr sz="2720"/>
            </a:lvl3pPr>
            <a:lvl4pPr>
              <a:defRPr sz="2267"/>
            </a:lvl4pPr>
            <a:lvl5pPr>
              <a:defRPr sz="2267"/>
            </a:lvl5pPr>
            <a:lvl6pPr>
              <a:defRPr sz="2267"/>
            </a:lvl6pPr>
            <a:lvl7pPr>
              <a:defRPr sz="2267"/>
            </a:lvl7pPr>
            <a:lvl8pPr>
              <a:defRPr sz="2267"/>
            </a:lvl8pPr>
            <a:lvl9pPr>
              <a:defRPr sz="22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2" y="2104815"/>
            <a:ext cx="2557066" cy="6880226"/>
          </a:xfrm>
        </p:spPr>
        <p:txBody>
          <a:bodyPr/>
          <a:lstStyle>
            <a:lvl1pPr marL="0" indent="0">
              <a:buNone/>
              <a:defRPr sz="1587"/>
            </a:lvl1pPr>
            <a:lvl2pPr marL="518145" indent="0">
              <a:buNone/>
              <a:defRPr sz="1360"/>
            </a:lvl2pPr>
            <a:lvl3pPr marL="1036290" indent="0">
              <a:buNone/>
              <a:defRPr sz="1133"/>
            </a:lvl3pPr>
            <a:lvl4pPr marL="1554434" indent="0">
              <a:buNone/>
              <a:defRPr sz="1020"/>
            </a:lvl4pPr>
            <a:lvl5pPr marL="2072579" indent="0">
              <a:buNone/>
              <a:defRPr sz="1020"/>
            </a:lvl5pPr>
            <a:lvl6pPr marL="2590724" indent="0">
              <a:buNone/>
              <a:defRPr sz="1020"/>
            </a:lvl6pPr>
            <a:lvl7pPr marL="3108869" indent="0">
              <a:buNone/>
              <a:defRPr sz="1020"/>
            </a:lvl7pPr>
            <a:lvl8pPr marL="3627013" indent="0">
              <a:buNone/>
              <a:defRPr sz="1020"/>
            </a:lvl8pPr>
            <a:lvl9pPr marL="4145158" indent="0">
              <a:buNone/>
              <a:defRPr sz="102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27"/>
            </a:lvl1pPr>
            <a:lvl2pPr marL="518145" indent="0">
              <a:buNone/>
              <a:defRPr sz="3173"/>
            </a:lvl2pPr>
            <a:lvl3pPr marL="1036290" indent="0">
              <a:buNone/>
              <a:defRPr sz="2720"/>
            </a:lvl3pPr>
            <a:lvl4pPr marL="1554434" indent="0">
              <a:buNone/>
              <a:defRPr sz="2267"/>
            </a:lvl4pPr>
            <a:lvl5pPr marL="2072579" indent="0">
              <a:buNone/>
              <a:defRPr sz="2267"/>
            </a:lvl5pPr>
            <a:lvl6pPr marL="2590724" indent="0">
              <a:buNone/>
              <a:defRPr sz="2267"/>
            </a:lvl6pPr>
            <a:lvl7pPr marL="3108869" indent="0">
              <a:buNone/>
              <a:defRPr sz="2267"/>
            </a:lvl7pPr>
            <a:lvl8pPr marL="3627013" indent="0">
              <a:buNone/>
              <a:defRPr sz="2267"/>
            </a:lvl8pPr>
            <a:lvl9pPr marL="4145158" indent="0">
              <a:buNone/>
              <a:defRPr sz="226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587"/>
            </a:lvl1pPr>
            <a:lvl2pPr marL="518145" indent="0">
              <a:buNone/>
              <a:defRPr sz="1360"/>
            </a:lvl2pPr>
            <a:lvl3pPr marL="1036290" indent="0">
              <a:buNone/>
              <a:defRPr sz="1133"/>
            </a:lvl3pPr>
            <a:lvl4pPr marL="1554434" indent="0">
              <a:buNone/>
              <a:defRPr sz="1020"/>
            </a:lvl4pPr>
            <a:lvl5pPr marL="2072579" indent="0">
              <a:buNone/>
              <a:defRPr sz="1020"/>
            </a:lvl5pPr>
            <a:lvl6pPr marL="2590724" indent="0">
              <a:buNone/>
              <a:defRPr sz="1020"/>
            </a:lvl6pPr>
            <a:lvl7pPr marL="3108869" indent="0">
              <a:buNone/>
              <a:defRPr sz="1020"/>
            </a:lvl7pPr>
            <a:lvl8pPr marL="3627013" indent="0">
              <a:buNone/>
              <a:defRPr sz="1020"/>
            </a:lvl8pPr>
            <a:lvl9pPr marL="4145158" indent="0">
              <a:buNone/>
              <a:defRPr sz="102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3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36290" rtl="0" eaLnBrk="1" latinLnBrk="0" hangingPunct="1">
        <a:spcBef>
          <a:spcPct val="0"/>
        </a:spcBef>
        <a:buNone/>
        <a:defRPr sz="498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8609" indent="-388609" algn="l" defTabSz="1036290" rtl="0" eaLnBrk="1" latinLnBrk="0" hangingPunct="1">
        <a:spcBef>
          <a:spcPct val="20000"/>
        </a:spcBef>
        <a:buFont typeface="Arial" pitchFamily="34" charset="0"/>
        <a:buChar char="•"/>
        <a:defRPr sz="3627" kern="1200">
          <a:solidFill>
            <a:schemeClr val="tx1"/>
          </a:solidFill>
          <a:latin typeface="+mn-lt"/>
          <a:ea typeface="+mn-ea"/>
          <a:cs typeface="+mn-cs"/>
        </a:defRPr>
      </a:lvl1pPr>
      <a:lvl2pPr marL="841985" indent="-323840" algn="l" defTabSz="1036290" rtl="0" eaLnBrk="1" latinLnBrk="0" hangingPunct="1">
        <a:spcBef>
          <a:spcPct val="20000"/>
        </a:spcBef>
        <a:buFont typeface="Arial" pitchFamily="34" charset="0"/>
        <a:buChar char="–"/>
        <a:defRPr sz="3173" kern="1200">
          <a:solidFill>
            <a:schemeClr val="tx1"/>
          </a:solidFill>
          <a:latin typeface="+mn-lt"/>
          <a:ea typeface="+mn-ea"/>
          <a:cs typeface="+mn-cs"/>
        </a:defRPr>
      </a:lvl2pPr>
      <a:lvl3pPr marL="1295362" indent="-259072" algn="l" defTabSz="1036290" rtl="0" eaLnBrk="1" latinLnBrk="0" hangingPunct="1">
        <a:spcBef>
          <a:spcPct val="20000"/>
        </a:spcBef>
        <a:buFont typeface="Arial" pitchFamily="34" charset="0"/>
        <a:buChar char="•"/>
        <a:defRPr sz="2720" kern="1200">
          <a:solidFill>
            <a:schemeClr val="tx1"/>
          </a:solidFill>
          <a:latin typeface="+mn-lt"/>
          <a:ea typeface="+mn-ea"/>
          <a:cs typeface="+mn-cs"/>
        </a:defRPr>
      </a:lvl3pPr>
      <a:lvl4pPr marL="1813507" indent="-259072" algn="l" defTabSz="1036290" rtl="0" eaLnBrk="1" latinLnBrk="0" hangingPunct="1">
        <a:spcBef>
          <a:spcPct val="20000"/>
        </a:spcBef>
        <a:buFont typeface="Arial" pitchFamily="34" charset="0"/>
        <a:buChar char="–"/>
        <a:defRPr sz="2267" kern="1200">
          <a:solidFill>
            <a:schemeClr val="tx1"/>
          </a:solidFill>
          <a:latin typeface="+mn-lt"/>
          <a:ea typeface="+mn-ea"/>
          <a:cs typeface="+mn-cs"/>
        </a:defRPr>
      </a:lvl4pPr>
      <a:lvl5pPr marL="2331651" indent="-259072" algn="l" defTabSz="1036290" rtl="0" eaLnBrk="1" latinLnBrk="0" hangingPunct="1">
        <a:spcBef>
          <a:spcPct val="20000"/>
        </a:spcBef>
        <a:buFont typeface="Arial" pitchFamily="34" charset="0"/>
        <a:buChar char="»"/>
        <a:defRPr sz="2267" kern="1200">
          <a:solidFill>
            <a:schemeClr val="tx1"/>
          </a:solidFill>
          <a:latin typeface="+mn-lt"/>
          <a:ea typeface="+mn-ea"/>
          <a:cs typeface="+mn-cs"/>
        </a:defRPr>
      </a:lvl5pPr>
      <a:lvl6pPr marL="2849796" indent="-259072" algn="l" defTabSz="1036290" rtl="0" eaLnBrk="1" latinLnBrk="0" hangingPunct="1">
        <a:spcBef>
          <a:spcPct val="20000"/>
        </a:spcBef>
        <a:buFont typeface="Arial" pitchFamily="34" charset="0"/>
        <a:buChar char="•"/>
        <a:defRPr sz="2267" kern="1200">
          <a:solidFill>
            <a:schemeClr val="tx1"/>
          </a:solidFill>
          <a:latin typeface="+mn-lt"/>
          <a:ea typeface="+mn-ea"/>
          <a:cs typeface="+mn-cs"/>
        </a:defRPr>
      </a:lvl6pPr>
      <a:lvl7pPr marL="3367941" indent="-259072" algn="l" defTabSz="1036290" rtl="0" eaLnBrk="1" latinLnBrk="0" hangingPunct="1">
        <a:spcBef>
          <a:spcPct val="20000"/>
        </a:spcBef>
        <a:buFont typeface="Arial" pitchFamily="34" charset="0"/>
        <a:buChar char="•"/>
        <a:defRPr sz="2267" kern="1200">
          <a:solidFill>
            <a:schemeClr val="tx1"/>
          </a:solidFill>
          <a:latin typeface="+mn-lt"/>
          <a:ea typeface="+mn-ea"/>
          <a:cs typeface="+mn-cs"/>
        </a:defRPr>
      </a:lvl7pPr>
      <a:lvl8pPr marL="3886086" indent="-259072" algn="l" defTabSz="1036290" rtl="0" eaLnBrk="1" latinLnBrk="0" hangingPunct="1">
        <a:spcBef>
          <a:spcPct val="20000"/>
        </a:spcBef>
        <a:buFont typeface="Arial" pitchFamily="34" charset="0"/>
        <a:buChar char="•"/>
        <a:defRPr sz="2267" kern="1200">
          <a:solidFill>
            <a:schemeClr val="tx1"/>
          </a:solidFill>
          <a:latin typeface="+mn-lt"/>
          <a:ea typeface="+mn-ea"/>
          <a:cs typeface="+mn-cs"/>
        </a:defRPr>
      </a:lvl8pPr>
      <a:lvl9pPr marL="4404230" indent="-259072" algn="l" defTabSz="1036290" rtl="0" eaLnBrk="1" latinLnBrk="0" hangingPunct="1">
        <a:spcBef>
          <a:spcPct val="20000"/>
        </a:spcBef>
        <a:buFont typeface="Arial" pitchFamily="34" charset="0"/>
        <a:buChar char="•"/>
        <a:defRPr sz="22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1pPr>
      <a:lvl2pPr marL="518145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1036290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3pPr>
      <a:lvl4pPr marL="1554434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4pPr>
      <a:lvl5pPr marL="2072579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5pPr>
      <a:lvl6pPr marL="2590724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6pPr>
      <a:lvl7pPr marL="3108869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7pPr>
      <a:lvl8pPr marL="3627013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8pPr>
      <a:lvl9pPr marL="4145158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2720" y="228600"/>
            <a:ext cx="7426960" cy="9601200"/>
          </a:xfrm>
          <a:prstGeom prst="rect">
            <a:avLst/>
          </a:prstGeom>
          <a:noFill/>
          <a:ln w="76200" cmpd="thickThin">
            <a:solidFill>
              <a:schemeClr val="tx2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40"/>
          </a:p>
        </p:txBody>
      </p:sp>
      <p:sp>
        <p:nvSpPr>
          <p:cNvPr id="7" name="Rectangle 6"/>
          <p:cNvSpPr/>
          <p:nvPr/>
        </p:nvSpPr>
        <p:spPr>
          <a:xfrm>
            <a:off x="0" y="457200"/>
            <a:ext cx="77724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>
                <a:solidFill>
                  <a:schemeClr val="tx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Tea Farm Agent Open Houses</a:t>
            </a:r>
          </a:p>
          <a:p>
            <a:pPr algn="ctr"/>
            <a:r>
              <a:rPr lang="en-US" sz="2400" dirty="0">
                <a:solidFill>
                  <a:schemeClr val="tx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Thursday, October 26th,  11:30a-1:30p</a:t>
            </a:r>
            <a:endParaRPr lang="en-US" sz="2800" dirty="0">
              <a:solidFill>
                <a:schemeClr val="tx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Caslon Pro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2720" y="5347730"/>
            <a:ext cx="7426960" cy="802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solidFill>
                  <a:schemeClr val="tx2">
                    <a:lumMod val="25000"/>
                  </a:schemeClr>
                </a:solidFill>
                <a:latin typeface="Adobe Caslon Pro" pitchFamily="18" charset="0"/>
              </a:rPr>
              <a:t>Six Homes Open For Viewing</a:t>
            </a:r>
          </a:p>
          <a:p>
            <a:pPr algn="ctr"/>
            <a:r>
              <a:rPr lang="en-US" sz="1813" b="1" i="1" dirty="0">
                <a:solidFill>
                  <a:schemeClr val="tx2">
                    <a:lumMod val="25000"/>
                  </a:schemeClr>
                </a:solidFill>
                <a:latin typeface="Adobe Caslon Pro" pitchFamily="18" charset="0"/>
              </a:rPr>
              <a:t>Visit all six homes for a chance to win one of two $250 GDC gift cards</a:t>
            </a:r>
            <a:endParaRPr lang="en-US" sz="1587" i="1" dirty="0">
              <a:solidFill>
                <a:schemeClr val="tx2">
                  <a:lumMod val="25000"/>
                </a:schemeClr>
              </a:solidFill>
              <a:latin typeface="Adobe Caslon Pro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4404" y="3443653"/>
            <a:ext cx="2207361" cy="15352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47" b="1" dirty="0">
                <a:solidFill>
                  <a:schemeClr val="tx2">
                    <a:lumMod val="10000"/>
                  </a:schemeClr>
                </a:solidFill>
                <a:latin typeface="Adobe Caslon Pro" pitchFamily="18" charset="0"/>
              </a:rPr>
              <a:t>114 W Johnston Street</a:t>
            </a:r>
          </a:p>
          <a:p>
            <a:pPr algn="ctr"/>
            <a:r>
              <a:rPr lang="en-US" sz="1247" dirty="0">
                <a:solidFill>
                  <a:schemeClr val="tx2">
                    <a:lumMod val="10000"/>
                  </a:schemeClr>
                </a:solidFill>
                <a:latin typeface="Adobe Caslon Pro" pitchFamily="18" charset="0"/>
              </a:rPr>
              <a:t>MLS# 17027287</a:t>
            </a:r>
          </a:p>
          <a:p>
            <a:pPr algn="ctr"/>
            <a:r>
              <a:rPr lang="en-US" sz="1247" dirty="0">
                <a:solidFill>
                  <a:schemeClr val="tx2">
                    <a:lumMod val="10000"/>
                  </a:schemeClr>
                </a:solidFill>
                <a:latin typeface="Adobe Caslon Pro" pitchFamily="18" charset="0"/>
              </a:rPr>
              <a:t>$569,800</a:t>
            </a:r>
          </a:p>
          <a:p>
            <a:pPr algn="ctr"/>
            <a:endParaRPr lang="en-US" sz="1247" dirty="0">
              <a:solidFill>
                <a:schemeClr val="tx2">
                  <a:lumMod val="10000"/>
                </a:schemeClr>
              </a:solidFill>
              <a:latin typeface="Adobe Caslon Pro" pitchFamily="18" charset="0"/>
            </a:endParaRPr>
          </a:p>
          <a:p>
            <a:pPr algn="ctr"/>
            <a:r>
              <a:rPr lang="en-US" sz="1247" dirty="0">
                <a:solidFill>
                  <a:schemeClr val="tx2">
                    <a:lumMod val="10000"/>
                  </a:schemeClr>
                </a:solidFill>
                <a:latin typeface="Adobe Caslon Pro" pitchFamily="18" charset="0"/>
              </a:rPr>
              <a:t>Sherryl </a:t>
            </a:r>
            <a:r>
              <a:rPr lang="en-US" sz="1247" dirty="0" err="1">
                <a:solidFill>
                  <a:schemeClr val="tx2">
                    <a:lumMod val="10000"/>
                  </a:schemeClr>
                </a:solidFill>
                <a:latin typeface="Adobe Caslon Pro" pitchFamily="18" charset="0"/>
              </a:rPr>
              <a:t>Falvey</a:t>
            </a:r>
            <a:endParaRPr lang="en-US" sz="1247" dirty="0">
              <a:solidFill>
                <a:schemeClr val="tx2">
                  <a:lumMod val="10000"/>
                </a:schemeClr>
              </a:solidFill>
              <a:latin typeface="Adobe Caslon Pro" pitchFamily="18" charset="0"/>
            </a:endParaRPr>
          </a:p>
          <a:p>
            <a:pPr algn="ctr"/>
            <a:r>
              <a:rPr lang="en-US" sz="1247" dirty="0">
                <a:solidFill>
                  <a:schemeClr val="tx2">
                    <a:lumMod val="10000"/>
                  </a:schemeClr>
                </a:solidFill>
                <a:latin typeface="Adobe Caslon Pro" pitchFamily="18" charset="0"/>
              </a:rPr>
              <a:t>843-209-0025</a:t>
            </a:r>
          </a:p>
          <a:p>
            <a:pPr algn="ctr"/>
            <a:r>
              <a:rPr lang="en-US" sz="1247" dirty="0">
                <a:solidFill>
                  <a:schemeClr val="tx2">
                    <a:lumMod val="10000"/>
                  </a:schemeClr>
                </a:solidFill>
                <a:latin typeface="Adobe Caslon Pro" pitchFamily="18" charset="0"/>
              </a:rPr>
              <a:t>s.falvey@BHHSSCRE.com</a:t>
            </a:r>
          </a:p>
          <a:p>
            <a:pPr algn="ctr"/>
            <a:r>
              <a:rPr lang="en-US" sz="1247" dirty="0">
                <a:solidFill>
                  <a:schemeClr val="tx2">
                    <a:lumMod val="10000"/>
                  </a:schemeClr>
                </a:solidFill>
                <a:latin typeface="Adobe Caslon Pro" pitchFamily="18" charset="0"/>
              </a:rPr>
              <a:t>BHHS Southern Coast</a:t>
            </a:r>
            <a:endParaRPr lang="en-US" sz="1190" dirty="0">
              <a:solidFill>
                <a:schemeClr val="tx2">
                  <a:lumMod val="10000"/>
                </a:schemeClr>
              </a:solidFill>
              <a:latin typeface="Adobe Caslon Pro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5124" y="1841648"/>
            <a:ext cx="1645920" cy="1234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Rectangle 25"/>
          <p:cNvSpPr/>
          <p:nvPr/>
        </p:nvSpPr>
        <p:spPr>
          <a:xfrm>
            <a:off x="5291043" y="3443653"/>
            <a:ext cx="2207361" cy="15352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47" b="1" dirty="0">
                <a:solidFill>
                  <a:schemeClr val="tx2">
                    <a:lumMod val="10000"/>
                  </a:schemeClr>
                </a:solidFill>
                <a:latin typeface="Adobe Caslon Pro" pitchFamily="18" charset="0"/>
              </a:rPr>
              <a:t>301 E Shepard Lane</a:t>
            </a:r>
          </a:p>
          <a:p>
            <a:pPr algn="ctr"/>
            <a:r>
              <a:rPr lang="en-US" sz="1247" dirty="0">
                <a:solidFill>
                  <a:schemeClr val="tx2">
                    <a:lumMod val="10000"/>
                  </a:schemeClr>
                </a:solidFill>
                <a:latin typeface="Adobe Caslon Pro" pitchFamily="18" charset="0"/>
              </a:rPr>
              <a:t>MLS# 17020187</a:t>
            </a:r>
          </a:p>
          <a:p>
            <a:pPr algn="ctr"/>
            <a:r>
              <a:rPr lang="en-US" sz="1247" dirty="0">
                <a:solidFill>
                  <a:schemeClr val="tx2">
                    <a:lumMod val="10000"/>
                  </a:schemeClr>
                </a:solidFill>
                <a:latin typeface="Adobe Caslon Pro" pitchFamily="18" charset="0"/>
              </a:rPr>
              <a:t>$425,000</a:t>
            </a:r>
          </a:p>
          <a:p>
            <a:pPr algn="ctr"/>
            <a:endParaRPr lang="en-US" sz="1247" dirty="0">
              <a:solidFill>
                <a:schemeClr val="tx2">
                  <a:lumMod val="10000"/>
                </a:schemeClr>
              </a:solidFill>
              <a:latin typeface="Adobe Caslon Pro" pitchFamily="18" charset="0"/>
            </a:endParaRPr>
          </a:p>
          <a:p>
            <a:pPr algn="ctr"/>
            <a:r>
              <a:rPr lang="en-US" sz="1247" dirty="0">
                <a:solidFill>
                  <a:schemeClr val="tx2">
                    <a:lumMod val="10000"/>
                  </a:schemeClr>
                </a:solidFill>
                <a:latin typeface="Adobe Caslon Pro" pitchFamily="18" charset="0"/>
              </a:rPr>
              <a:t>Van Waring</a:t>
            </a:r>
          </a:p>
          <a:p>
            <a:pPr algn="ctr"/>
            <a:r>
              <a:rPr lang="en-US" sz="1247" dirty="0">
                <a:solidFill>
                  <a:schemeClr val="tx2">
                    <a:lumMod val="10000"/>
                  </a:schemeClr>
                </a:solidFill>
                <a:latin typeface="Adobe Caslon Pro" pitchFamily="18" charset="0"/>
              </a:rPr>
              <a:t>843-767-7777</a:t>
            </a:r>
          </a:p>
          <a:p>
            <a:pPr algn="ctr"/>
            <a:r>
              <a:rPr lang="en-US" sz="1247" dirty="0">
                <a:solidFill>
                  <a:schemeClr val="tx2">
                    <a:lumMod val="10000"/>
                  </a:schemeClr>
                </a:solidFill>
                <a:latin typeface="Adobe Caslon Pro" pitchFamily="18" charset="0"/>
              </a:rPr>
              <a:t>waringrv@gmail.com</a:t>
            </a:r>
          </a:p>
          <a:p>
            <a:pPr algn="ctr"/>
            <a:r>
              <a:rPr lang="en-US" sz="1247" dirty="0">
                <a:solidFill>
                  <a:schemeClr val="tx2">
                    <a:lumMod val="10000"/>
                  </a:schemeClr>
                </a:solidFill>
                <a:latin typeface="Adobe Caslon Pro" pitchFamily="18" charset="0"/>
              </a:rPr>
              <a:t>RE/MAX Pro Realty</a:t>
            </a:r>
            <a:endParaRPr lang="en-US" sz="1190" dirty="0">
              <a:solidFill>
                <a:schemeClr val="tx2">
                  <a:lumMod val="10000"/>
                </a:schemeClr>
              </a:solidFill>
              <a:latin typeface="Adobe Caslon Pro" pitchFamily="18" charset="0"/>
            </a:endParaRPr>
          </a:p>
        </p:txBody>
      </p:sp>
      <p:pic>
        <p:nvPicPr>
          <p:cNvPr id="27" name="Pictur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72576" y="1841648"/>
            <a:ext cx="1644294" cy="12332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Rectangle 28"/>
          <p:cNvSpPr/>
          <p:nvPr/>
        </p:nvSpPr>
        <p:spPr>
          <a:xfrm>
            <a:off x="2782520" y="3443654"/>
            <a:ext cx="2207361" cy="153529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47" b="1" dirty="0">
                <a:solidFill>
                  <a:schemeClr val="tx2">
                    <a:lumMod val="10000"/>
                  </a:schemeClr>
                </a:solidFill>
                <a:latin typeface="Adobe Caslon Pro" pitchFamily="18" charset="0"/>
              </a:rPr>
              <a:t>104 W Shepard Lane</a:t>
            </a:r>
          </a:p>
          <a:p>
            <a:pPr algn="ctr"/>
            <a:r>
              <a:rPr lang="en-US" sz="1247" dirty="0">
                <a:solidFill>
                  <a:schemeClr val="tx2">
                    <a:lumMod val="10000"/>
                  </a:schemeClr>
                </a:solidFill>
                <a:latin typeface="Adobe Caslon Pro" pitchFamily="18" charset="0"/>
              </a:rPr>
              <a:t>MLS# 17016030</a:t>
            </a:r>
          </a:p>
          <a:p>
            <a:pPr algn="ctr"/>
            <a:r>
              <a:rPr lang="en-US" sz="1247" dirty="0">
                <a:solidFill>
                  <a:schemeClr val="tx2">
                    <a:lumMod val="10000"/>
                  </a:schemeClr>
                </a:solidFill>
                <a:latin typeface="Adobe Caslon Pro" pitchFamily="18" charset="0"/>
              </a:rPr>
              <a:t>$450,000</a:t>
            </a:r>
          </a:p>
          <a:p>
            <a:pPr algn="ctr"/>
            <a:endParaRPr lang="en-US" sz="1247" dirty="0">
              <a:solidFill>
                <a:schemeClr val="tx2">
                  <a:lumMod val="10000"/>
                </a:schemeClr>
              </a:solidFill>
              <a:latin typeface="Adobe Caslon Pro" pitchFamily="18" charset="0"/>
            </a:endParaRPr>
          </a:p>
          <a:p>
            <a:pPr algn="ctr"/>
            <a:r>
              <a:rPr lang="en-US" sz="1247" dirty="0">
                <a:solidFill>
                  <a:schemeClr val="tx2">
                    <a:lumMod val="10000"/>
                  </a:schemeClr>
                </a:solidFill>
                <a:latin typeface="Adobe Caslon Pro" pitchFamily="18" charset="0"/>
              </a:rPr>
              <a:t>Lori Claussen</a:t>
            </a:r>
          </a:p>
          <a:p>
            <a:pPr algn="ctr"/>
            <a:r>
              <a:rPr lang="en-US" sz="1247" dirty="0">
                <a:solidFill>
                  <a:schemeClr val="tx2">
                    <a:lumMod val="10000"/>
                  </a:schemeClr>
                </a:solidFill>
                <a:latin typeface="Adobe Caslon Pro" pitchFamily="18" charset="0"/>
              </a:rPr>
              <a:t>843-224-8506</a:t>
            </a:r>
          </a:p>
          <a:p>
            <a:pPr algn="ctr"/>
            <a:r>
              <a:rPr lang="en-US" sz="1247" dirty="0">
                <a:solidFill>
                  <a:schemeClr val="tx2">
                    <a:lumMod val="10000"/>
                  </a:schemeClr>
                </a:solidFill>
                <a:latin typeface="Adobe Caslon Pro" pitchFamily="18" charset="0"/>
              </a:rPr>
              <a:t>loric@goldenbearrealty.com</a:t>
            </a:r>
          </a:p>
          <a:p>
            <a:pPr algn="ctr"/>
            <a:r>
              <a:rPr lang="en-US" sz="1247" dirty="0">
                <a:solidFill>
                  <a:schemeClr val="tx2">
                    <a:lumMod val="10000"/>
                  </a:schemeClr>
                </a:solidFill>
                <a:latin typeface="Adobe Caslon Pro" pitchFamily="18" charset="0"/>
              </a:rPr>
              <a:t>Golden Bear Realty</a:t>
            </a:r>
            <a:endParaRPr lang="en-US" sz="1190" dirty="0">
              <a:solidFill>
                <a:schemeClr val="tx2">
                  <a:lumMod val="10000"/>
                </a:schemeClr>
              </a:solidFill>
              <a:latin typeface="Adobe Caslon Pro" pitchFamily="18" charset="0"/>
            </a:endParaRPr>
          </a:p>
        </p:txBody>
      </p:sp>
      <p:pic>
        <p:nvPicPr>
          <p:cNvPr id="30" name="Picture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62119" y="1841648"/>
            <a:ext cx="1648163" cy="12332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72720" y="10134600"/>
            <a:ext cx="7426960" cy="3016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360" i="1" dirty="0">
                <a:solidFill>
                  <a:schemeClr val="accent5">
                    <a:lumMod val="75000"/>
                  </a:schemeClr>
                </a:solidFill>
                <a:latin typeface="Adobe Caslon Pro" panose="0205050205050A020403" pitchFamily="18" charset="0"/>
              </a:rPr>
              <a:t>**   Agents: please plan to show your pocket card at the gate   **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54404" y="8121946"/>
            <a:ext cx="2207361" cy="15352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47" b="1" dirty="0">
                <a:solidFill>
                  <a:schemeClr val="tx2">
                    <a:lumMod val="10000"/>
                  </a:schemeClr>
                </a:solidFill>
                <a:latin typeface="Adobe Caslon Pro" panose="0205050205050A020403" pitchFamily="18" charset="0"/>
              </a:rPr>
              <a:t>111 W Walker Drive</a:t>
            </a:r>
          </a:p>
          <a:p>
            <a:pPr algn="ctr"/>
            <a:r>
              <a:rPr lang="en-US" sz="1247" dirty="0">
                <a:solidFill>
                  <a:schemeClr val="tx2">
                    <a:lumMod val="10000"/>
                  </a:schemeClr>
                </a:solidFill>
                <a:latin typeface="Adobe Caslon Pro" panose="0205050205050A020403" pitchFamily="18" charset="0"/>
              </a:rPr>
              <a:t>MLS# 17021399</a:t>
            </a:r>
          </a:p>
          <a:p>
            <a:pPr algn="ctr"/>
            <a:r>
              <a:rPr lang="en-US" sz="1247" dirty="0">
                <a:solidFill>
                  <a:schemeClr val="tx2">
                    <a:lumMod val="10000"/>
                  </a:schemeClr>
                </a:solidFill>
                <a:latin typeface="Adobe Caslon Pro" panose="0205050205050A020403" pitchFamily="18" charset="0"/>
              </a:rPr>
              <a:t>$450,000</a:t>
            </a:r>
          </a:p>
          <a:p>
            <a:pPr algn="ctr"/>
            <a:endParaRPr lang="en-US" sz="1247" dirty="0">
              <a:solidFill>
                <a:schemeClr val="tx2">
                  <a:lumMod val="10000"/>
                </a:schemeClr>
              </a:solidFill>
              <a:latin typeface="Adobe Caslon Pro" panose="0205050205050A020403" pitchFamily="18" charset="0"/>
            </a:endParaRPr>
          </a:p>
          <a:p>
            <a:pPr algn="ctr"/>
            <a:r>
              <a:rPr lang="it-IT" sz="1247" dirty="0">
                <a:solidFill>
                  <a:schemeClr val="tx2">
                    <a:lumMod val="10000"/>
                  </a:schemeClr>
                </a:solidFill>
                <a:latin typeface="Adobe Caslon Pro" panose="0205050205050A020403" pitchFamily="18" charset="0"/>
              </a:rPr>
              <a:t>Suzanne Conway</a:t>
            </a:r>
          </a:p>
          <a:p>
            <a:pPr algn="ctr"/>
            <a:r>
              <a:rPr lang="it-IT" sz="1247" dirty="0">
                <a:solidFill>
                  <a:schemeClr val="tx2">
                    <a:lumMod val="10000"/>
                  </a:schemeClr>
                </a:solidFill>
                <a:latin typeface="Adobe Caslon Pro" panose="0205050205050A020403" pitchFamily="18" charset="0"/>
              </a:rPr>
              <a:t>843-814-6778</a:t>
            </a:r>
          </a:p>
          <a:p>
            <a:pPr algn="ctr"/>
            <a:r>
              <a:rPr lang="it-IT" sz="1247" dirty="0">
                <a:solidFill>
                  <a:schemeClr val="tx2">
                    <a:lumMod val="10000"/>
                  </a:schemeClr>
                </a:solidFill>
                <a:latin typeface="Adobe Caslon Pro" panose="0205050205050A020403" pitchFamily="18" charset="0"/>
              </a:rPr>
              <a:t>s.conway@bhhssun.com</a:t>
            </a:r>
          </a:p>
          <a:p>
            <a:pPr algn="ctr"/>
            <a:r>
              <a:rPr lang="it-IT" sz="1247" dirty="0">
                <a:solidFill>
                  <a:schemeClr val="tx2">
                    <a:lumMod val="10000"/>
                  </a:schemeClr>
                </a:solidFill>
                <a:latin typeface="Adobe Caslon Pro" panose="0205050205050A020403" pitchFamily="18" charset="0"/>
              </a:rPr>
              <a:t>BHHS Carolina Sun Real Estate</a:t>
            </a:r>
            <a:endParaRPr lang="en-US" sz="1190" dirty="0">
              <a:solidFill>
                <a:schemeClr val="tx2">
                  <a:lumMod val="10000"/>
                </a:schemeClr>
              </a:solidFill>
              <a:latin typeface="Adobe Caslon Pro" pitchFamily="18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5124" y="6518722"/>
            <a:ext cx="1645920" cy="1234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ectangle 16"/>
          <p:cNvSpPr/>
          <p:nvPr/>
        </p:nvSpPr>
        <p:spPr>
          <a:xfrm>
            <a:off x="5291043" y="8121946"/>
            <a:ext cx="2207361" cy="15352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47" b="1" dirty="0">
                <a:solidFill>
                  <a:schemeClr val="tx2">
                    <a:lumMod val="10000"/>
                  </a:schemeClr>
                </a:solidFill>
                <a:latin typeface="Adobe Caslon Pro" pitchFamily="18" charset="0"/>
              </a:rPr>
              <a:t>102 Sebring Street</a:t>
            </a:r>
          </a:p>
          <a:p>
            <a:pPr algn="ctr"/>
            <a:r>
              <a:rPr lang="en-US" sz="1247" dirty="0">
                <a:solidFill>
                  <a:schemeClr val="tx2">
                    <a:lumMod val="10000"/>
                  </a:schemeClr>
                </a:solidFill>
                <a:latin typeface="Adobe Caslon Pro" pitchFamily="18" charset="0"/>
              </a:rPr>
              <a:t>MLS# 17025580</a:t>
            </a:r>
          </a:p>
          <a:p>
            <a:pPr algn="ctr"/>
            <a:r>
              <a:rPr lang="en-US" sz="1247" dirty="0">
                <a:solidFill>
                  <a:schemeClr val="tx2">
                    <a:lumMod val="10000"/>
                  </a:schemeClr>
                </a:solidFill>
                <a:latin typeface="Adobe Caslon Pro" pitchFamily="18" charset="0"/>
              </a:rPr>
              <a:t>$674,000</a:t>
            </a:r>
          </a:p>
          <a:p>
            <a:pPr algn="ctr"/>
            <a:endParaRPr lang="en-US" sz="1247" dirty="0">
              <a:solidFill>
                <a:schemeClr val="tx2">
                  <a:lumMod val="10000"/>
                </a:schemeClr>
              </a:solidFill>
              <a:latin typeface="Adobe Caslon Pro" pitchFamily="18" charset="0"/>
            </a:endParaRPr>
          </a:p>
          <a:p>
            <a:pPr algn="ctr"/>
            <a:r>
              <a:rPr lang="en-US" sz="1247" dirty="0">
                <a:solidFill>
                  <a:schemeClr val="tx2">
                    <a:lumMod val="10000"/>
                  </a:schemeClr>
                </a:solidFill>
                <a:latin typeface="Adobe Caslon Pro" pitchFamily="18" charset="0"/>
              </a:rPr>
              <a:t>Missy Reid</a:t>
            </a:r>
          </a:p>
          <a:p>
            <a:pPr algn="ctr"/>
            <a:r>
              <a:rPr lang="en-US" sz="1247" dirty="0">
                <a:solidFill>
                  <a:schemeClr val="tx2">
                    <a:lumMod val="10000"/>
                  </a:schemeClr>
                </a:solidFill>
                <a:latin typeface="Adobe Caslon Pro" pitchFamily="18" charset="0"/>
              </a:rPr>
              <a:t>864-934-5447</a:t>
            </a:r>
          </a:p>
          <a:p>
            <a:pPr algn="ctr"/>
            <a:r>
              <a:rPr lang="en-US" sz="1247" dirty="0">
                <a:solidFill>
                  <a:schemeClr val="tx2">
                    <a:lumMod val="10000"/>
                  </a:schemeClr>
                </a:solidFill>
                <a:latin typeface="Adobe Caslon Pro" pitchFamily="18" charset="0"/>
              </a:rPr>
              <a:t>missy@mattoneillteam.com</a:t>
            </a:r>
          </a:p>
          <a:p>
            <a:pPr algn="ctr"/>
            <a:r>
              <a:rPr lang="en-US" sz="1247" dirty="0">
                <a:solidFill>
                  <a:schemeClr val="tx2">
                    <a:lumMod val="10000"/>
                  </a:schemeClr>
                </a:solidFill>
                <a:latin typeface="Adobe Caslon Pro" pitchFamily="18" charset="0"/>
              </a:rPr>
              <a:t>Matt O'Neill Real Estate</a:t>
            </a:r>
            <a:endParaRPr lang="en-US" sz="1190" dirty="0">
              <a:solidFill>
                <a:schemeClr val="tx2">
                  <a:lumMod val="10000"/>
                </a:schemeClr>
              </a:solidFill>
              <a:latin typeface="Adobe Caslon Pro" pitchFamily="18" charset="0"/>
            </a:endParaRP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71763" y="6518722"/>
            <a:ext cx="1645920" cy="1234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Rectangle 31"/>
          <p:cNvSpPr/>
          <p:nvPr/>
        </p:nvSpPr>
        <p:spPr>
          <a:xfrm>
            <a:off x="2782520" y="8121946"/>
            <a:ext cx="2207361" cy="15352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247" b="1" dirty="0">
                <a:solidFill>
                  <a:schemeClr val="tx2">
                    <a:lumMod val="10000"/>
                  </a:schemeClr>
                </a:solidFill>
                <a:latin typeface="Adobe Caslon Pro" panose="0205050205050A020403" pitchFamily="18" charset="0"/>
              </a:rPr>
              <a:t>117 E Walker Drive</a:t>
            </a:r>
          </a:p>
          <a:p>
            <a:pPr algn="ctr"/>
            <a:r>
              <a:rPr lang="en-US" sz="1247" dirty="0">
                <a:solidFill>
                  <a:schemeClr val="tx2">
                    <a:lumMod val="10000"/>
                  </a:schemeClr>
                </a:solidFill>
                <a:latin typeface="Adobe Caslon Pro" panose="0205050205050A020403" pitchFamily="18" charset="0"/>
              </a:rPr>
              <a:t>MLS# 17028203</a:t>
            </a:r>
          </a:p>
          <a:p>
            <a:pPr algn="ctr"/>
            <a:r>
              <a:rPr lang="en-US" sz="1247" dirty="0">
                <a:solidFill>
                  <a:schemeClr val="tx2">
                    <a:lumMod val="10000"/>
                  </a:schemeClr>
                </a:solidFill>
                <a:latin typeface="Adobe Caslon Pro" panose="0205050205050A020403" pitchFamily="18" charset="0"/>
              </a:rPr>
              <a:t>$380,000</a:t>
            </a:r>
          </a:p>
          <a:p>
            <a:pPr algn="ctr"/>
            <a:endParaRPr lang="en-US" sz="1247" dirty="0">
              <a:solidFill>
                <a:schemeClr val="tx2">
                  <a:lumMod val="10000"/>
                </a:schemeClr>
              </a:solidFill>
              <a:latin typeface="Adobe Caslon Pro" panose="0205050205050A020403" pitchFamily="18" charset="0"/>
            </a:endParaRPr>
          </a:p>
          <a:p>
            <a:pPr algn="ctr"/>
            <a:r>
              <a:rPr lang="en-US" sz="1247" dirty="0">
                <a:solidFill>
                  <a:schemeClr val="tx2">
                    <a:lumMod val="10000"/>
                  </a:schemeClr>
                </a:solidFill>
                <a:latin typeface="Adobe Caslon Pro" panose="0205050205050A020403" pitchFamily="18" charset="0"/>
              </a:rPr>
              <a:t>Christi </a:t>
            </a:r>
            <a:r>
              <a:rPr lang="en-US" sz="1247" dirty="0" err="1">
                <a:solidFill>
                  <a:schemeClr val="tx2">
                    <a:lumMod val="10000"/>
                  </a:schemeClr>
                </a:solidFill>
                <a:latin typeface="Adobe Caslon Pro" panose="0205050205050A020403" pitchFamily="18" charset="0"/>
              </a:rPr>
              <a:t>Fabie</a:t>
            </a:r>
            <a:endParaRPr lang="en-US" sz="1247" dirty="0">
              <a:solidFill>
                <a:schemeClr val="tx2">
                  <a:lumMod val="10000"/>
                </a:schemeClr>
              </a:solidFill>
              <a:latin typeface="Adobe Caslon Pro" panose="0205050205050A020403" pitchFamily="18" charset="0"/>
            </a:endParaRPr>
          </a:p>
          <a:p>
            <a:pPr algn="ctr"/>
            <a:r>
              <a:rPr lang="en-US" sz="1247" dirty="0">
                <a:solidFill>
                  <a:schemeClr val="tx2">
                    <a:lumMod val="10000"/>
                  </a:schemeClr>
                </a:solidFill>
                <a:latin typeface="Adobe Caslon Pro" panose="0205050205050A020403" pitchFamily="18" charset="0"/>
              </a:rPr>
              <a:t>843-224-9425</a:t>
            </a:r>
          </a:p>
          <a:p>
            <a:pPr algn="ctr"/>
            <a:r>
              <a:rPr lang="en-US" sz="1247" dirty="0">
                <a:solidFill>
                  <a:schemeClr val="tx2">
                    <a:lumMod val="10000"/>
                  </a:schemeClr>
                </a:solidFill>
                <a:latin typeface="Adobe Caslon Pro" panose="0205050205050A020403" pitchFamily="18" charset="0"/>
              </a:rPr>
              <a:t>christi.fabie@carolinaone.com</a:t>
            </a:r>
          </a:p>
          <a:p>
            <a:pPr algn="ctr"/>
            <a:r>
              <a:rPr lang="en-US" sz="1247" dirty="0">
                <a:solidFill>
                  <a:schemeClr val="tx2">
                    <a:lumMod val="10000"/>
                  </a:schemeClr>
                </a:solidFill>
                <a:latin typeface="Adobe Caslon Pro" panose="0205050205050A020403" pitchFamily="18" charset="0"/>
              </a:rPr>
              <a:t>Carolina One Real Estate</a:t>
            </a:r>
            <a:endParaRPr lang="en-US" sz="1190" dirty="0">
              <a:solidFill>
                <a:schemeClr val="tx2">
                  <a:lumMod val="10000"/>
                </a:schemeClr>
              </a:solidFill>
              <a:latin typeface="Adobe Caslon Pro" pitchFamily="18" charset="0"/>
            </a:endParaRPr>
          </a:p>
        </p:txBody>
      </p:sp>
      <p:pic>
        <p:nvPicPr>
          <p:cNvPr id="33" name="Picture 4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63240" y="6518722"/>
            <a:ext cx="1645920" cy="1234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4182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147</Words>
  <Application>Microsoft Office PowerPoint</Application>
  <PresentationFormat>Custom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Adobe Caslon Pro</vt:lpstr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24</cp:revision>
  <dcterms:created xsi:type="dcterms:W3CDTF">2006-08-16T00:00:00Z</dcterms:created>
  <dcterms:modified xsi:type="dcterms:W3CDTF">2017-10-23T17:27:26Z</dcterms:modified>
</cp:coreProperties>
</file>