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F4B0-8329-BE24-8F12-6F24331D2CE8}"/>
              </a:ext>
            </a:extLst>
          </p:cNvPr>
          <p:cNvSpPr>
            <a:spLocks noGrp="1"/>
          </p:cNvSpPr>
          <p:nvPr>
            <p:ph type="ctrTitle"/>
          </p:nvPr>
        </p:nvSpPr>
        <p:spPr>
          <a:xfrm>
            <a:off x="914400" y="1496484"/>
            <a:ext cx="5486400" cy="3183467"/>
          </a:xfr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D2FE37CF-19C0-D077-C643-6DAFBC4D8B03}"/>
              </a:ext>
            </a:extLst>
          </p:cNvPr>
          <p:cNvSpPr>
            <a:spLocks noGrp="1"/>
          </p:cNvSpPr>
          <p:nvPr>
            <p:ph type="subTitle" idx="1"/>
          </p:nvPr>
        </p:nvSpPr>
        <p:spPr>
          <a:xfrm>
            <a:off x="914400" y="4802717"/>
            <a:ext cx="5486400" cy="220768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a:extLst>
              <a:ext uri="{FF2B5EF4-FFF2-40B4-BE49-F238E27FC236}">
                <a16:creationId xmlns:a16="http://schemas.microsoft.com/office/drawing/2014/main" id="{94317632-6093-37F5-6724-563FE2E475C6}"/>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5" name="Footer Placeholder 4">
            <a:extLst>
              <a:ext uri="{FF2B5EF4-FFF2-40B4-BE49-F238E27FC236}">
                <a16:creationId xmlns:a16="http://schemas.microsoft.com/office/drawing/2014/main" id="{C2772CFD-DC8D-38F6-1695-CAA6E13EF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56AA1-0898-FA46-2B3A-14761DFA50E4}"/>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263842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CE2E-AC5E-812E-4881-7999F15BF2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C43177-1465-D05D-B528-85AC7272C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FAC73-165C-3E75-E629-577F723A0CCD}"/>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5" name="Footer Placeholder 4">
            <a:extLst>
              <a:ext uri="{FF2B5EF4-FFF2-40B4-BE49-F238E27FC236}">
                <a16:creationId xmlns:a16="http://schemas.microsoft.com/office/drawing/2014/main" id="{DE9412D4-9BAD-3AB6-0021-FD3F59310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34BF7-075F-C7B0-E886-AA520C828A3E}"/>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719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41F50-DAB9-2066-633E-34E5C7D6925C}"/>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83163-2CC3-D314-1A88-BF78898DECCF}"/>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53E98-9280-06E1-5975-C35405C15BD5}"/>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5" name="Footer Placeholder 4">
            <a:extLst>
              <a:ext uri="{FF2B5EF4-FFF2-40B4-BE49-F238E27FC236}">
                <a16:creationId xmlns:a16="http://schemas.microsoft.com/office/drawing/2014/main" id="{43443E77-0433-EC5C-E4F0-E41456C02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55AA7-735B-880E-7094-D873BEB666E3}"/>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413882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9A5A-2C28-2A87-0CA9-63C6196E8C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F6A6FE-C5F8-52CB-84D9-3ED6D93686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7285A-00D4-B9FA-F3B3-2F4A12CBCD4D}"/>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5" name="Footer Placeholder 4">
            <a:extLst>
              <a:ext uri="{FF2B5EF4-FFF2-40B4-BE49-F238E27FC236}">
                <a16:creationId xmlns:a16="http://schemas.microsoft.com/office/drawing/2014/main" id="{AE8A496B-E9D5-960A-8468-62F1B89EC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A256-D003-A8BC-6FE4-10B8E9BD1B92}"/>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354933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32B5-9074-7A9C-8E5E-D26020289B34}"/>
              </a:ext>
            </a:extLst>
          </p:cNvPr>
          <p:cNvSpPr>
            <a:spLocks noGrp="1"/>
          </p:cNvSpPr>
          <p:nvPr>
            <p:ph type="title"/>
          </p:nvPr>
        </p:nvSpPr>
        <p:spPr>
          <a:xfrm>
            <a:off x="499110" y="2279653"/>
            <a:ext cx="6309360" cy="3803649"/>
          </a:xfrm>
        </p:spPr>
        <p:txBody>
          <a:bodyPr anchor="b"/>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924AF8F8-FD12-00B3-6129-AA53B71EA567}"/>
              </a:ext>
            </a:extLst>
          </p:cNvPr>
          <p:cNvSpPr>
            <a:spLocks noGrp="1"/>
          </p:cNvSpPr>
          <p:nvPr>
            <p:ph type="body" idx="1"/>
          </p:nvPr>
        </p:nvSpPr>
        <p:spPr>
          <a:xfrm>
            <a:off x="499110" y="6119286"/>
            <a:ext cx="6309360" cy="2000249"/>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6F48A-1739-D1E9-C956-8BF485920839}"/>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5" name="Footer Placeholder 4">
            <a:extLst>
              <a:ext uri="{FF2B5EF4-FFF2-40B4-BE49-F238E27FC236}">
                <a16:creationId xmlns:a16="http://schemas.microsoft.com/office/drawing/2014/main" id="{04EDCBE5-13DE-BA92-2554-E97C07CFF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568ED-1B73-2A55-93D6-C08B0797FD73}"/>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297017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A7C3-D306-6F1E-0F28-0CFF338A6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3F41F-CAC6-141B-771F-063380B478B3}"/>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F20768-797A-51A6-56EE-97A608BAF350}"/>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A8EB2-3B89-5A9B-C433-FA59FDB36CBA}"/>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6" name="Footer Placeholder 5">
            <a:extLst>
              <a:ext uri="{FF2B5EF4-FFF2-40B4-BE49-F238E27FC236}">
                <a16:creationId xmlns:a16="http://schemas.microsoft.com/office/drawing/2014/main" id="{B9E08630-2AF4-BC67-06D8-92CB29D03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C189C-9E8B-5682-440E-073445634A8D}"/>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124111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56B2-85A1-EE48-EDC3-3F4770B38CD1}"/>
              </a:ext>
            </a:extLst>
          </p:cNvPr>
          <p:cNvSpPr>
            <a:spLocks noGrp="1"/>
          </p:cNvSpPr>
          <p:nvPr>
            <p:ph type="title"/>
          </p:nvPr>
        </p:nvSpPr>
        <p:spPr>
          <a:xfrm>
            <a:off x="503873" y="486836"/>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6031C-4189-FDB9-E137-0E2713A64DC6}"/>
              </a:ext>
            </a:extLst>
          </p:cNvPr>
          <p:cNvSpPr>
            <a:spLocks noGrp="1"/>
          </p:cNvSpPr>
          <p:nvPr>
            <p:ph type="body" idx="1"/>
          </p:nvPr>
        </p:nvSpPr>
        <p:spPr>
          <a:xfrm>
            <a:off x="503874" y="2241551"/>
            <a:ext cx="3094672" cy="1098549"/>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a:extLst>
              <a:ext uri="{FF2B5EF4-FFF2-40B4-BE49-F238E27FC236}">
                <a16:creationId xmlns:a16="http://schemas.microsoft.com/office/drawing/2014/main" id="{15E72883-BAFC-A8CC-9137-047E43F4F214}"/>
              </a:ext>
            </a:extLst>
          </p:cNvPr>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7DED28-6760-682C-986B-0C8A28E8B291}"/>
              </a:ext>
            </a:extLst>
          </p:cNvPr>
          <p:cNvSpPr>
            <a:spLocks noGrp="1"/>
          </p:cNvSpPr>
          <p:nvPr>
            <p:ph type="body" sz="quarter" idx="3"/>
          </p:nvPr>
        </p:nvSpPr>
        <p:spPr>
          <a:xfrm>
            <a:off x="3703320" y="2241551"/>
            <a:ext cx="3109913" cy="1098549"/>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a:extLst>
              <a:ext uri="{FF2B5EF4-FFF2-40B4-BE49-F238E27FC236}">
                <a16:creationId xmlns:a16="http://schemas.microsoft.com/office/drawing/2014/main" id="{62BF368F-B2FE-1315-40E4-6708388C6060}"/>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E91A3-C924-4257-9ED2-25A15667E05C}"/>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8" name="Footer Placeholder 7">
            <a:extLst>
              <a:ext uri="{FF2B5EF4-FFF2-40B4-BE49-F238E27FC236}">
                <a16:creationId xmlns:a16="http://schemas.microsoft.com/office/drawing/2014/main" id="{0A2ED6E6-CC39-9E47-47CA-D25F1E029C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D72277-7C29-A0D9-B4B0-CB63E0F486EB}"/>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291396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E4A1-E215-81D3-E73B-A66CD3F569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850347-0157-5030-68BB-75DC9EFB481D}"/>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4" name="Footer Placeholder 3">
            <a:extLst>
              <a:ext uri="{FF2B5EF4-FFF2-40B4-BE49-F238E27FC236}">
                <a16:creationId xmlns:a16="http://schemas.microsoft.com/office/drawing/2014/main" id="{D8B910A3-299F-C069-38CA-CA7E2D5E5D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B6C952-DC57-0761-8C79-A9BB711A5B82}"/>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6029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4929E-A807-DB58-27BB-D2457DC438F5}"/>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3" name="Footer Placeholder 2">
            <a:extLst>
              <a:ext uri="{FF2B5EF4-FFF2-40B4-BE49-F238E27FC236}">
                <a16:creationId xmlns:a16="http://schemas.microsoft.com/office/drawing/2014/main" id="{6588B4FC-152F-F6DF-DB8F-55E85B7BAD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CC5491-73D5-9CC7-DC30-18C0BEDAFD6A}"/>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343207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A0C3-2BF5-69E6-5BE1-BD6DA1752CE2}"/>
              </a:ext>
            </a:extLst>
          </p:cNvPr>
          <p:cNvSpPr>
            <a:spLocks noGrp="1"/>
          </p:cNvSpPr>
          <p:nvPr>
            <p:ph type="title"/>
          </p:nvPr>
        </p:nvSpPr>
        <p:spPr>
          <a:xfrm>
            <a:off x="503873" y="609600"/>
            <a:ext cx="2359342" cy="213360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28F84BDC-8C13-0339-6F09-E3D45F2D87F4}"/>
              </a:ext>
            </a:extLst>
          </p:cNvPr>
          <p:cNvSpPr>
            <a:spLocks noGrp="1"/>
          </p:cNvSpPr>
          <p:nvPr>
            <p:ph idx="1"/>
          </p:nvPr>
        </p:nvSpPr>
        <p:spPr>
          <a:xfrm>
            <a:off x="3109913" y="1316569"/>
            <a:ext cx="3703320" cy="6498167"/>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81F48-D7A8-895C-2004-AB1F27A89F48}"/>
              </a:ext>
            </a:extLst>
          </p:cNvPr>
          <p:cNvSpPr>
            <a:spLocks noGrp="1"/>
          </p:cNvSpPr>
          <p:nvPr>
            <p:ph type="body" sz="half" idx="2"/>
          </p:nvPr>
        </p:nvSpPr>
        <p:spPr>
          <a:xfrm>
            <a:off x="503873" y="2743200"/>
            <a:ext cx="2359342" cy="5082117"/>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3BD7033C-2CA2-B929-918D-D0CD590C7BD6}"/>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6" name="Footer Placeholder 5">
            <a:extLst>
              <a:ext uri="{FF2B5EF4-FFF2-40B4-BE49-F238E27FC236}">
                <a16:creationId xmlns:a16="http://schemas.microsoft.com/office/drawing/2014/main" id="{E042C22A-C775-448A-063F-DDED9C093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3D7FB-1CFF-0B2A-5D42-EC45B3DE9F7E}"/>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284102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FBFC-4367-D8C2-23B3-F213925F33CC}"/>
              </a:ext>
            </a:extLst>
          </p:cNvPr>
          <p:cNvSpPr>
            <a:spLocks noGrp="1"/>
          </p:cNvSpPr>
          <p:nvPr>
            <p:ph type="title"/>
          </p:nvPr>
        </p:nvSpPr>
        <p:spPr>
          <a:xfrm>
            <a:off x="503873" y="609600"/>
            <a:ext cx="2359342" cy="2133600"/>
          </a:xfrm>
        </p:spPr>
        <p:txBody>
          <a:bodyPr anchor="b"/>
          <a:lstStyle>
            <a:lvl1pPr>
              <a:defRPr sz="1920"/>
            </a:lvl1pPr>
          </a:lstStyle>
          <a:p>
            <a:r>
              <a:rPr lang="en-US"/>
              <a:t>Click to edit Master title style</a:t>
            </a:r>
          </a:p>
        </p:txBody>
      </p:sp>
      <p:sp>
        <p:nvSpPr>
          <p:cNvPr id="3" name="Picture Placeholder 2">
            <a:extLst>
              <a:ext uri="{FF2B5EF4-FFF2-40B4-BE49-F238E27FC236}">
                <a16:creationId xmlns:a16="http://schemas.microsoft.com/office/drawing/2014/main" id="{C2DB650B-0922-DA52-D5EC-A5B428FDFDCD}"/>
              </a:ext>
            </a:extLst>
          </p:cNvPr>
          <p:cNvSpPr>
            <a:spLocks noGrp="1"/>
          </p:cNvSpPr>
          <p:nvPr>
            <p:ph type="pic" idx="1"/>
          </p:nvPr>
        </p:nvSpPr>
        <p:spPr>
          <a:xfrm>
            <a:off x="3109913" y="1316569"/>
            <a:ext cx="3703320" cy="6498167"/>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en-US"/>
          </a:p>
        </p:txBody>
      </p:sp>
      <p:sp>
        <p:nvSpPr>
          <p:cNvPr id="4" name="Text Placeholder 3">
            <a:extLst>
              <a:ext uri="{FF2B5EF4-FFF2-40B4-BE49-F238E27FC236}">
                <a16:creationId xmlns:a16="http://schemas.microsoft.com/office/drawing/2014/main" id="{1A32F9DD-189F-566C-BFB7-2B154DCFE797}"/>
              </a:ext>
            </a:extLst>
          </p:cNvPr>
          <p:cNvSpPr>
            <a:spLocks noGrp="1"/>
          </p:cNvSpPr>
          <p:nvPr>
            <p:ph type="body" sz="half" idx="2"/>
          </p:nvPr>
        </p:nvSpPr>
        <p:spPr>
          <a:xfrm>
            <a:off x="503873" y="2743200"/>
            <a:ext cx="2359342" cy="5082117"/>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EF5C5B2A-9428-FB57-C840-C3CAA16BACCF}"/>
              </a:ext>
            </a:extLst>
          </p:cNvPr>
          <p:cNvSpPr>
            <a:spLocks noGrp="1"/>
          </p:cNvSpPr>
          <p:nvPr>
            <p:ph type="dt" sz="half" idx="10"/>
          </p:nvPr>
        </p:nvSpPr>
        <p:spPr/>
        <p:txBody>
          <a:bodyPr/>
          <a:lstStyle/>
          <a:p>
            <a:fld id="{F72D5857-83BD-4A82-A96A-2FB3A3D4067B}" type="datetimeFigureOut">
              <a:rPr lang="en-US" smtClean="0"/>
              <a:t>12/27/2022</a:t>
            </a:fld>
            <a:endParaRPr lang="en-US"/>
          </a:p>
        </p:txBody>
      </p:sp>
      <p:sp>
        <p:nvSpPr>
          <p:cNvPr id="6" name="Footer Placeholder 5">
            <a:extLst>
              <a:ext uri="{FF2B5EF4-FFF2-40B4-BE49-F238E27FC236}">
                <a16:creationId xmlns:a16="http://schemas.microsoft.com/office/drawing/2014/main" id="{6DD52C13-50B7-92E1-6FDD-451A990D2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C6111-99E2-2EBE-2F84-4B3712CD3DA9}"/>
              </a:ext>
            </a:extLst>
          </p:cNvPr>
          <p:cNvSpPr>
            <a:spLocks noGrp="1"/>
          </p:cNvSpPr>
          <p:nvPr>
            <p:ph type="sldNum" sz="quarter" idx="12"/>
          </p:nvPr>
        </p:nvSpPr>
        <p:spPr/>
        <p:txBody>
          <a:bodyPr/>
          <a:lstStyle/>
          <a:p>
            <a:fld id="{58B3C14C-67CF-41CA-8112-E93DD1C7A54B}" type="slidenum">
              <a:rPr lang="en-US" smtClean="0"/>
              <a:t>‹#›</a:t>
            </a:fld>
            <a:endParaRPr lang="en-US"/>
          </a:p>
        </p:txBody>
      </p:sp>
    </p:spTree>
    <p:extLst>
      <p:ext uri="{BB962C8B-B14F-4D97-AF65-F5344CB8AC3E}">
        <p14:creationId xmlns:p14="http://schemas.microsoft.com/office/powerpoint/2010/main" val="407872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E0E39-0643-DF21-CDB3-DC6EC9BF5262}"/>
              </a:ext>
            </a:extLst>
          </p:cNvPr>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88ACB-039F-DC39-EC52-E6F5FC56D09D}"/>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DC194-C7A2-184F-BBD8-B7C803656649}"/>
              </a:ext>
            </a:extLst>
          </p:cNvPr>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720">
                <a:solidFill>
                  <a:schemeClr val="tx1">
                    <a:tint val="75000"/>
                  </a:schemeClr>
                </a:solidFill>
              </a:defRPr>
            </a:lvl1pPr>
          </a:lstStyle>
          <a:p>
            <a:fld id="{F72D5857-83BD-4A82-A96A-2FB3A3D4067B}" type="datetimeFigureOut">
              <a:rPr lang="en-US" smtClean="0"/>
              <a:t>12/27/2022</a:t>
            </a:fld>
            <a:endParaRPr lang="en-US"/>
          </a:p>
        </p:txBody>
      </p:sp>
      <p:sp>
        <p:nvSpPr>
          <p:cNvPr id="5" name="Footer Placeholder 4">
            <a:extLst>
              <a:ext uri="{FF2B5EF4-FFF2-40B4-BE49-F238E27FC236}">
                <a16:creationId xmlns:a16="http://schemas.microsoft.com/office/drawing/2014/main" id="{AA3440D8-12FE-4E1F-B969-2ED3323DA82C}"/>
              </a:ext>
            </a:extLst>
          </p:cNvPr>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D4864-C1A8-BBE5-EA5A-46A60E1EB8DF}"/>
              </a:ext>
            </a:extLst>
          </p:cNvPr>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720">
                <a:solidFill>
                  <a:schemeClr val="tx1">
                    <a:tint val="75000"/>
                  </a:schemeClr>
                </a:solidFill>
              </a:defRPr>
            </a:lvl1pPr>
          </a:lstStyle>
          <a:p>
            <a:fld id="{58B3C14C-67CF-41CA-8112-E93DD1C7A54B}" type="slidenum">
              <a:rPr lang="en-US" smtClean="0"/>
              <a:t>‹#›</a:t>
            </a:fld>
            <a:endParaRPr lang="en-US"/>
          </a:p>
        </p:txBody>
      </p:sp>
    </p:spTree>
    <p:extLst>
      <p:ext uri="{BB962C8B-B14F-4D97-AF65-F5344CB8AC3E}">
        <p14:creationId xmlns:p14="http://schemas.microsoft.com/office/powerpoint/2010/main" val="414727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thebrokerageyouwinhere.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david@seaydevelopment.com"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FDE91-17C2-EB0C-31BF-88CA17445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65507" cy="3878094"/>
          </a:xfrm>
          <a:prstGeom prst="rect">
            <a:avLst/>
          </a:prstGeom>
        </p:spPr>
      </p:pic>
      <p:sp>
        <p:nvSpPr>
          <p:cNvPr id="3" name="Subtitle 2">
            <a:extLst>
              <a:ext uri="{FF2B5EF4-FFF2-40B4-BE49-F238E27FC236}">
                <a16:creationId xmlns:a16="http://schemas.microsoft.com/office/drawing/2014/main" id="{6FBC5166-5286-95C0-BCDA-B1C303E2F55A}"/>
              </a:ext>
            </a:extLst>
          </p:cNvPr>
          <p:cNvSpPr>
            <a:spLocks noGrp="1"/>
          </p:cNvSpPr>
          <p:nvPr>
            <p:ph type="subTitle" idx="1"/>
          </p:nvPr>
        </p:nvSpPr>
        <p:spPr>
          <a:xfrm>
            <a:off x="0" y="3873672"/>
            <a:ext cx="7315200" cy="3468280"/>
          </a:xfrm>
          <a:noFill/>
        </p:spPr>
        <p:txBody>
          <a:bodyPr anchor="ctr">
            <a:normAutofit lnSpcReduction="10000"/>
          </a:bodyPr>
          <a:lstStyle/>
          <a:p>
            <a:pPr>
              <a:lnSpc>
                <a:spcPct val="120000"/>
              </a:lnSpc>
            </a:pPr>
            <a:r>
              <a:rPr lang="en-US" dirty="0">
                <a:latin typeface="Avenir Next LT Pro" panose="020B0504020202020204" pitchFamily="34" charset="0"/>
              </a:rPr>
              <a:t>Thank you to any agent that completed a transaction with us in 2022. Other agents are our greatest customers and we appreciate you helping us. We wish you well for the New Year.</a:t>
            </a:r>
          </a:p>
          <a:p>
            <a:pPr>
              <a:lnSpc>
                <a:spcPct val="120000"/>
              </a:lnSpc>
            </a:pPr>
            <a:endParaRPr lang="en-US" dirty="0">
              <a:latin typeface="Avenir Next LT Pro" panose="020B0504020202020204" pitchFamily="34" charset="0"/>
            </a:endParaRPr>
          </a:p>
          <a:p>
            <a:pPr>
              <a:lnSpc>
                <a:spcPct val="120000"/>
              </a:lnSpc>
            </a:pPr>
            <a:r>
              <a:rPr lang="en-US" dirty="0">
                <a:latin typeface="Avenir Next LT Pro" panose="020B0504020202020204" pitchFamily="34" charset="0"/>
              </a:rPr>
              <a:t>Thank you to those agents that were able to join us for the Meet and Greet.</a:t>
            </a:r>
          </a:p>
          <a:p>
            <a:pPr>
              <a:lnSpc>
                <a:spcPct val="120000"/>
              </a:lnSpc>
            </a:pPr>
            <a:endParaRPr lang="en-US" dirty="0">
              <a:latin typeface="Avenir Next LT Pro" panose="020B0504020202020204" pitchFamily="34" charset="0"/>
            </a:endParaRPr>
          </a:p>
          <a:p>
            <a:pPr>
              <a:lnSpc>
                <a:spcPct val="120000"/>
              </a:lnSpc>
            </a:pPr>
            <a:r>
              <a:rPr lang="en-US" dirty="0">
                <a:latin typeface="Avenir Next LT Pro" panose="020B0504020202020204" pitchFamily="34" charset="0"/>
              </a:rPr>
              <a:t>We are excited to roll out our Elite Agent Training January 9th for any agent on our team. If you want to seriously grow your business with dedicated training and support, it is not too late to join The Brokerage and get on board by 1/9/23 for dedicated mentoring and support.</a:t>
            </a:r>
          </a:p>
          <a:p>
            <a:pPr>
              <a:lnSpc>
                <a:spcPct val="120000"/>
              </a:lnSpc>
            </a:pPr>
            <a:endParaRPr lang="en-US" dirty="0">
              <a:latin typeface="Avenir Next LT Pro" panose="020B0504020202020204" pitchFamily="34" charset="0"/>
            </a:endParaRPr>
          </a:p>
          <a:p>
            <a:pPr>
              <a:lnSpc>
                <a:spcPct val="120000"/>
              </a:lnSpc>
            </a:pPr>
            <a:r>
              <a:rPr lang="en-US" b="1" i="1" dirty="0">
                <a:latin typeface="Avenir Next LT Pro" panose="020B0504020202020204" pitchFamily="34" charset="0"/>
              </a:rPr>
              <a:t>Iron sharpens iron.</a:t>
            </a:r>
          </a:p>
        </p:txBody>
      </p:sp>
      <p:pic>
        <p:nvPicPr>
          <p:cNvPr id="2" name="Picture 1">
            <a:extLst>
              <a:ext uri="{FF2B5EF4-FFF2-40B4-BE49-F238E27FC236}">
                <a16:creationId xmlns:a16="http://schemas.microsoft.com/office/drawing/2014/main" id="{280ED52D-A90C-F88F-6BCD-06307273D8F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87553" y="13299"/>
            <a:ext cx="590719" cy="306574"/>
          </a:xfrm>
          <a:prstGeom prst="rect">
            <a:avLst/>
          </a:prstGeom>
          <a:effectLst>
            <a:outerShdw blurRad="50800" dist="38100" dir="2700000" algn="tl" rotWithShape="0">
              <a:prstClr val="black">
                <a:alpha val="40000"/>
              </a:prstClr>
            </a:outerShdw>
          </a:effectLst>
        </p:spPr>
      </p:pic>
      <p:pic>
        <p:nvPicPr>
          <p:cNvPr id="6" name="Picture 5" descr="A group of people posing for a photo&#10;&#10;Description automatically generated">
            <a:extLst>
              <a:ext uri="{FF2B5EF4-FFF2-40B4-BE49-F238E27FC236}">
                <a16:creationId xmlns:a16="http://schemas.microsoft.com/office/drawing/2014/main" id="{7782A307-08D3-5687-12DB-9C1A46B97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213" y="0"/>
            <a:ext cx="5012987" cy="3873672"/>
          </a:xfrm>
          <a:prstGeom prst="rect">
            <a:avLst/>
          </a:prstGeom>
        </p:spPr>
      </p:pic>
      <p:pic>
        <p:nvPicPr>
          <p:cNvPr id="8" name="Picture 7" descr="A person in a suit&#10;&#10;Description automatically generated with low confidence">
            <a:extLst>
              <a:ext uri="{FF2B5EF4-FFF2-40B4-BE49-F238E27FC236}">
                <a16:creationId xmlns:a16="http://schemas.microsoft.com/office/drawing/2014/main" id="{20D6C1ED-C232-C8C9-7F05-899D2E7BE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557" y="7341952"/>
            <a:ext cx="3203642" cy="1802048"/>
          </a:xfrm>
          <a:prstGeom prst="rect">
            <a:avLst/>
          </a:prstGeom>
        </p:spPr>
      </p:pic>
      <p:sp>
        <p:nvSpPr>
          <p:cNvPr id="10" name="TextBox 9">
            <a:extLst>
              <a:ext uri="{FF2B5EF4-FFF2-40B4-BE49-F238E27FC236}">
                <a16:creationId xmlns:a16="http://schemas.microsoft.com/office/drawing/2014/main" id="{B06E982E-6D45-2068-E119-FCDFBC2B0C39}"/>
              </a:ext>
            </a:extLst>
          </p:cNvPr>
          <p:cNvSpPr txBox="1"/>
          <p:nvPr/>
        </p:nvSpPr>
        <p:spPr>
          <a:xfrm>
            <a:off x="0" y="7519701"/>
            <a:ext cx="3774331" cy="1446550"/>
          </a:xfrm>
          <a:prstGeom prst="rect">
            <a:avLst/>
          </a:prstGeom>
          <a:noFill/>
        </p:spPr>
        <p:txBody>
          <a:bodyPr wrap="square">
            <a:spAutoFit/>
          </a:bodyPr>
          <a:lstStyle/>
          <a:p>
            <a:r>
              <a:rPr lang="en-US" sz="1400" b="1" dirty="0">
                <a:latin typeface="Avenir Next LT Pro" panose="020B0504020202020204" pitchFamily="34" charset="0"/>
              </a:rPr>
              <a:t>David Seay</a:t>
            </a:r>
          </a:p>
          <a:p>
            <a:r>
              <a:rPr lang="en-US" sz="1200" dirty="0">
                <a:latin typeface="Avenir Next LT Pro" panose="020B0504020202020204" pitchFamily="34" charset="0"/>
              </a:rPr>
              <a:t>BIC, CCIM, CIPS, REDM</a:t>
            </a:r>
          </a:p>
          <a:p>
            <a:r>
              <a:rPr lang="en-US" sz="1200" dirty="0">
                <a:latin typeface="Avenir Next LT Pro" panose="020B0504020202020204" pitchFamily="34" charset="0"/>
              </a:rPr>
              <a:t>The Brokerage, LLC</a:t>
            </a:r>
          </a:p>
          <a:p>
            <a:r>
              <a:rPr lang="en-US" sz="1200" dirty="0">
                <a:latin typeface="Avenir Next LT Pro" panose="020B0504020202020204" pitchFamily="34" charset="0"/>
              </a:rPr>
              <a:t>Real Estate &amp; Business Brokerage</a:t>
            </a:r>
          </a:p>
          <a:p>
            <a:r>
              <a:rPr lang="en-US" sz="1200" dirty="0">
                <a:latin typeface="Avenir Next LT Pro" panose="020B0504020202020204" pitchFamily="34" charset="0"/>
                <a:hlinkClick r:id="rId6"/>
              </a:rPr>
              <a:t>david@seaydevelopment.com</a:t>
            </a:r>
            <a:r>
              <a:rPr lang="en-US" sz="1200" dirty="0">
                <a:latin typeface="Avenir Next LT Pro" panose="020B0504020202020204" pitchFamily="34" charset="0"/>
              </a:rPr>
              <a:t> </a:t>
            </a:r>
          </a:p>
          <a:p>
            <a:r>
              <a:rPr lang="en-US" sz="1200" dirty="0">
                <a:latin typeface="Avenir Next LT Pro" panose="020B0504020202020204" pitchFamily="34" charset="0"/>
                <a:hlinkClick r:id="rId7"/>
              </a:rPr>
              <a:t>www.TheBrokerageYouWinHere.com</a:t>
            </a:r>
            <a:r>
              <a:rPr lang="en-US" sz="1200" dirty="0">
                <a:latin typeface="Avenir Next LT Pro" panose="020B0504020202020204" pitchFamily="34" charset="0"/>
              </a:rPr>
              <a:t> </a:t>
            </a:r>
          </a:p>
          <a:p>
            <a:r>
              <a:rPr lang="en-US" sz="1200" dirty="0">
                <a:latin typeface="Avenir Next LT Pro" panose="020B0504020202020204" pitchFamily="34" charset="0"/>
              </a:rPr>
              <a:t>(843) 364-6720 Direct</a:t>
            </a:r>
          </a:p>
        </p:txBody>
      </p:sp>
    </p:spTree>
    <p:extLst>
      <p:ext uri="{BB962C8B-B14F-4D97-AF65-F5344CB8AC3E}">
        <p14:creationId xmlns:p14="http://schemas.microsoft.com/office/powerpoint/2010/main" val="3873140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144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 LT Pro</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cp:revision>
  <dcterms:created xsi:type="dcterms:W3CDTF">2022-11-18T01:06:45Z</dcterms:created>
  <dcterms:modified xsi:type="dcterms:W3CDTF">2022-12-27T17:13:11Z</dcterms:modified>
</cp:coreProperties>
</file>