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3A7C"/>
    <a:srgbClr val="E1BF3D"/>
    <a:srgbClr val="AC9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1560" y="-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</p:spPr>
        <p:txBody>
          <a:bodyPr anchor="b"/>
          <a:lstStyle>
            <a:lvl1pPr algn="ctr"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1530"/>
            </a:lvl1pPr>
            <a:lvl2pPr marL="291465" indent="0" algn="ctr">
              <a:buNone/>
              <a:defRPr sz="1275"/>
            </a:lvl2pPr>
            <a:lvl3pPr marL="582930" indent="0" algn="ctr">
              <a:buNone/>
              <a:defRPr sz="1148"/>
            </a:lvl3pPr>
            <a:lvl4pPr marL="874395" indent="0" algn="ctr">
              <a:buNone/>
              <a:defRPr sz="1020"/>
            </a:lvl4pPr>
            <a:lvl5pPr marL="1165860" indent="0" algn="ctr">
              <a:buNone/>
              <a:defRPr sz="1020"/>
            </a:lvl5pPr>
            <a:lvl6pPr marL="1457325" indent="0" algn="ctr">
              <a:buNone/>
              <a:defRPr sz="1020"/>
            </a:lvl6pPr>
            <a:lvl7pPr marL="1748790" indent="0" algn="ctr">
              <a:buNone/>
              <a:defRPr sz="1020"/>
            </a:lvl7pPr>
            <a:lvl8pPr marL="2040255" indent="0" algn="ctr">
              <a:buNone/>
              <a:defRPr sz="1020"/>
            </a:lvl8pPr>
            <a:lvl9pPr marL="2331720" indent="0" algn="ctr">
              <a:buNone/>
              <a:defRPr sz="102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338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100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171593" y="535517"/>
            <a:ext cx="1256943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0765" y="535517"/>
            <a:ext cx="3673674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6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012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1pPr>
            <a:lvl2pPr marL="291465" indent="0">
              <a:buNone/>
              <a:defRPr sz="1275">
                <a:solidFill>
                  <a:schemeClr val="tx1">
                    <a:tint val="75000"/>
                  </a:schemeClr>
                </a:solidFill>
              </a:defRPr>
            </a:lvl2pPr>
            <a:lvl3pPr marL="582930" indent="0">
              <a:buNone/>
              <a:defRPr sz="1148">
                <a:solidFill>
                  <a:schemeClr val="tx1">
                    <a:tint val="75000"/>
                  </a:schemeClr>
                </a:solidFill>
              </a:defRPr>
            </a:lvl3pPr>
            <a:lvl4pPr marL="87439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4pPr>
            <a:lvl5pPr marL="116586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5pPr>
            <a:lvl6pPr marL="145732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6pPr>
            <a:lvl7pPr marL="174879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7pPr>
            <a:lvl8pPr marL="204025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8pPr>
            <a:lvl9pPr marL="233172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529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0764" y="2677584"/>
            <a:ext cx="2465309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63228" y="2677584"/>
            <a:ext cx="2465309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747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29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385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171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040"/>
            </a:lvl1pPr>
            <a:lvl2pPr>
              <a:defRPr sz="1785"/>
            </a:lvl2pPr>
            <a:lvl3pPr>
              <a:defRPr sz="1530"/>
            </a:lvl3pPr>
            <a:lvl4pPr>
              <a:defRPr sz="1275"/>
            </a:lvl4pPr>
            <a:lvl5pPr>
              <a:defRPr sz="1275"/>
            </a:lvl5pPr>
            <a:lvl6pPr>
              <a:defRPr sz="1275"/>
            </a:lvl6pPr>
            <a:lvl7pPr>
              <a:defRPr sz="1275"/>
            </a:lvl7pPr>
            <a:lvl8pPr>
              <a:defRPr sz="1275"/>
            </a:lvl8pPr>
            <a:lvl9pPr>
              <a:defRPr sz="12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515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 marL="0" indent="0">
              <a:buNone/>
              <a:defRPr sz="2040"/>
            </a:lvl1pPr>
            <a:lvl2pPr marL="291465" indent="0">
              <a:buNone/>
              <a:defRPr sz="1785"/>
            </a:lvl2pPr>
            <a:lvl3pPr marL="582930" indent="0">
              <a:buNone/>
              <a:defRPr sz="1530"/>
            </a:lvl3pPr>
            <a:lvl4pPr marL="874395" indent="0">
              <a:buNone/>
              <a:defRPr sz="1275"/>
            </a:lvl4pPr>
            <a:lvl5pPr marL="1165860" indent="0">
              <a:buNone/>
              <a:defRPr sz="1275"/>
            </a:lvl5pPr>
            <a:lvl6pPr marL="1457325" indent="0">
              <a:buNone/>
              <a:defRPr sz="1275"/>
            </a:lvl6pPr>
            <a:lvl7pPr marL="1748790" indent="0">
              <a:buNone/>
              <a:defRPr sz="1275"/>
            </a:lvl7pPr>
            <a:lvl8pPr marL="2040255" indent="0">
              <a:buNone/>
              <a:defRPr sz="1275"/>
            </a:lvl8pPr>
            <a:lvl9pPr marL="2331720" indent="0">
              <a:buNone/>
              <a:defRPr sz="127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274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E1867-B3D7-4709-9A5D-B88D860BAE96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594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82930" rtl="0" eaLnBrk="1" latinLnBrk="0" hangingPunct="1">
        <a:lnSpc>
          <a:spcPct val="90000"/>
        </a:lnSpc>
        <a:spcBef>
          <a:spcPct val="0"/>
        </a:spcBef>
        <a:buNone/>
        <a:defRPr sz="28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5733" indent="-145733" algn="l" defTabSz="582930" rtl="0" eaLnBrk="1" latinLnBrk="0" hangingPunct="1">
        <a:lnSpc>
          <a:spcPct val="90000"/>
        </a:lnSpc>
        <a:spcBef>
          <a:spcPts val="638"/>
        </a:spcBef>
        <a:buFont typeface="Arial" panose="020B0604020202020204" pitchFamily="34" charset="0"/>
        <a:buChar char="•"/>
        <a:defRPr sz="1785" kern="1200">
          <a:solidFill>
            <a:schemeClr val="tx1"/>
          </a:solidFill>
          <a:latin typeface="+mn-lt"/>
          <a:ea typeface="+mn-ea"/>
          <a:cs typeface="+mn-cs"/>
        </a:defRPr>
      </a:lvl1pPr>
      <a:lvl2pPr marL="43719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2866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02012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31159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60305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89452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18598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47745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1pPr>
      <a:lvl2pPr marL="29146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2pPr>
      <a:lvl3pPr marL="58293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3pPr>
      <a:lvl4pPr marL="87439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45732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74879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04025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dctidewater@yahoo.com" TargetMode="External"/><Relationship Id="rId13" Type="http://schemas.openxmlformats.org/officeDocument/2006/relationships/image" Target="../media/image10.jpeg"/><Relationship Id="rId18" Type="http://schemas.openxmlformats.org/officeDocument/2006/relationships/image" Target="../media/image15.jp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12" Type="http://schemas.openxmlformats.org/officeDocument/2006/relationships/image" Target="../media/image9.jpeg"/><Relationship Id="rId17" Type="http://schemas.openxmlformats.org/officeDocument/2006/relationships/image" Target="../media/image14.jpeg"/><Relationship Id="rId2" Type="http://schemas.openxmlformats.org/officeDocument/2006/relationships/image" Target="../media/image1.jpeg"/><Relationship Id="rId16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8.jpeg"/><Relationship Id="rId5" Type="http://schemas.openxmlformats.org/officeDocument/2006/relationships/image" Target="../media/image4.jpg"/><Relationship Id="rId15" Type="http://schemas.openxmlformats.org/officeDocument/2006/relationships/image" Target="../media/image12.jpg"/><Relationship Id="rId10" Type="http://schemas.openxmlformats.org/officeDocument/2006/relationships/image" Target="../media/image7.jpeg"/><Relationship Id="rId4" Type="http://schemas.openxmlformats.org/officeDocument/2006/relationships/image" Target="../media/image3.jpg"/><Relationship Id="rId9" Type="http://schemas.openxmlformats.org/officeDocument/2006/relationships/hyperlink" Target="mailto:conniesross@aol.com" TargetMode="External"/><Relationship Id="rId1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" y="4819363"/>
            <a:ext cx="37780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latin typeface="Adobe Caslon Pro" panose="0205050205050A020403" pitchFamily="18" charset="0"/>
              </a:rPr>
              <a:t>4914 Buck's Bluff Drive</a:t>
            </a:r>
          </a:p>
          <a:p>
            <a:pPr algn="ctr"/>
            <a:r>
              <a:rPr lang="en-US" sz="1600" dirty="0">
                <a:latin typeface="Adobe Caslon Pro" panose="0205050205050A020403" pitchFamily="18" charset="0"/>
              </a:rPr>
              <a:t>MLS# 1703211</a:t>
            </a:r>
          </a:p>
          <a:p>
            <a:pPr algn="ctr"/>
            <a:r>
              <a:rPr lang="en-US" sz="1600" dirty="0">
                <a:latin typeface="Adobe Caslon Pro" panose="0205050205050A020403" pitchFamily="18" charset="0"/>
              </a:rPr>
              <a:t>$229,900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855" y="93344"/>
            <a:ext cx="7760691" cy="707886"/>
          </a:xfrm>
          <a:prstGeom prst="rect">
            <a:avLst/>
          </a:prstGeom>
          <a:solidFill>
            <a:srgbClr val="E1BF3D"/>
          </a:solidFill>
        </p:spPr>
        <p:txBody>
          <a:bodyPr wrap="square" anchor="b">
            <a:spAutoFit/>
          </a:bodyPr>
          <a:lstStyle/>
          <a:p>
            <a:pPr algn="ctr"/>
            <a:r>
              <a:rPr lang="en-US" sz="2400" dirty="0">
                <a:ln w="3175">
                  <a:noFill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dobe Caslon Pro" panose="0205050205050A020403" pitchFamily="18" charset="0"/>
              </a:rPr>
              <a:t>4 Buildable Lots</a:t>
            </a:r>
          </a:p>
          <a:p>
            <a:pPr algn="ctr"/>
            <a:r>
              <a:rPr lang="en-US" sz="1600" dirty="0">
                <a:ln w="3175">
                  <a:noFill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dobe Caslon Pro" panose="0205050205050A020403" pitchFamily="18" charset="0"/>
              </a:rPr>
              <a:t>Tidewater Plantation Resort ~ North Myrtle Beach</a:t>
            </a:r>
          </a:p>
        </p:txBody>
      </p:sp>
      <p:sp>
        <p:nvSpPr>
          <p:cNvPr id="25" name="Rectangle 24"/>
          <p:cNvSpPr/>
          <p:nvPr/>
        </p:nvSpPr>
        <p:spPr>
          <a:xfrm>
            <a:off x="8104533" y="1719992"/>
            <a:ext cx="2584174" cy="933941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82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2146" y="3414387"/>
            <a:ext cx="1775926" cy="117932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996" y="965735"/>
            <a:ext cx="1370343" cy="90525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6429" y="3414386"/>
            <a:ext cx="1755971" cy="117932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5490" y="3414386"/>
            <a:ext cx="1757779" cy="117551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947" y="9227540"/>
            <a:ext cx="904875" cy="682162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2269" y="9224361"/>
            <a:ext cx="838198" cy="688520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1722928" y="9245456"/>
            <a:ext cx="19313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Deborah Collins</a:t>
            </a:r>
          </a:p>
          <a:p>
            <a:pPr algn="ctr"/>
            <a:r>
              <a:rPr lang="en-US" sz="1100" dirty="0">
                <a:solidFill>
                  <a:srgbClr val="000000"/>
                </a:solidFill>
                <a:latin typeface="Arial" panose="020B0604020202020204" pitchFamily="34" charset="0"/>
              </a:rPr>
              <a:t>843-424-9013</a:t>
            </a:r>
          </a:p>
          <a:p>
            <a:pPr algn="ctr"/>
            <a:r>
              <a:rPr lang="en-US" sz="1100" dirty="0">
                <a:solidFill>
                  <a:srgbClr val="093E6E"/>
                </a:solidFill>
                <a:latin typeface="Arial" panose="020B0604020202020204" pitchFamily="34" charset="0"/>
                <a:hlinkClick r:id="rId8"/>
              </a:rPr>
              <a:t>dctidewater@yahoo.com</a:t>
            </a:r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206408" y="9245456"/>
            <a:ext cx="19137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Connie Ross-Karl</a:t>
            </a:r>
          </a:p>
          <a:p>
            <a:pPr algn="ctr"/>
            <a:r>
              <a:rPr lang="en-US" sz="1100" dirty="0">
                <a:solidFill>
                  <a:srgbClr val="000000"/>
                </a:solidFill>
                <a:latin typeface="Arial" panose="020B0604020202020204" pitchFamily="34" charset="0"/>
              </a:rPr>
              <a:t>702-306-2643</a:t>
            </a:r>
          </a:p>
          <a:p>
            <a:pPr algn="ctr"/>
            <a:r>
              <a:rPr lang="en-US" sz="1100" dirty="0">
                <a:solidFill>
                  <a:srgbClr val="093E6E"/>
                </a:solidFill>
                <a:latin typeface="Arial" panose="020B0604020202020204" pitchFamily="34" charset="0"/>
                <a:hlinkClick r:id="rId9"/>
              </a:rPr>
              <a:t>conniesross@aol.com</a:t>
            </a:r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0" y="9837384"/>
            <a:ext cx="777240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</a:rPr>
              <a:t>NEW WAY PROPERTIES MYRTLE BEACH</a:t>
            </a:r>
            <a:r>
              <a:rPr lang="en-US" sz="800" dirty="0">
                <a:solidFill>
                  <a:srgbClr val="093E6E"/>
                </a:solidFill>
                <a:latin typeface="Arial" panose="020B0604020202020204" pitchFamily="34" charset="0"/>
              </a:rPr>
              <a:t> </a:t>
            </a:r>
            <a:endParaRPr lang="en-US" sz="800" dirty="0"/>
          </a:p>
        </p:txBody>
      </p:sp>
      <p:pic>
        <p:nvPicPr>
          <p:cNvPr id="37" name="Picture 3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8888" y="965735"/>
            <a:ext cx="1363208" cy="90525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6605" y="965736"/>
            <a:ext cx="1360012" cy="90525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9855" y="965735"/>
            <a:ext cx="1360008" cy="90525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4371" y="965735"/>
            <a:ext cx="1360009" cy="90525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996" y="3414386"/>
            <a:ext cx="1775927" cy="117932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4058" y="6185872"/>
            <a:ext cx="1775928" cy="117617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6429" y="6184298"/>
            <a:ext cx="1770185" cy="1175514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3112" y="6184297"/>
            <a:ext cx="1770187" cy="117551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997" y="6185871"/>
            <a:ext cx="1775929" cy="1176178"/>
          </a:xfrm>
          <a:prstGeom prst="rect">
            <a:avLst/>
          </a:prstGeom>
          <a:ln>
            <a:noFill/>
          </a:ln>
          <a:effectLst/>
        </p:spPr>
      </p:pic>
      <p:sp>
        <p:nvSpPr>
          <p:cNvPr id="31" name="Rectangle 30"/>
          <p:cNvSpPr/>
          <p:nvPr/>
        </p:nvSpPr>
        <p:spPr>
          <a:xfrm>
            <a:off x="-8187" y="2015942"/>
            <a:ext cx="777266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latin typeface="Adobe Caslon Pro" panose="0205050205050A020403" pitchFamily="18" charset="0"/>
              </a:rPr>
              <a:t>Lots of Lots this fall in upscale Tidewater Plantation Resort,</a:t>
            </a:r>
            <a:br>
              <a:rPr lang="en-US" i="1" dirty="0">
                <a:latin typeface="Adobe Caslon Pro" panose="0205050205050A020403" pitchFamily="18" charset="0"/>
              </a:rPr>
            </a:br>
            <a:r>
              <a:rPr lang="en-US" i="1" dirty="0">
                <a:latin typeface="Adobe Caslon Pro" panose="0205050205050A020403" pitchFamily="18" charset="0"/>
              </a:rPr>
              <a:t>from mid-50s to rare 3-lot package on golf course &amp; to Cherry Grove </a:t>
            </a:r>
            <a:r>
              <a:rPr lang="en-US" i="1" dirty="0" err="1">
                <a:latin typeface="Adobe Caslon Pro" panose="0205050205050A020403" pitchFamily="18" charset="0"/>
              </a:rPr>
              <a:t>marshfront</a:t>
            </a:r>
            <a:r>
              <a:rPr lang="en-US" i="1" dirty="0">
                <a:latin typeface="Adobe Caslon Pro" panose="0205050205050A020403" pitchFamily="18" charset="0"/>
              </a:rPr>
              <a:t>,</a:t>
            </a:r>
            <a:br>
              <a:rPr lang="en-US" i="1" dirty="0">
                <a:latin typeface="Adobe Caslon Pro" panose="0205050205050A020403" pitchFamily="18" charset="0"/>
              </a:rPr>
            </a:br>
            <a:r>
              <a:rPr lang="en-US" i="1" dirty="0">
                <a:latin typeface="Adobe Caslon Pro" panose="0205050205050A020403" pitchFamily="18" charset="0"/>
              </a:rPr>
              <a:t>all with private oceanfront Beach Cabana!</a:t>
            </a:r>
            <a:endParaRPr lang="en-US" sz="1200" i="1" dirty="0">
              <a:latin typeface="Adobe Caslon Pro" panose="0205050205050A020403" pitchFamily="18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4009286" y="4819363"/>
            <a:ext cx="37725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n-NO" sz="1600" dirty="0">
                <a:latin typeface="Adobe Caslon Pro" panose="0205050205050A020403" pitchFamily="18" charset="0"/>
              </a:rPr>
              <a:t>789 Bentley Lane</a:t>
            </a:r>
          </a:p>
          <a:p>
            <a:pPr algn="ctr"/>
            <a:r>
              <a:rPr lang="nn-NO" sz="1600" dirty="0">
                <a:latin typeface="Adobe Caslon Pro" panose="0205050205050A020403" pitchFamily="18" charset="0"/>
              </a:rPr>
              <a:t>MLS# 1007159</a:t>
            </a:r>
          </a:p>
          <a:p>
            <a:pPr algn="ctr"/>
            <a:r>
              <a:rPr lang="nn-NO" sz="1600" dirty="0">
                <a:latin typeface="Adobe Caslon Pro" panose="0205050205050A020403" pitchFamily="18" charset="0"/>
              </a:rPr>
              <a:t>$54,900</a:t>
            </a:r>
            <a:endParaRPr lang="en-US" sz="1600" dirty="0">
              <a:latin typeface="Adobe Caslon Pro" panose="0205050205050A020403" pitchFamily="18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-8187" y="7508766"/>
            <a:ext cx="37862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latin typeface="Adobe Caslon Pro" panose="0205050205050A020403" pitchFamily="18" charset="0"/>
              </a:rPr>
              <a:t>1418 Lighthouse Drive</a:t>
            </a:r>
          </a:p>
          <a:p>
            <a:pPr algn="ctr"/>
            <a:r>
              <a:rPr lang="en-US" sz="1600" dirty="0">
                <a:latin typeface="Adobe Caslon Pro" panose="0205050205050A020403" pitchFamily="18" charset="0"/>
              </a:rPr>
              <a:t>MLS# 1715977</a:t>
            </a:r>
          </a:p>
          <a:p>
            <a:pPr algn="ctr"/>
            <a:r>
              <a:rPr lang="en-US" sz="1600" dirty="0">
                <a:latin typeface="Adobe Caslon Pro" panose="0205050205050A020403" pitchFamily="18" charset="0"/>
              </a:rPr>
              <a:t>$54,900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009287" y="7508766"/>
            <a:ext cx="376438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latin typeface="Adobe Caslon Pro" panose="0205050205050A020403" pitchFamily="18" charset="0"/>
              </a:rPr>
              <a:t>1420 Lighthouse Drive</a:t>
            </a:r>
          </a:p>
          <a:p>
            <a:pPr algn="ctr"/>
            <a:r>
              <a:rPr lang="en-US" sz="1600" dirty="0">
                <a:latin typeface="Adobe Caslon Pro" panose="0205050205050A020403" pitchFamily="18" charset="0"/>
              </a:rPr>
              <a:t>MLS# 1617511</a:t>
            </a:r>
          </a:p>
          <a:p>
            <a:pPr algn="ctr"/>
            <a:r>
              <a:rPr lang="en-US" sz="1600" dirty="0">
                <a:latin typeface="Adobe Caslon Pro" panose="0205050205050A020403" pitchFamily="18" charset="0"/>
              </a:rPr>
              <a:t>$99,900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980926" y="3018972"/>
            <a:ext cx="5810548" cy="5806440"/>
            <a:chOff x="1170823" y="3106056"/>
            <a:chExt cx="5810548" cy="5806440"/>
          </a:xfrm>
        </p:grpSpPr>
        <p:cxnSp>
          <p:nvCxnSpPr>
            <p:cNvPr id="3" name="Straight Connector 2"/>
            <p:cNvCxnSpPr/>
            <p:nvPr/>
          </p:nvCxnSpPr>
          <p:spPr>
            <a:xfrm>
              <a:off x="4076097" y="3106056"/>
              <a:ext cx="0" cy="5806440"/>
            </a:xfrm>
            <a:prstGeom prst="line">
              <a:avLst/>
            </a:prstGeom>
            <a:ln>
              <a:solidFill>
                <a:srgbClr val="053A7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flipH="1">
              <a:off x="1170823" y="6009275"/>
              <a:ext cx="5810548" cy="3"/>
            </a:xfrm>
            <a:prstGeom prst="line">
              <a:avLst/>
            </a:prstGeom>
            <a:ln>
              <a:solidFill>
                <a:srgbClr val="053A7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03024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67</Words>
  <Application>Microsoft Office PowerPoint</Application>
  <PresentationFormat>Custom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Adobe Caslon Pro</vt:lpstr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24</cp:revision>
  <dcterms:created xsi:type="dcterms:W3CDTF">2016-01-18T21:52:04Z</dcterms:created>
  <dcterms:modified xsi:type="dcterms:W3CDTF">2017-09-11T12:38:39Z</dcterms:modified>
</cp:coreProperties>
</file>