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1914" y="-6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8C48FF-6319-4FAB-BA0E-3363B9103B8F}" type="datetimeFigureOut">
              <a:rPr lang="en-US" smtClean="0"/>
              <a:t>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9B27A-40D2-4491-9AFF-B4ED02D03C6A}" type="slidenum">
              <a:rPr lang="en-US" smtClean="0"/>
              <a:t>‹#›</a:t>
            </a:fld>
            <a:endParaRPr lang="en-US"/>
          </a:p>
        </p:txBody>
      </p:sp>
    </p:spTree>
    <p:extLst>
      <p:ext uri="{BB962C8B-B14F-4D97-AF65-F5344CB8AC3E}">
        <p14:creationId xmlns:p14="http://schemas.microsoft.com/office/powerpoint/2010/main" val="1982018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8C48FF-6319-4FAB-BA0E-3363B9103B8F}" type="datetimeFigureOut">
              <a:rPr lang="en-US" smtClean="0"/>
              <a:t>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9B27A-40D2-4491-9AFF-B4ED02D03C6A}" type="slidenum">
              <a:rPr lang="en-US" smtClean="0"/>
              <a:t>‹#›</a:t>
            </a:fld>
            <a:endParaRPr lang="en-US"/>
          </a:p>
        </p:txBody>
      </p:sp>
    </p:spTree>
    <p:extLst>
      <p:ext uri="{BB962C8B-B14F-4D97-AF65-F5344CB8AC3E}">
        <p14:creationId xmlns:p14="http://schemas.microsoft.com/office/powerpoint/2010/main" val="328910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8C48FF-6319-4FAB-BA0E-3363B9103B8F}" type="datetimeFigureOut">
              <a:rPr lang="en-US" smtClean="0"/>
              <a:t>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9B27A-40D2-4491-9AFF-B4ED02D03C6A}" type="slidenum">
              <a:rPr lang="en-US" smtClean="0"/>
              <a:t>‹#›</a:t>
            </a:fld>
            <a:endParaRPr lang="en-US"/>
          </a:p>
        </p:txBody>
      </p:sp>
    </p:spTree>
    <p:extLst>
      <p:ext uri="{BB962C8B-B14F-4D97-AF65-F5344CB8AC3E}">
        <p14:creationId xmlns:p14="http://schemas.microsoft.com/office/powerpoint/2010/main" val="2748803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8C48FF-6319-4FAB-BA0E-3363B9103B8F}" type="datetimeFigureOut">
              <a:rPr lang="en-US" smtClean="0"/>
              <a:t>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9B27A-40D2-4491-9AFF-B4ED02D03C6A}" type="slidenum">
              <a:rPr lang="en-US" smtClean="0"/>
              <a:t>‹#›</a:t>
            </a:fld>
            <a:endParaRPr lang="en-US"/>
          </a:p>
        </p:txBody>
      </p:sp>
    </p:spTree>
    <p:extLst>
      <p:ext uri="{BB962C8B-B14F-4D97-AF65-F5344CB8AC3E}">
        <p14:creationId xmlns:p14="http://schemas.microsoft.com/office/powerpoint/2010/main" val="2912896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tint val="82000"/>
                  </a:schemeClr>
                </a:solidFill>
              </a:defRPr>
            </a:lvl1pPr>
            <a:lvl2pPr marL="365760" indent="0">
              <a:buNone/>
              <a:defRPr sz="1600">
                <a:solidFill>
                  <a:schemeClr val="tx1">
                    <a:tint val="82000"/>
                  </a:schemeClr>
                </a:solidFill>
              </a:defRPr>
            </a:lvl2pPr>
            <a:lvl3pPr marL="731520" indent="0">
              <a:buNone/>
              <a:defRPr sz="1440">
                <a:solidFill>
                  <a:schemeClr val="tx1">
                    <a:tint val="82000"/>
                  </a:schemeClr>
                </a:solidFill>
              </a:defRPr>
            </a:lvl3pPr>
            <a:lvl4pPr marL="1097280" indent="0">
              <a:buNone/>
              <a:defRPr sz="1280">
                <a:solidFill>
                  <a:schemeClr val="tx1">
                    <a:tint val="82000"/>
                  </a:schemeClr>
                </a:solidFill>
              </a:defRPr>
            </a:lvl4pPr>
            <a:lvl5pPr marL="1463040" indent="0">
              <a:buNone/>
              <a:defRPr sz="1280">
                <a:solidFill>
                  <a:schemeClr val="tx1">
                    <a:tint val="82000"/>
                  </a:schemeClr>
                </a:solidFill>
              </a:defRPr>
            </a:lvl5pPr>
            <a:lvl6pPr marL="1828800" indent="0">
              <a:buNone/>
              <a:defRPr sz="1280">
                <a:solidFill>
                  <a:schemeClr val="tx1">
                    <a:tint val="82000"/>
                  </a:schemeClr>
                </a:solidFill>
              </a:defRPr>
            </a:lvl6pPr>
            <a:lvl7pPr marL="2194560" indent="0">
              <a:buNone/>
              <a:defRPr sz="1280">
                <a:solidFill>
                  <a:schemeClr val="tx1">
                    <a:tint val="82000"/>
                  </a:schemeClr>
                </a:solidFill>
              </a:defRPr>
            </a:lvl7pPr>
            <a:lvl8pPr marL="2560320" indent="0">
              <a:buNone/>
              <a:defRPr sz="1280">
                <a:solidFill>
                  <a:schemeClr val="tx1">
                    <a:tint val="82000"/>
                  </a:schemeClr>
                </a:solidFill>
              </a:defRPr>
            </a:lvl8pPr>
            <a:lvl9pPr marL="2926080" indent="0">
              <a:buNone/>
              <a:defRPr sz="12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8C48FF-6319-4FAB-BA0E-3363B9103B8F}" type="datetimeFigureOut">
              <a:rPr lang="en-US" smtClean="0"/>
              <a:t>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9B27A-40D2-4491-9AFF-B4ED02D03C6A}" type="slidenum">
              <a:rPr lang="en-US" smtClean="0"/>
              <a:t>‹#›</a:t>
            </a:fld>
            <a:endParaRPr lang="en-US"/>
          </a:p>
        </p:txBody>
      </p:sp>
    </p:spTree>
    <p:extLst>
      <p:ext uri="{BB962C8B-B14F-4D97-AF65-F5344CB8AC3E}">
        <p14:creationId xmlns:p14="http://schemas.microsoft.com/office/powerpoint/2010/main" val="1083567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8C48FF-6319-4FAB-BA0E-3363B9103B8F}" type="datetimeFigureOut">
              <a:rPr lang="en-US" smtClean="0"/>
              <a:t>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B9B27A-40D2-4491-9AFF-B4ED02D03C6A}" type="slidenum">
              <a:rPr lang="en-US" smtClean="0"/>
              <a:t>‹#›</a:t>
            </a:fld>
            <a:endParaRPr lang="en-US"/>
          </a:p>
        </p:txBody>
      </p:sp>
    </p:spTree>
    <p:extLst>
      <p:ext uri="{BB962C8B-B14F-4D97-AF65-F5344CB8AC3E}">
        <p14:creationId xmlns:p14="http://schemas.microsoft.com/office/powerpoint/2010/main" val="291528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8C48FF-6319-4FAB-BA0E-3363B9103B8F}" type="datetimeFigureOut">
              <a:rPr lang="en-US" smtClean="0"/>
              <a:t>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B9B27A-40D2-4491-9AFF-B4ED02D03C6A}" type="slidenum">
              <a:rPr lang="en-US" smtClean="0"/>
              <a:t>‹#›</a:t>
            </a:fld>
            <a:endParaRPr lang="en-US"/>
          </a:p>
        </p:txBody>
      </p:sp>
    </p:spTree>
    <p:extLst>
      <p:ext uri="{BB962C8B-B14F-4D97-AF65-F5344CB8AC3E}">
        <p14:creationId xmlns:p14="http://schemas.microsoft.com/office/powerpoint/2010/main" val="965593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8C48FF-6319-4FAB-BA0E-3363B9103B8F}" type="datetimeFigureOut">
              <a:rPr lang="en-US" smtClean="0"/>
              <a:t>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B9B27A-40D2-4491-9AFF-B4ED02D03C6A}" type="slidenum">
              <a:rPr lang="en-US" smtClean="0"/>
              <a:t>‹#›</a:t>
            </a:fld>
            <a:endParaRPr lang="en-US"/>
          </a:p>
        </p:txBody>
      </p:sp>
    </p:spTree>
    <p:extLst>
      <p:ext uri="{BB962C8B-B14F-4D97-AF65-F5344CB8AC3E}">
        <p14:creationId xmlns:p14="http://schemas.microsoft.com/office/powerpoint/2010/main" val="2949410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8C48FF-6319-4FAB-BA0E-3363B9103B8F}" type="datetimeFigureOut">
              <a:rPr lang="en-US" smtClean="0"/>
              <a:t>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B9B27A-40D2-4491-9AFF-B4ED02D03C6A}" type="slidenum">
              <a:rPr lang="en-US" smtClean="0"/>
              <a:t>‹#›</a:t>
            </a:fld>
            <a:endParaRPr lang="en-US"/>
          </a:p>
        </p:txBody>
      </p:sp>
    </p:spTree>
    <p:extLst>
      <p:ext uri="{BB962C8B-B14F-4D97-AF65-F5344CB8AC3E}">
        <p14:creationId xmlns:p14="http://schemas.microsoft.com/office/powerpoint/2010/main" val="1242696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918C48FF-6319-4FAB-BA0E-3363B9103B8F}" type="datetimeFigureOut">
              <a:rPr lang="en-US" smtClean="0"/>
              <a:t>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B9B27A-40D2-4491-9AFF-B4ED02D03C6A}" type="slidenum">
              <a:rPr lang="en-US" smtClean="0"/>
              <a:t>‹#›</a:t>
            </a:fld>
            <a:endParaRPr lang="en-US"/>
          </a:p>
        </p:txBody>
      </p:sp>
    </p:spTree>
    <p:extLst>
      <p:ext uri="{BB962C8B-B14F-4D97-AF65-F5344CB8AC3E}">
        <p14:creationId xmlns:p14="http://schemas.microsoft.com/office/powerpoint/2010/main" val="911479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918C48FF-6319-4FAB-BA0E-3363B9103B8F}" type="datetimeFigureOut">
              <a:rPr lang="en-US" smtClean="0"/>
              <a:t>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B9B27A-40D2-4491-9AFF-B4ED02D03C6A}" type="slidenum">
              <a:rPr lang="en-US" smtClean="0"/>
              <a:t>‹#›</a:t>
            </a:fld>
            <a:endParaRPr lang="en-US"/>
          </a:p>
        </p:txBody>
      </p:sp>
    </p:spTree>
    <p:extLst>
      <p:ext uri="{BB962C8B-B14F-4D97-AF65-F5344CB8AC3E}">
        <p14:creationId xmlns:p14="http://schemas.microsoft.com/office/powerpoint/2010/main" val="241205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82000"/>
                  </a:schemeClr>
                </a:solidFill>
              </a:defRPr>
            </a:lvl1pPr>
          </a:lstStyle>
          <a:p>
            <a:fld id="{918C48FF-6319-4FAB-BA0E-3363B9103B8F}" type="datetimeFigureOut">
              <a:rPr lang="en-US" smtClean="0"/>
              <a:t>1/7/2025</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82000"/>
                  </a:schemeClr>
                </a:solidFill>
              </a:defRPr>
            </a:lvl1pPr>
          </a:lstStyle>
          <a:p>
            <a:fld id="{3FB9B27A-40D2-4491-9AFF-B4ED02D03C6A}" type="slidenum">
              <a:rPr lang="en-US" smtClean="0"/>
              <a:t>‹#›</a:t>
            </a:fld>
            <a:endParaRPr lang="en-US"/>
          </a:p>
        </p:txBody>
      </p:sp>
    </p:spTree>
    <p:extLst>
      <p:ext uri="{BB962C8B-B14F-4D97-AF65-F5344CB8AC3E}">
        <p14:creationId xmlns:p14="http://schemas.microsoft.com/office/powerpoint/2010/main" val="5287573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www.walkatparkcircle.com/" TargetMode="External"/><Relationship Id="rId7"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2.jpg"/><Relationship Id="rId11" Type="http://schemas.openxmlformats.org/officeDocument/2006/relationships/image" Target="../media/image7.png"/><Relationship Id="rId5" Type="http://schemas.openxmlformats.org/officeDocument/2006/relationships/hyperlink" Target="mailto:BetsyStrott@gmail.com" TargetMode="External"/><Relationship Id="rId10" Type="http://schemas.openxmlformats.org/officeDocument/2006/relationships/image" Target="../media/image6.jpg"/><Relationship Id="rId4" Type="http://schemas.openxmlformats.org/officeDocument/2006/relationships/hyperlink" Target="mailto:johnrice6@gmail.com" TargetMode="External"/><Relationship Id="rId9"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Aerial view of a townhouses&#10;&#10;Description automatically generated with medium confidence">
            <a:extLst>
              <a:ext uri="{FF2B5EF4-FFF2-40B4-BE49-F238E27FC236}">
                <a16:creationId xmlns:a16="http://schemas.microsoft.com/office/drawing/2014/main" id="{2550A0DF-76FA-DA64-1CDA-F0F0FB6B18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4497337"/>
          </a:xfrm>
          <a:prstGeom prst="rect">
            <a:avLst/>
          </a:prstGeom>
        </p:spPr>
      </p:pic>
      <p:sp>
        <p:nvSpPr>
          <p:cNvPr id="5" name="TextBox 4">
            <a:extLst>
              <a:ext uri="{FF2B5EF4-FFF2-40B4-BE49-F238E27FC236}">
                <a16:creationId xmlns:a16="http://schemas.microsoft.com/office/drawing/2014/main" id="{B10027DB-22DD-A711-4F19-CC0B1B2C2BB5}"/>
              </a:ext>
            </a:extLst>
          </p:cNvPr>
          <p:cNvSpPr txBox="1"/>
          <p:nvPr/>
        </p:nvSpPr>
        <p:spPr>
          <a:xfrm>
            <a:off x="0" y="0"/>
            <a:ext cx="7315200" cy="861774"/>
          </a:xfrm>
          <a:prstGeom prst="rect">
            <a:avLst/>
          </a:prstGeom>
          <a:solidFill>
            <a:schemeClr val="bg1"/>
          </a:solidFill>
        </p:spPr>
        <p:txBody>
          <a:bodyPr wrap="square">
            <a:spAutoFit/>
          </a:bodyPr>
          <a:lstStyle/>
          <a:p>
            <a:pPr algn="ctr"/>
            <a:r>
              <a:rPr lang="en-US" b="1" dirty="0">
                <a:solidFill>
                  <a:sysClr val="windowText" lastClr="000000"/>
                </a:solidFill>
              </a:rPr>
              <a:t>The Walk at Park Circle</a:t>
            </a:r>
          </a:p>
          <a:p>
            <a:pPr algn="ctr"/>
            <a:r>
              <a:rPr lang="en-US" sz="1600" dirty="0">
                <a:solidFill>
                  <a:sysClr val="windowText" lastClr="000000"/>
                </a:solidFill>
              </a:rPr>
              <a:t>1150 Valdosta Street, North Charleston, SC 29405</a:t>
            </a:r>
          </a:p>
          <a:p>
            <a:pPr algn="ctr"/>
            <a:r>
              <a:rPr lang="en-US" sz="1600" dirty="0">
                <a:solidFill>
                  <a:sysClr val="windowText" lastClr="000000"/>
                </a:solidFill>
              </a:rPr>
              <a:t>Phase 1 of a 28 Unit Luxury Development Available Now</a:t>
            </a:r>
          </a:p>
        </p:txBody>
      </p:sp>
      <p:sp>
        <p:nvSpPr>
          <p:cNvPr id="7" name="TextBox 6">
            <a:extLst>
              <a:ext uri="{FF2B5EF4-FFF2-40B4-BE49-F238E27FC236}">
                <a16:creationId xmlns:a16="http://schemas.microsoft.com/office/drawing/2014/main" id="{F1EFF431-DA58-6A14-9171-44FB25A4F9AC}"/>
              </a:ext>
            </a:extLst>
          </p:cNvPr>
          <p:cNvSpPr txBox="1"/>
          <p:nvPr/>
        </p:nvSpPr>
        <p:spPr>
          <a:xfrm>
            <a:off x="0" y="4549829"/>
            <a:ext cx="7315200" cy="2839239"/>
          </a:xfrm>
          <a:prstGeom prst="rect">
            <a:avLst/>
          </a:prstGeom>
          <a:noFill/>
        </p:spPr>
        <p:txBody>
          <a:bodyPr wrap="square">
            <a:spAutoFit/>
          </a:bodyPr>
          <a:lstStyle/>
          <a:p>
            <a:pPr algn="ctr"/>
            <a:r>
              <a:rPr lang="en-US" sz="1050" b="0" i="0" dirty="0">
                <a:solidFill>
                  <a:srgbClr val="222222"/>
                </a:solidFill>
                <a:effectLst/>
              </a:rPr>
              <a:t>Please come to our </a:t>
            </a:r>
            <a:r>
              <a:rPr lang="en-US" sz="1050" b="1" i="0" dirty="0">
                <a:solidFill>
                  <a:srgbClr val="222222"/>
                </a:solidFill>
                <a:effectLst/>
              </a:rPr>
              <a:t>Boots On The Ground Event January 29th at 9:00</a:t>
            </a:r>
            <a:r>
              <a:rPr lang="en-US" sz="1050" b="0" i="0" dirty="0">
                <a:solidFill>
                  <a:srgbClr val="222222"/>
                </a:solidFill>
                <a:effectLst/>
              </a:rPr>
              <a:t> on site at The Walk at Park Circle for a tour and more information about the exciting development on Noisette Creek. Please call us for more information about this event.</a:t>
            </a:r>
          </a:p>
          <a:p>
            <a:pPr algn="ctr"/>
            <a:endParaRPr lang="en-US" sz="1050" dirty="0"/>
          </a:p>
          <a:p>
            <a:pPr algn="ctr"/>
            <a:r>
              <a:rPr lang="en-US" sz="1050" dirty="0"/>
              <a:t>Walk at Park Circle offers sophisticated and timelessly designed residences along the banks of Noisette Creek, showcasing a splendid natural backdrop. CK Development has an eye for high-end construction creating quintessential modern, Lowcountry design. The Walk, nestled in the heart of Park Circle has walkable accessibility via the plans for The Noisette Creek boardwalk, which is being constructed by the City. Unique to this community, an outdoor living space is included on each floor, with the top floor featuring an expansive walk-out balcony that provides one-of-a-kind views of Firefly Distillery, Noisette Creek, and long-range views of Riverfront Park. All residences will feature luxury high-end finishes with 10' ceilings and modern designs. All selection packages include stainless steel appliances, large kitchen islands with quartz countertops and an open living concept.</a:t>
            </a:r>
          </a:p>
          <a:p>
            <a:pPr algn="ctr"/>
            <a:endParaRPr lang="en-US" sz="1050" dirty="0"/>
          </a:p>
          <a:p>
            <a:pPr algn="ctr"/>
            <a:r>
              <a:rPr lang="en-US" sz="1050" b="1" dirty="0"/>
              <a:t>11 Residences being offered in Phase One:</a:t>
            </a:r>
          </a:p>
          <a:p>
            <a:pPr algn="ctr"/>
            <a:r>
              <a:rPr lang="en-US" sz="1050" dirty="0"/>
              <a:t>(8) 4 bedroom / 4.5 bath units with potential 1st floor Mother-in-Law suites.</a:t>
            </a:r>
          </a:p>
          <a:p>
            <a:pPr algn="ctr"/>
            <a:r>
              <a:rPr lang="en-US" sz="1050" dirty="0"/>
              <a:t>(3) 3 bedroom / 3.5 bath units</a:t>
            </a:r>
          </a:p>
          <a:p>
            <a:pPr algn="ctr"/>
            <a:endParaRPr lang="en-US" sz="1050" dirty="0"/>
          </a:p>
          <a:p>
            <a:pPr algn="ctr"/>
            <a:r>
              <a:rPr lang="en-US" sz="1050" dirty="0"/>
              <a:t>Visit our website for more information: </a:t>
            </a:r>
            <a:r>
              <a:rPr lang="en-US" sz="1050" dirty="0">
                <a:hlinkClick r:id="rId3"/>
              </a:rPr>
              <a:t>www.walkatparkcircle.com</a:t>
            </a:r>
            <a:endParaRPr lang="en-US" sz="1050" dirty="0"/>
          </a:p>
        </p:txBody>
      </p:sp>
      <p:sp>
        <p:nvSpPr>
          <p:cNvPr id="9" name="TextBox 8">
            <a:extLst>
              <a:ext uri="{FF2B5EF4-FFF2-40B4-BE49-F238E27FC236}">
                <a16:creationId xmlns:a16="http://schemas.microsoft.com/office/drawing/2014/main" id="{39631296-753A-6DD2-0BE5-3AB7EF5BA7F2}"/>
              </a:ext>
            </a:extLst>
          </p:cNvPr>
          <p:cNvSpPr txBox="1"/>
          <p:nvPr/>
        </p:nvSpPr>
        <p:spPr>
          <a:xfrm>
            <a:off x="0" y="8397642"/>
            <a:ext cx="3657600" cy="746358"/>
          </a:xfrm>
          <a:prstGeom prst="rect">
            <a:avLst/>
          </a:prstGeom>
          <a:noFill/>
        </p:spPr>
        <p:txBody>
          <a:bodyPr wrap="square">
            <a:spAutoFit/>
          </a:bodyPr>
          <a:lstStyle/>
          <a:p>
            <a:pPr algn="ctr"/>
            <a:r>
              <a:rPr lang="en-US" sz="1100" b="1" dirty="0"/>
              <a:t>John Rice</a:t>
            </a:r>
          </a:p>
          <a:p>
            <a:pPr algn="ctr"/>
            <a:r>
              <a:rPr lang="en-US" sz="1050" dirty="0"/>
              <a:t>843-708-2515</a:t>
            </a:r>
          </a:p>
          <a:p>
            <a:pPr algn="ctr"/>
            <a:r>
              <a:rPr lang="en-US" sz="1050" dirty="0">
                <a:hlinkClick r:id="rId4"/>
              </a:rPr>
              <a:t>johnrice6@gmail.com</a:t>
            </a:r>
            <a:endParaRPr lang="en-US" sz="1050" dirty="0"/>
          </a:p>
          <a:p>
            <a:pPr algn="ctr"/>
            <a:r>
              <a:rPr lang="en-US" sz="1050" dirty="0"/>
              <a:t>Bluestone Realty</a:t>
            </a:r>
          </a:p>
        </p:txBody>
      </p:sp>
      <p:sp>
        <p:nvSpPr>
          <p:cNvPr id="11" name="TextBox 10">
            <a:extLst>
              <a:ext uri="{FF2B5EF4-FFF2-40B4-BE49-F238E27FC236}">
                <a16:creationId xmlns:a16="http://schemas.microsoft.com/office/drawing/2014/main" id="{E613FC9C-C811-B993-709A-EE1EDE6231C1}"/>
              </a:ext>
            </a:extLst>
          </p:cNvPr>
          <p:cNvSpPr txBox="1"/>
          <p:nvPr/>
        </p:nvSpPr>
        <p:spPr>
          <a:xfrm>
            <a:off x="3657600" y="8397642"/>
            <a:ext cx="3657600" cy="746358"/>
          </a:xfrm>
          <a:prstGeom prst="rect">
            <a:avLst/>
          </a:prstGeom>
          <a:noFill/>
        </p:spPr>
        <p:txBody>
          <a:bodyPr wrap="square">
            <a:spAutoFit/>
          </a:bodyPr>
          <a:lstStyle/>
          <a:p>
            <a:pPr algn="ctr"/>
            <a:r>
              <a:rPr lang="en-US" sz="1100" b="1" dirty="0"/>
              <a:t>Betsy </a:t>
            </a:r>
            <a:r>
              <a:rPr lang="en-US" sz="1100" b="1" dirty="0" err="1"/>
              <a:t>Strott</a:t>
            </a:r>
            <a:endParaRPr lang="en-US" sz="1100" b="1" dirty="0"/>
          </a:p>
          <a:p>
            <a:pPr algn="ctr"/>
            <a:r>
              <a:rPr lang="en-US" sz="1050" dirty="0"/>
              <a:t>504-301-8604</a:t>
            </a:r>
          </a:p>
          <a:p>
            <a:pPr algn="ctr"/>
            <a:r>
              <a:rPr lang="en-US" sz="1050" dirty="0">
                <a:hlinkClick r:id="rId5"/>
              </a:rPr>
              <a:t>BetsyStrott@gmail.com</a:t>
            </a:r>
            <a:endParaRPr lang="en-US" sz="1050" dirty="0"/>
          </a:p>
          <a:p>
            <a:pPr algn="ctr"/>
            <a:r>
              <a:rPr lang="en-US" sz="1050" dirty="0"/>
              <a:t>AgentOwned Realty Charleston Group</a:t>
            </a:r>
          </a:p>
        </p:txBody>
      </p:sp>
      <p:pic>
        <p:nvPicPr>
          <p:cNvPr id="17" name="Picture 16" descr="A group of buildings with trees and grass&#10;&#10;Description automatically generated">
            <a:extLst>
              <a:ext uri="{FF2B5EF4-FFF2-40B4-BE49-F238E27FC236}">
                <a16:creationId xmlns:a16="http://schemas.microsoft.com/office/drawing/2014/main" id="{A81F9A5A-370F-58A2-EBAE-46189811ED1A}"/>
              </a:ext>
            </a:extLst>
          </p:cNvPr>
          <p:cNvPicPr>
            <a:picLocks noChangeAspect="1"/>
          </p:cNvPicPr>
          <p:nvPr/>
        </p:nvPicPr>
        <p:blipFill>
          <a:blip r:embed="rId6">
            <a:extLst>
              <a:ext uri="{28A0092B-C50C-407E-A947-70E740481C1C}">
                <a14:useLocalDpi xmlns:a14="http://schemas.microsoft.com/office/drawing/2010/main" val="0"/>
              </a:ext>
            </a:extLst>
          </a:blip>
          <a:srcRect t="12395"/>
          <a:stretch/>
        </p:blipFill>
        <p:spPr>
          <a:xfrm>
            <a:off x="0" y="7441560"/>
            <a:ext cx="1371600" cy="922085"/>
          </a:xfrm>
          <a:prstGeom prst="rect">
            <a:avLst/>
          </a:prstGeom>
        </p:spPr>
      </p:pic>
      <p:pic>
        <p:nvPicPr>
          <p:cNvPr id="19" name="Picture 18" descr="A kitchen with white cabinets and white countertops&#10;&#10;Description automatically generated">
            <a:extLst>
              <a:ext uri="{FF2B5EF4-FFF2-40B4-BE49-F238E27FC236}">
                <a16:creationId xmlns:a16="http://schemas.microsoft.com/office/drawing/2014/main" id="{677E2999-F04E-73E6-415D-053FC8478BC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485900" y="7441560"/>
            <a:ext cx="1371600" cy="922085"/>
          </a:xfrm>
          <a:prstGeom prst="rect">
            <a:avLst/>
          </a:prstGeom>
        </p:spPr>
      </p:pic>
      <p:pic>
        <p:nvPicPr>
          <p:cNvPr id="21" name="Picture 20" descr="A room with a table and chairs&#10;&#10;Description automatically generated">
            <a:extLst>
              <a:ext uri="{FF2B5EF4-FFF2-40B4-BE49-F238E27FC236}">
                <a16:creationId xmlns:a16="http://schemas.microsoft.com/office/drawing/2014/main" id="{A7CAAEC6-5101-E556-F69B-F490B108D17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71800" y="7441560"/>
            <a:ext cx="1371600" cy="922085"/>
          </a:xfrm>
          <a:prstGeom prst="rect">
            <a:avLst/>
          </a:prstGeom>
        </p:spPr>
      </p:pic>
      <p:pic>
        <p:nvPicPr>
          <p:cNvPr id="23" name="Picture 22" descr="A bathroom with a shower and sink&#10;&#10;Description automatically generated">
            <a:extLst>
              <a:ext uri="{FF2B5EF4-FFF2-40B4-BE49-F238E27FC236}">
                <a16:creationId xmlns:a16="http://schemas.microsoft.com/office/drawing/2014/main" id="{A7E09AA0-BAF0-9A69-258E-DC8A908A71F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943600" y="7440591"/>
            <a:ext cx="1371600" cy="923054"/>
          </a:xfrm>
          <a:prstGeom prst="rect">
            <a:avLst/>
          </a:prstGeom>
        </p:spPr>
      </p:pic>
      <p:pic>
        <p:nvPicPr>
          <p:cNvPr id="25" name="Picture 24" descr="A bedroom with a bed and a rug&#10;&#10;Description automatically generated">
            <a:extLst>
              <a:ext uri="{FF2B5EF4-FFF2-40B4-BE49-F238E27FC236}">
                <a16:creationId xmlns:a16="http://schemas.microsoft.com/office/drawing/2014/main" id="{02BA0CA1-9AD2-485C-3F94-F55D6307EDE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457700" y="7441560"/>
            <a:ext cx="1371600" cy="922085"/>
          </a:xfrm>
          <a:prstGeom prst="rect">
            <a:avLst/>
          </a:prstGeom>
        </p:spPr>
      </p:pic>
      <p:pic>
        <p:nvPicPr>
          <p:cNvPr id="27" name="Picture 26">
            <a:extLst>
              <a:ext uri="{FF2B5EF4-FFF2-40B4-BE49-F238E27FC236}">
                <a16:creationId xmlns:a16="http://schemas.microsoft.com/office/drawing/2014/main" id="{929833F0-79E2-955C-D092-C1E8521C2034}"/>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4479925" y="3262811"/>
            <a:ext cx="2774315" cy="1159664"/>
          </a:xfrm>
          <a:prstGeom prst="rect">
            <a:avLst/>
          </a:prstGeom>
          <a:ln>
            <a:noFill/>
          </a:ln>
          <a:effectLst/>
        </p:spPr>
      </p:pic>
    </p:spTree>
    <p:extLst>
      <p:ext uri="{BB962C8B-B14F-4D97-AF65-F5344CB8AC3E}">
        <p14:creationId xmlns:p14="http://schemas.microsoft.com/office/powerpoint/2010/main" val="32311151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204</TotalTime>
  <Words>281</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 Thomas Price</dc:creator>
  <cp:lastModifiedBy>A. Thomas Price</cp:lastModifiedBy>
  <cp:revision>6</cp:revision>
  <dcterms:created xsi:type="dcterms:W3CDTF">2025-01-06T15:47:31Z</dcterms:created>
  <dcterms:modified xsi:type="dcterms:W3CDTF">2025-01-07T21:17:47Z</dcterms:modified>
</cp:coreProperties>
</file>