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218" y="10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10/24/2015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rotWithShape="1">
          <a:blip r:embed="rId2">
            <a:extLst>
              <a:ext uri="{28A0092B-C50C-407E-A947-70E740481C1C}">
                <a14:useLocalDpi xmlns:a14="http://schemas.microsoft.com/office/drawing/2010/main" val="0"/>
              </a:ext>
            </a:extLst>
          </a:blip>
          <a:srcRect t="21259" b="25000"/>
          <a:stretch/>
        </p:blipFill>
        <p:spPr bwMode="auto">
          <a:xfrm>
            <a:off x="1" y="0"/>
            <a:ext cx="7315199" cy="29484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tangle 20"/>
          <p:cNvSpPr/>
          <p:nvPr/>
        </p:nvSpPr>
        <p:spPr>
          <a:xfrm>
            <a:off x="1" y="9070802"/>
            <a:ext cx="7315198" cy="985839"/>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37000" y="3276600"/>
            <a:ext cx="3583601" cy="5354856"/>
          </a:xfrm>
        </p:spPr>
        <p:txBody>
          <a:bodyPr anchor="t">
            <a:noAutofit/>
          </a:bodyPr>
          <a:lstStyle/>
          <a:p>
            <a:r>
              <a:rPr lang="en-US" sz="1050" dirty="0">
                <a:solidFill>
                  <a:schemeClr val="tx2">
                    <a:lumMod val="75000"/>
                  </a:schemeClr>
                </a:solidFill>
                <a:latin typeface="Trebuchet MS" panose="020B0603020202020204" pitchFamily="34" charset="0"/>
              </a:rPr>
              <a:t>Gorgeous custom built, deep water home with all the bells and whistles that a discriminating buyer is searching for. The waterfront home on Wagner Creek is surrounded by 5 plus acres of marsh and woods and overlooks the 9th and 18th holes of the Dunes West Golf Course. Also included is your own private dock with a 14X14 </a:t>
            </a:r>
            <a:r>
              <a:rPr lang="en-US" sz="1050" dirty="0" err="1">
                <a:solidFill>
                  <a:schemeClr val="tx2">
                    <a:lumMod val="75000"/>
                  </a:schemeClr>
                </a:solidFill>
                <a:latin typeface="Trebuchet MS" panose="020B0603020202020204" pitchFamily="34" charset="0"/>
              </a:rPr>
              <a:t>ft</a:t>
            </a:r>
            <a:r>
              <a:rPr lang="en-US" sz="1050" dirty="0">
                <a:solidFill>
                  <a:schemeClr val="tx2">
                    <a:lumMod val="75000"/>
                  </a:schemeClr>
                </a:solidFill>
                <a:latin typeface="Trebuchet MS" panose="020B0603020202020204" pitchFamily="34" charset="0"/>
              </a:rPr>
              <a:t> pier head with water and electricity and a 8X20 </a:t>
            </a:r>
            <a:r>
              <a:rPr lang="en-US" sz="1050" dirty="0" err="1">
                <a:solidFill>
                  <a:schemeClr val="tx2">
                    <a:lumMod val="75000"/>
                  </a:schemeClr>
                </a:solidFill>
                <a:latin typeface="Trebuchet MS" panose="020B0603020202020204" pitchFamily="34" charset="0"/>
              </a:rPr>
              <a:t>ft</a:t>
            </a:r>
            <a:r>
              <a:rPr lang="en-US" sz="1050" dirty="0">
                <a:solidFill>
                  <a:schemeClr val="tx2">
                    <a:lumMod val="75000"/>
                  </a:schemeClr>
                </a:solidFill>
                <a:latin typeface="Trebuchet MS" panose="020B0603020202020204" pitchFamily="34" charset="0"/>
              </a:rPr>
              <a:t> floater with 6 to 7 feet of water at low tide. The first floor of this magnificent home includes a spacious entry hall, formal living room, separate formal dining room, great room with fireplace with gas logs, chef's kitchen, master bedroom and bath, powder room, large laundry room, office with built in desk and shelves and a huge screened porch which is accessible from the master bedroom, the great room and the kitchen. The second floor includes 3 large bedrooms and 3 full baths a library with built in shelves and a media room which opens onto a cozy private deck, great for relaxing and enjoying the sunsets. The ground level includes a huge recreation room, a guest room and full bath, covered porch and tons of storage as well as a three car garage. This lovely executive brick home includes so many special features that it is difficult to mention them all. Some of these include an elevator to take you to each floor, beautiful deep moldings throughout, hardwood floors on both first and second levels, central vacuum, surround sound, plantation shutters, double ovens, 2 dishwashers, gorgeous custom cabinets, </a:t>
            </a:r>
            <a:r>
              <a:rPr lang="en-US" sz="1050" dirty="0" smtClean="0">
                <a:solidFill>
                  <a:schemeClr val="tx2">
                    <a:lumMod val="75000"/>
                  </a:schemeClr>
                </a:solidFill>
                <a:latin typeface="Trebuchet MS" panose="020B0603020202020204" pitchFamily="34" charset="0"/>
              </a:rPr>
              <a:t>…</a:t>
            </a:r>
            <a:endParaRPr lang="en-US" sz="1050" dirty="0">
              <a:solidFill>
                <a:schemeClr val="tx2">
                  <a:lumMod val="75000"/>
                </a:schemeClr>
              </a:solidFill>
              <a:latin typeface="Trebuchet MS" panose="020B0603020202020204" pitchFamily="34" charset="0"/>
            </a:endParaRPr>
          </a:p>
        </p:txBody>
      </p:sp>
      <p:sp>
        <p:nvSpPr>
          <p:cNvPr id="17" name="Rectangle 16"/>
          <p:cNvSpPr/>
          <p:nvPr/>
        </p:nvSpPr>
        <p:spPr>
          <a:xfrm>
            <a:off x="4267200" y="9155917"/>
            <a:ext cx="3048000" cy="815608"/>
          </a:xfrm>
          <a:prstGeom prst="rect">
            <a:avLst/>
          </a:prstGeom>
        </p:spPr>
        <p:txBody>
          <a:bodyPr wrap="square">
            <a:spAutoFit/>
          </a:bodyPr>
          <a:lstStyle/>
          <a:p>
            <a:pPr algn="r"/>
            <a:r>
              <a:rPr lang="en-US" sz="1200" u="sng" dirty="0" smtClean="0">
                <a:solidFill>
                  <a:schemeClr val="bg1"/>
                </a:solidFill>
                <a:effectLst>
                  <a:outerShdw blurRad="38100" dist="38100" dir="2700000" algn="tl">
                    <a:srgbClr val="000000">
                      <a:alpha val="43137"/>
                    </a:srgbClr>
                  </a:outerShdw>
                </a:effectLst>
                <a:latin typeface="Trebuchet MS" panose="020B0603020202020204" pitchFamily="34" charset="0"/>
              </a:rPr>
              <a:t>Listed by</a:t>
            </a:r>
          </a:p>
          <a:p>
            <a:pPr algn="r"/>
            <a:r>
              <a:rPr lang="en-US" sz="1400" dirty="0" smtClean="0">
                <a:solidFill>
                  <a:schemeClr val="bg1"/>
                </a:solidFill>
                <a:effectLst>
                  <a:outerShdw blurRad="38100" dist="38100" dir="2700000" algn="tl">
                    <a:srgbClr val="000000">
                      <a:alpha val="43137"/>
                    </a:srgbClr>
                  </a:outerShdw>
                </a:effectLst>
                <a:latin typeface="Trebuchet MS" panose="020B0603020202020204" pitchFamily="34" charset="0"/>
              </a:rPr>
              <a:t>Gail Young</a:t>
            </a:r>
            <a:br>
              <a:rPr lang="en-US" sz="14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843-814-9885 - </a:t>
            </a: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M</a:t>
            </a:r>
          </a:p>
          <a:p>
            <a:pPr algn="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gailyoung@carolinaone.com</a:t>
            </a:r>
          </a:p>
        </p:txBody>
      </p:sp>
      <p:sp>
        <p:nvSpPr>
          <p:cNvPr id="18" name="Rectangle 17"/>
          <p:cNvSpPr/>
          <p:nvPr/>
        </p:nvSpPr>
        <p:spPr>
          <a:xfrm>
            <a:off x="7848600" y="6858000"/>
            <a:ext cx="2330611" cy="369332"/>
          </a:xfrm>
          <a:prstGeom prst="rect">
            <a:avLst/>
          </a:prstGeom>
        </p:spPr>
        <p:txBody>
          <a:bodyPr wrap="square" anchor="ctr">
            <a:spAutoFit/>
          </a:bodyPr>
          <a:lstStyle/>
          <a:p>
            <a:pPr algn="ctr"/>
            <a:r>
              <a:rPr lang="en-US" sz="600" dirty="0">
                <a:solidFill>
                  <a:schemeClr val="bg1"/>
                </a:solidFill>
                <a:effectLst>
                  <a:outerShdw blurRad="38100" dist="38100" dir="2700000" algn="tl">
                    <a:srgbClr val="000000">
                      <a:alpha val="43137"/>
                    </a:srgbClr>
                  </a:outerShdw>
                </a:effectLst>
                <a:latin typeface="Trebuchet MS" panose="020B0603020202020204" pitchFamily="34" charset="0"/>
              </a:rPr>
              <a:t>Carolina One Real </a:t>
            </a:r>
            <a:r>
              <a:rPr lang="en-US" sz="600" dirty="0" smtClean="0">
                <a:solidFill>
                  <a:schemeClr val="bg1"/>
                </a:solidFill>
                <a:effectLst>
                  <a:outerShdw blurRad="38100" dist="38100" dir="2700000" algn="tl">
                    <a:srgbClr val="000000">
                      <a:alpha val="43137"/>
                    </a:srgbClr>
                  </a:outerShdw>
                </a:effectLst>
                <a:latin typeface="Trebuchet MS" panose="020B0603020202020204" pitchFamily="34" charset="0"/>
              </a:rPr>
              <a:t>Estate</a:t>
            </a:r>
            <a:br>
              <a:rPr lang="en-US" sz="6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600" dirty="0" smtClean="0">
                <a:solidFill>
                  <a:schemeClr val="bg1"/>
                </a:solidFill>
                <a:effectLst>
                  <a:outerShdw blurRad="38100" dist="38100" dir="2700000" algn="tl">
                    <a:srgbClr val="000000">
                      <a:alpha val="43137"/>
                    </a:srgbClr>
                  </a:outerShdw>
                </a:effectLst>
                <a:latin typeface="Trebuchet MS" panose="020B0603020202020204" pitchFamily="34" charset="0"/>
              </a:rPr>
              <a:t>1503 </a:t>
            </a:r>
            <a:r>
              <a:rPr lang="en-US" sz="600" dirty="0">
                <a:solidFill>
                  <a:schemeClr val="bg1"/>
                </a:solidFill>
                <a:effectLst>
                  <a:outerShdw blurRad="38100" dist="38100" dir="2700000" algn="tl">
                    <a:srgbClr val="000000">
                      <a:alpha val="43137"/>
                    </a:srgbClr>
                  </a:outerShdw>
                </a:effectLst>
                <a:latin typeface="Trebuchet MS" panose="020B0603020202020204" pitchFamily="34" charset="0"/>
              </a:rPr>
              <a:t>Palm </a:t>
            </a:r>
            <a:r>
              <a:rPr lang="en-US" sz="600" dirty="0" smtClean="0">
                <a:solidFill>
                  <a:schemeClr val="bg1"/>
                </a:solidFill>
                <a:effectLst>
                  <a:outerShdw blurRad="38100" dist="38100" dir="2700000" algn="tl">
                    <a:srgbClr val="000000">
                      <a:alpha val="43137"/>
                    </a:srgbClr>
                  </a:outerShdw>
                </a:effectLst>
                <a:latin typeface="Trebuchet MS" panose="020B0603020202020204" pitchFamily="34" charset="0"/>
              </a:rPr>
              <a:t>Blvd</a:t>
            </a:r>
            <a:br>
              <a:rPr lang="en-US" sz="6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600" dirty="0" smtClean="0">
                <a:solidFill>
                  <a:schemeClr val="bg1"/>
                </a:solidFill>
                <a:effectLst>
                  <a:outerShdw blurRad="38100" dist="38100" dir="2700000" algn="tl">
                    <a:srgbClr val="000000">
                      <a:alpha val="43137"/>
                    </a:srgbClr>
                  </a:outerShdw>
                </a:effectLst>
                <a:latin typeface="Trebuchet MS" panose="020B0603020202020204" pitchFamily="34" charset="0"/>
              </a:rPr>
              <a:t>Isle </a:t>
            </a:r>
            <a:r>
              <a:rPr lang="en-US" sz="600" dirty="0">
                <a:solidFill>
                  <a:schemeClr val="bg1"/>
                </a:solidFill>
                <a:effectLst>
                  <a:outerShdw blurRad="38100" dist="38100" dir="2700000" algn="tl">
                    <a:srgbClr val="000000">
                      <a:alpha val="43137"/>
                    </a:srgbClr>
                  </a:outerShdw>
                </a:effectLst>
                <a:latin typeface="Trebuchet MS" panose="020B0603020202020204" pitchFamily="34" charset="0"/>
              </a:rPr>
              <a:t>of Palms, SC </a:t>
            </a:r>
            <a:r>
              <a:rPr lang="en-US" sz="600" dirty="0" smtClean="0">
                <a:solidFill>
                  <a:schemeClr val="bg1"/>
                </a:solidFill>
                <a:effectLst>
                  <a:outerShdw blurRad="38100" dist="38100" dir="2700000" algn="tl">
                    <a:srgbClr val="000000">
                      <a:alpha val="43137"/>
                    </a:srgbClr>
                  </a:outerShdw>
                </a:effectLst>
                <a:latin typeface="Trebuchet MS" panose="020B0603020202020204" pitchFamily="34" charset="0"/>
              </a:rPr>
              <a:t>29451</a:t>
            </a:r>
            <a:endParaRPr lang="en-US" sz="6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23" name="Rectangle 22"/>
          <p:cNvSpPr/>
          <p:nvPr/>
        </p:nvSpPr>
        <p:spPr>
          <a:xfrm>
            <a:off x="0" y="0"/>
            <a:ext cx="7315200" cy="830997"/>
          </a:xfrm>
          <a:prstGeom prst="rect">
            <a:avLst/>
          </a:prstGeom>
        </p:spPr>
        <p:txBody>
          <a:bodyPr wrap="square">
            <a:spAutoFit/>
          </a:bodyPr>
          <a:lstStyle/>
          <a:p>
            <a:pPr algn="ctr"/>
            <a:r>
              <a:rPr lang="en-US" sz="2800" dirty="0" smtClean="0">
                <a:solidFill>
                  <a:schemeClr val="tx2"/>
                </a:solidFill>
                <a:effectLst>
                  <a:outerShdw blurRad="50800" dist="38100" dir="5400000" algn="t" rotWithShape="0">
                    <a:prstClr val="black">
                      <a:alpha val="40000"/>
                    </a:prstClr>
                  </a:outerShdw>
                </a:effectLst>
                <a:latin typeface="Trebuchet MS" panose="020B0603020202020204" pitchFamily="34" charset="0"/>
              </a:rPr>
              <a:t>Dunes West Open House</a:t>
            </a:r>
          </a:p>
          <a:p>
            <a:pPr algn="ctr"/>
            <a:r>
              <a:rPr lang="en-US" dirty="0" smtClean="0">
                <a:solidFill>
                  <a:schemeClr val="tx2"/>
                </a:solidFill>
                <a:effectLst>
                  <a:outerShdw blurRad="50800" dist="38100" dir="5400000" algn="t" rotWithShape="0">
                    <a:prstClr val="black">
                      <a:alpha val="40000"/>
                    </a:prstClr>
                  </a:outerShdw>
                </a:effectLst>
                <a:latin typeface="Trebuchet MS" panose="020B0603020202020204" pitchFamily="34" charset="0"/>
              </a:rPr>
              <a:t>Sunday October 25</a:t>
            </a:r>
            <a:r>
              <a:rPr lang="en-US" baseline="30000" dirty="0" smtClean="0">
                <a:solidFill>
                  <a:schemeClr val="tx2"/>
                </a:solidFill>
                <a:effectLst>
                  <a:outerShdw blurRad="50800" dist="38100" dir="5400000" algn="t" rotWithShape="0">
                    <a:prstClr val="black">
                      <a:alpha val="40000"/>
                    </a:prstClr>
                  </a:outerShdw>
                </a:effectLst>
                <a:latin typeface="Trebuchet MS" panose="020B0603020202020204" pitchFamily="34" charset="0"/>
              </a:rPr>
              <a:t>th</a:t>
            </a:r>
            <a:r>
              <a:rPr lang="en-US" dirty="0" smtClean="0">
                <a:solidFill>
                  <a:schemeClr val="tx2"/>
                </a:solidFill>
                <a:effectLst>
                  <a:outerShdw blurRad="50800" dist="38100" dir="5400000" algn="t" rotWithShape="0">
                    <a:prstClr val="black">
                      <a:alpha val="40000"/>
                    </a:prstClr>
                  </a:outerShdw>
                </a:effectLst>
                <a:latin typeface="Trebuchet MS" panose="020B0603020202020204" pitchFamily="34" charset="0"/>
              </a:rPr>
              <a:t>, 2-5p</a:t>
            </a:r>
            <a:endParaRPr lang="en-US" sz="2800" dirty="0">
              <a:solidFill>
                <a:schemeClr val="tx2"/>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10" name="Picture 9"/>
          <p:cNvPicPr>
            <a:picLocks noChangeAspect="1"/>
          </p:cNvPicPr>
          <p:nvPr/>
        </p:nvPicPr>
        <p:blipFill rotWithShape="1">
          <a:blip r:embed="rId3" cstate="print">
            <a:extLst>
              <a:ext uri="{28A0092B-C50C-407E-A947-70E740481C1C}">
                <a14:useLocalDpi xmlns:a14="http://schemas.microsoft.com/office/drawing/2010/main" val="0"/>
              </a:ext>
            </a:extLst>
          </a:blip>
          <a:srcRect l="2778" t="2660" r="4860" b="6368"/>
          <a:stretch/>
        </p:blipFill>
        <p:spPr>
          <a:xfrm>
            <a:off x="3459742" y="9630211"/>
            <a:ext cx="395716" cy="389765"/>
          </a:xfrm>
          <a:prstGeom prst="rect">
            <a:avLst/>
          </a:prstGeom>
        </p:spPr>
      </p:pic>
      <p:sp>
        <p:nvSpPr>
          <p:cNvPr id="2" name="Title 1"/>
          <p:cNvSpPr>
            <a:spLocks noGrp="1"/>
          </p:cNvSpPr>
          <p:nvPr>
            <p:ph type="ctrTitle"/>
          </p:nvPr>
        </p:nvSpPr>
        <p:spPr>
          <a:xfrm>
            <a:off x="1" y="2404991"/>
            <a:ext cx="3657599" cy="1024009"/>
          </a:xfrm>
        </p:spPr>
        <p:txBody>
          <a:bodyPr anchor="ctr">
            <a:noAutofit/>
            <a:scene3d>
              <a:camera prst="orthographicFront"/>
              <a:lightRig rig="soft" dir="t">
                <a:rot lat="0" lon="0" rev="17220000"/>
              </a:lightRig>
            </a:scene3d>
            <a:sp3d prstMaterial="softEdge"/>
          </a:bodyPr>
          <a:lstStyle/>
          <a:p>
            <a:r>
              <a:rPr lang="en-US" sz="24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3028 Yachtsman </a:t>
            </a:r>
            <a:r>
              <a:rPr lang="en-US" sz="24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Drive</a:t>
            </a:r>
            <a:br>
              <a:rPr lang="en-US" sz="24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b="0" cap="none" dirty="0" smtClean="0">
                <a:ln w="10541" cmpd="sng">
                  <a:noFill/>
                  <a:prstDash val="solid"/>
                </a:ln>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MLS</a:t>
            </a:r>
            <a:r>
              <a:rPr lang="en-US" sz="1800" b="0" cap="none" dirty="0">
                <a:ln w="10541" cmpd="sng">
                  <a:noFill/>
                  <a:prstDash val="solid"/>
                </a:ln>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 1424532 :: $1,575,000</a:t>
            </a:r>
            <a:endParaRPr lang="en-US" sz="1100" b="0" cap="none" dirty="0">
              <a:ln w="10541" cmpd="sng">
                <a:noFill/>
                <a:prstDash val="solid"/>
              </a:ln>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sp>
        <p:nvSpPr>
          <p:cNvPr id="4" name="Rectangle 3"/>
          <p:cNvSpPr/>
          <p:nvPr/>
        </p:nvSpPr>
        <p:spPr>
          <a:xfrm>
            <a:off x="-279" y="9155917"/>
            <a:ext cx="2895879" cy="815608"/>
          </a:xfrm>
          <a:prstGeom prst="rect">
            <a:avLst/>
          </a:prstGeom>
        </p:spPr>
        <p:txBody>
          <a:bodyPr wrap="square">
            <a:spAutoFit/>
          </a:bodyPr>
          <a:lstStyle/>
          <a:p>
            <a:r>
              <a:rPr lang="en-US" sz="1200" u="sng" dirty="0" smtClean="0">
                <a:solidFill>
                  <a:schemeClr val="bg1"/>
                </a:solidFill>
                <a:effectLst>
                  <a:outerShdw blurRad="38100" dist="38100" dir="2700000" algn="tl">
                    <a:srgbClr val="000000">
                      <a:alpha val="43137"/>
                    </a:srgbClr>
                  </a:outerShdw>
                </a:effectLst>
                <a:latin typeface="Trebuchet MS" panose="020B0603020202020204" pitchFamily="34" charset="0"/>
              </a:rPr>
              <a:t>Listed </a:t>
            </a:r>
            <a:r>
              <a:rPr lang="en-US" sz="1200" u="sng" dirty="0">
                <a:solidFill>
                  <a:schemeClr val="bg1"/>
                </a:solidFill>
                <a:effectLst>
                  <a:outerShdw blurRad="38100" dist="38100" dir="2700000" algn="tl">
                    <a:srgbClr val="000000">
                      <a:alpha val="43137"/>
                    </a:srgbClr>
                  </a:outerShdw>
                </a:effectLst>
                <a:latin typeface="Trebuchet MS" panose="020B0603020202020204" pitchFamily="34" charset="0"/>
              </a:rPr>
              <a:t>by</a:t>
            </a:r>
          </a:p>
          <a:p>
            <a:r>
              <a:rPr lang="en-US" sz="1400" dirty="0" smtClean="0">
                <a:solidFill>
                  <a:schemeClr val="bg1"/>
                </a:solidFill>
                <a:effectLst>
                  <a:outerShdw blurRad="38100" dist="38100" dir="2700000" algn="tl">
                    <a:srgbClr val="000000">
                      <a:alpha val="43137"/>
                    </a:srgbClr>
                  </a:outerShdw>
                </a:effectLst>
                <a:latin typeface="Trebuchet MS" panose="020B0603020202020204" pitchFamily="34" charset="0"/>
              </a:rPr>
              <a:t>Bill Donovan</a:t>
            </a: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843-991-0146</a:t>
            </a:r>
            <a:b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donovans@carolinaone.com</a:t>
            </a:r>
          </a:p>
        </p:txBody>
      </p:sp>
      <p:sp>
        <p:nvSpPr>
          <p:cNvPr id="22" name="Title 1"/>
          <p:cNvSpPr txBox="1">
            <a:spLocks/>
          </p:cNvSpPr>
          <p:nvPr/>
        </p:nvSpPr>
        <p:spPr>
          <a:xfrm>
            <a:off x="3657600" y="2404991"/>
            <a:ext cx="3657599" cy="1024009"/>
          </a:xfrm>
          <a:prstGeom prst="rect">
            <a:avLst/>
          </a:prstGeom>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24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3024 Yachtsman Drive</a:t>
            </a:r>
            <a:br>
              <a:rPr lang="en-US" sz="24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b="0" cap="none" dirty="0" smtClean="0">
                <a:ln w="10541" cmpd="sng">
                  <a:noFill/>
                  <a:prstDash val="solid"/>
                </a:ln>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MLS# 15016554 :: $1,599,000</a:t>
            </a:r>
            <a:endParaRPr lang="en-US" sz="1100" b="0" cap="none" dirty="0">
              <a:ln w="10541" cmpd="sng">
                <a:noFill/>
                <a:prstDash val="solid"/>
              </a:ln>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grpSp>
        <p:nvGrpSpPr>
          <p:cNvPr id="8" name="Group 7"/>
          <p:cNvGrpSpPr/>
          <p:nvPr/>
        </p:nvGrpSpPr>
        <p:grpSpPr>
          <a:xfrm>
            <a:off x="996075" y="1371600"/>
            <a:ext cx="5310527" cy="1092206"/>
            <a:chOff x="996075" y="1447800"/>
            <a:chExt cx="5310527" cy="1092206"/>
          </a:xfrm>
        </p:grpSpPr>
        <p:pic>
          <p:nvPicPr>
            <p:cNvPr id="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996075" y="1447800"/>
              <a:ext cx="1665450" cy="1092206"/>
            </a:xfrm>
            <a:prstGeom prst="rect">
              <a:avLst/>
            </a:prstGeom>
            <a:ln w="9525">
              <a:solidFill>
                <a:schemeClr val="bg1"/>
              </a:solidFill>
              <a:miter lim="800000"/>
              <a:headEnd/>
              <a:tailEnd/>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026" name="Picture 2" descr="http://cdn2.photos.flexmls.com/chs/20150622174555241589000000.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66197" y="1447800"/>
              <a:ext cx="1640405" cy="1088136"/>
            </a:xfrm>
            <a:prstGeom prst="rect">
              <a:avLst/>
            </a:prstGeom>
            <a:ln>
              <a:solidFill>
                <a:schemeClr val="bg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grpSp>
      <p:sp>
        <p:nvSpPr>
          <p:cNvPr id="25" name="Subtitle 2"/>
          <p:cNvSpPr txBox="1">
            <a:spLocks/>
          </p:cNvSpPr>
          <p:nvPr/>
        </p:nvSpPr>
        <p:spPr>
          <a:xfrm>
            <a:off x="3694599" y="3276600"/>
            <a:ext cx="3583601" cy="5354856"/>
          </a:xfrm>
          <a:prstGeom prst="rect">
            <a:avLst/>
          </a:prstGeom>
        </p:spPr>
        <p:txBody>
          <a:bodyPr vert="horz" anchor="t">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tx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tx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tx1"/>
                </a:solidFill>
                <a:latin typeface="+mn-lt"/>
                <a:ea typeface="+mn-ea"/>
                <a:cs typeface="+mn-cs"/>
              </a:defRPr>
            </a:lvl9pPr>
          </a:lstStyle>
          <a:p>
            <a:pPr defTabSz="914400"/>
            <a:r>
              <a:rPr lang="en-US" sz="1050" dirty="0">
                <a:solidFill>
                  <a:schemeClr val="tx2">
                    <a:lumMod val="75000"/>
                  </a:schemeClr>
                </a:solidFill>
                <a:latin typeface="Trebuchet MS" panose="020B0603020202020204" pitchFamily="34" charset="0"/>
              </a:rPr>
              <a:t>This home is near completion (dock still to be built).On deep water, introducing another luxury home by Seneca Construction, with the imaginative design, intricate detail, and wonderful flow that are the trademarks of this custom builder. Built to capture the water views &amp; the landscape from virtually every room, the visual effect showcases the importance of incorporating the natural surroundings into the </a:t>
            </a:r>
            <a:r>
              <a:rPr lang="en-US" sz="1050" dirty="0" smtClean="0">
                <a:solidFill>
                  <a:schemeClr val="tx2">
                    <a:lumMod val="75000"/>
                  </a:schemeClr>
                </a:solidFill>
                <a:latin typeface="Trebuchet MS" panose="020B0603020202020204" pitchFamily="34" charset="0"/>
              </a:rPr>
              <a:t>home’s </a:t>
            </a:r>
            <a:r>
              <a:rPr lang="en-US" sz="1050" dirty="0">
                <a:solidFill>
                  <a:schemeClr val="tx2">
                    <a:lumMod val="75000"/>
                  </a:schemeClr>
                </a:solidFill>
                <a:latin typeface="Trebuchet MS" panose="020B0603020202020204" pitchFamily="34" charset="0"/>
              </a:rPr>
              <a:t>interior. In addition to the waterfront setting, the home is located in the exclusive gated community of Dunes West, well-known for its outstanding amenities. Even with much of the interior detail still to be done, it is easy to picture how stunning this spacious and elegantly comfortable home will be. The </a:t>
            </a:r>
            <a:r>
              <a:rPr lang="en-US" sz="1050" dirty="0" err="1">
                <a:solidFill>
                  <a:schemeClr val="tx2">
                    <a:lumMod val="75000"/>
                  </a:schemeClr>
                </a:solidFill>
                <a:latin typeface="Trebuchet MS" panose="020B0603020202020204" pitchFamily="34" charset="0"/>
              </a:rPr>
              <a:t>palladian</a:t>
            </a:r>
            <a:r>
              <a:rPr lang="en-US" sz="1050" dirty="0">
                <a:solidFill>
                  <a:schemeClr val="tx2">
                    <a:lumMod val="75000"/>
                  </a:schemeClr>
                </a:solidFill>
                <a:latin typeface="Trebuchet MS" panose="020B0603020202020204" pitchFamily="34" charset="0"/>
              </a:rPr>
              <a:t> window at the peak of the roof just adds that nice touch to this handsome home - when the hurricane shutters go on, and the landscaping is in, the effect will be impressive. The same thought went into the extensive interior features starting with the mahogany front door and continuing throughout </a:t>
            </a:r>
            <a:r>
              <a:rPr lang="en-US" sz="1050">
                <a:solidFill>
                  <a:schemeClr val="tx2">
                    <a:lumMod val="75000"/>
                  </a:schemeClr>
                </a:solidFill>
                <a:latin typeface="Trebuchet MS" panose="020B0603020202020204" pitchFamily="34" charset="0"/>
              </a:rPr>
              <a:t>the </a:t>
            </a:r>
            <a:r>
              <a:rPr lang="en-US" sz="1050" smtClean="0">
                <a:solidFill>
                  <a:schemeClr val="tx2">
                    <a:lumMod val="75000"/>
                  </a:schemeClr>
                </a:solidFill>
                <a:latin typeface="Trebuchet MS" panose="020B0603020202020204" pitchFamily="34" charset="0"/>
              </a:rPr>
              <a:t>house: </a:t>
            </a:r>
            <a:r>
              <a:rPr lang="en-US" sz="1050" dirty="0">
                <a:solidFill>
                  <a:schemeClr val="tx2">
                    <a:lumMod val="75000"/>
                  </a:schemeClr>
                </a:solidFill>
                <a:latin typeface="Trebuchet MS" panose="020B0603020202020204" pitchFamily="34" charset="0"/>
              </a:rPr>
              <a:t>woodwork, hardwoods, high ceilings, granite, etc. Spacious rooms with bay windows and double glass doors have great views of the water and marsh. Fully-appointed gourmet kitchen with center island and large breakfast area with one of those bay windows. The large laundry/utility room will have 3/4 bead-board walls, and access to the side porch (where gas line is set for grille). Between the kitchen and dining room there is a butler's pantry and food pantry. </a:t>
            </a:r>
            <a:r>
              <a:rPr lang="en-US" sz="1050" dirty="0" smtClean="0">
                <a:solidFill>
                  <a:schemeClr val="tx2">
                    <a:lumMod val="75000"/>
                  </a:schemeClr>
                </a:solidFill>
                <a:latin typeface="Trebuchet MS" panose="020B0603020202020204" pitchFamily="34" charset="0"/>
              </a:rPr>
              <a:t>…</a:t>
            </a:r>
            <a:endParaRPr lang="en-US" sz="1050" dirty="0">
              <a:solidFill>
                <a:schemeClr val="tx2">
                  <a:lumMod val="75000"/>
                </a:schemeClr>
              </a:solidFill>
              <a:latin typeface="Trebuchet MS" panose="020B0603020202020204" pitchFamily="34" charset="0"/>
            </a:endParaRPr>
          </a:p>
        </p:txBody>
      </p:sp>
      <p:pic>
        <p:nvPicPr>
          <p:cNvPr id="24" name="Picture 3"/>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11027"/>
          <a:stretch/>
        </p:blipFill>
        <p:spPr bwMode="auto">
          <a:xfrm>
            <a:off x="37000" y="7867435"/>
            <a:ext cx="1636776" cy="1092213"/>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3"/>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11027"/>
          <a:stretch/>
        </p:blipFill>
        <p:spPr bwMode="auto">
          <a:xfrm>
            <a:off x="1904119" y="7867435"/>
            <a:ext cx="1636776" cy="1092213"/>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771238" y="7867435"/>
            <a:ext cx="1638309" cy="109220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639891" y="7867435"/>
            <a:ext cx="1638309" cy="109220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1" name="Straight Connector 10"/>
          <p:cNvCxnSpPr/>
          <p:nvPr/>
        </p:nvCxnSpPr>
        <p:spPr>
          <a:xfrm flipH="1">
            <a:off x="3639101" y="3124200"/>
            <a:ext cx="36999" cy="5835441"/>
          </a:xfrm>
          <a:prstGeom prst="line">
            <a:avLst/>
          </a:prstGeom>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2133600" y="9070802"/>
            <a:ext cx="3048000" cy="607859"/>
          </a:xfrm>
          <a:prstGeom prst="rect">
            <a:avLst/>
          </a:prstGeom>
        </p:spPr>
        <p:txBody>
          <a:bodyPr wrap="square">
            <a:spAutoFit/>
          </a:bodyPr>
          <a:lstStyle/>
          <a:p>
            <a:pPr algn="ctr"/>
            <a:r>
              <a:rPr lang="en-US" sz="1100" u="sng" dirty="0" smtClean="0">
                <a:solidFill>
                  <a:schemeClr val="bg1"/>
                </a:solidFill>
                <a:effectLst>
                  <a:outerShdw blurRad="38100" dist="38100" dir="2700000" algn="tl">
                    <a:srgbClr val="000000">
                      <a:alpha val="43137"/>
                    </a:srgbClr>
                  </a:outerShdw>
                </a:effectLst>
                <a:latin typeface="Trebuchet MS" panose="020B0603020202020204" pitchFamily="34" charset="0"/>
              </a:rPr>
              <a:t>Hosted by</a:t>
            </a:r>
          </a:p>
          <a:p>
            <a:pPr algn="ctr"/>
            <a:r>
              <a:rPr lang="en-US" sz="1200" dirty="0" smtClean="0">
                <a:solidFill>
                  <a:schemeClr val="bg1"/>
                </a:solidFill>
                <a:effectLst>
                  <a:outerShdw blurRad="38100" dist="38100" dir="2700000" algn="tl">
                    <a:srgbClr val="000000">
                      <a:alpha val="43137"/>
                    </a:srgbClr>
                  </a:outerShdw>
                </a:effectLst>
                <a:latin typeface="Trebuchet MS" panose="020B0603020202020204" pitchFamily="34" charset="0"/>
              </a:rPr>
              <a:t>Renee </a:t>
            </a:r>
            <a:r>
              <a:rPr lang="en-US" sz="1200" dirty="0">
                <a:solidFill>
                  <a:schemeClr val="bg1"/>
                </a:solidFill>
                <a:effectLst>
                  <a:outerShdw blurRad="38100" dist="38100" dir="2700000" algn="tl">
                    <a:srgbClr val="000000">
                      <a:alpha val="43137"/>
                    </a:srgbClr>
                  </a:outerShdw>
                </a:effectLst>
                <a:latin typeface="Trebuchet MS" panose="020B0603020202020204" pitchFamily="34" charset="0"/>
              </a:rPr>
              <a:t>Meyer</a:t>
            </a:r>
            <a:r>
              <a:rPr lang="en-US" sz="12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2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000" dirty="0">
                <a:solidFill>
                  <a:schemeClr val="bg1"/>
                </a:solidFill>
                <a:effectLst>
                  <a:outerShdw blurRad="38100" dist="38100" dir="2700000" algn="tl">
                    <a:srgbClr val="000000">
                      <a:alpha val="43137"/>
                    </a:srgbClr>
                  </a:outerShdw>
                </a:effectLst>
                <a:latin typeface="Trebuchet MS" panose="020B0603020202020204" pitchFamily="34" charset="0"/>
              </a:rPr>
              <a:t>843-991-0007 </a:t>
            </a:r>
            <a:r>
              <a:rPr lang="en-US" sz="1000" dirty="0" smtClean="0">
                <a:solidFill>
                  <a:schemeClr val="bg1"/>
                </a:solidFill>
                <a:effectLst>
                  <a:outerShdw blurRad="38100" dist="38100" dir="2700000" algn="tl">
                    <a:srgbClr val="000000">
                      <a:alpha val="43137"/>
                    </a:srgbClr>
                  </a:outerShdw>
                </a:effectLst>
                <a:latin typeface="Trebuchet MS" panose="020B0603020202020204" pitchFamily="34" charset="0"/>
              </a:rPr>
              <a:t>- renee@carolinaoneplus.com</a:t>
            </a:r>
            <a:endParaRPr lang="en-US" sz="10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152</TotalTime>
  <Words>594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3028 Yachtsman Drive MLS# 1424532 :: $1,575,000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27</cp:revision>
  <dcterms:created xsi:type="dcterms:W3CDTF">2006-08-16T00:00:00Z</dcterms:created>
  <dcterms:modified xsi:type="dcterms:W3CDTF">2015-10-24T14:34:21Z</dcterms:modified>
</cp:coreProperties>
</file>