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5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794001"/>
            <a:ext cx="6412230" cy="3804497"/>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2930" y="6705600"/>
            <a:ext cx="5492496" cy="156464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489710" cy="8582237"/>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046720"/>
            <a:ext cx="6510734" cy="1713653"/>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13966" y="5650866"/>
            <a:ext cx="5215334" cy="23958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253082"/>
            <a:ext cx="3108960" cy="673242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756660" y="2253082"/>
            <a:ext cx="3108960" cy="673242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7/1/2013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108960" cy="938318"/>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1089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756660" y="2251499"/>
            <a:ext cx="3108960" cy="938318"/>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756660" y="3189817"/>
            <a:ext cx="31089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9081" y="8060131"/>
            <a:ext cx="6606540" cy="871728"/>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259080" y="8940800"/>
            <a:ext cx="6606541" cy="89408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259080" y="558800"/>
            <a:ext cx="6606540" cy="72494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489" y="8059741"/>
            <a:ext cx="6606540" cy="872118"/>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7189470" cy="80467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489" y="8940800"/>
            <a:ext cx="6606540" cy="89855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7/1/2013</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477000" cy="16764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 y="2346960"/>
            <a:ext cx="6477000" cy="70408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7189470" y="0"/>
            <a:ext cx="582930" cy="10058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189470" y="8046720"/>
            <a:ext cx="582930" cy="1005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7252020" y="8285141"/>
            <a:ext cx="466344" cy="581152"/>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5718962" y="6050957"/>
            <a:ext cx="3472012" cy="310896"/>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5666809" y="2526792"/>
            <a:ext cx="3576319" cy="310896"/>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7/1/2013</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g"/><Relationship Id="rId4" Type="http://schemas.openxmlformats.org/officeDocument/2006/relationships/image" Target="../media/image4.pn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086600" cy="5314950"/>
          </a:xfrm>
          <a:prstGeom prst="rect">
            <a:avLst/>
          </a:prstGeom>
          <a:ln>
            <a:noFill/>
          </a:ln>
          <a:effectLst>
            <a:softEdge rad="112500"/>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389402" y="8692099"/>
            <a:ext cx="1278989" cy="127898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99" y="8691831"/>
            <a:ext cx="3836081" cy="1279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5"/>
          <p:cNvSpPr txBox="1">
            <a:spLocks noChangeArrowheads="1"/>
          </p:cNvSpPr>
          <p:nvPr/>
        </p:nvSpPr>
        <p:spPr bwMode="auto">
          <a:xfrm>
            <a:off x="4099286" y="8692099"/>
            <a:ext cx="2225313" cy="1278989"/>
          </a:xfrm>
          <a:prstGeom prst="rect">
            <a:avLst/>
          </a:prstGeom>
          <a:noFill/>
          <a:ln>
            <a:noFill/>
          </a:ln>
          <a:effectLst/>
          <a:extLst>
            <a:ext uri="{909E8E84-426E-40DD-AFC4-6F175D3DCCD1}">
              <a14:hiddenFill xmlns:a14="http://schemas.microsoft.com/office/drawing/2010/main">
                <a:solidFill>
                  <a:srgbClr val="24347B"/>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ts val="1400"/>
              </a:spcAft>
              <a:buClrTx/>
              <a:buSzTx/>
              <a:buFontTx/>
              <a:buNone/>
              <a:tabLst/>
            </a:pPr>
            <a:r>
              <a:rPr kumimoji="0" lang="en-US" sz="16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Megan Schwerin</a:t>
            </a:r>
            <a:endParaRPr kumimoji="0" lang="en-US" sz="16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lvl="0" algn="r" fontAlgn="base">
              <a:spcBef>
                <a:spcPct val="0"/>
              </a:spcBef>
              <a:spcAft>
                <a:spcPts val="1400"/>
              </a:spcAft>
            </a:pPr>
            <a:r>
              <a:rPr lang="en-US" sz="10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(843) </a:t>
            </a:r>
            <a:r>
              <a:rPr lang="en-US" sz="1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478-5867</a:t>
            </a:r>
            <a:r>
              <a:rPr lang="en-US" sz="10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a:t>
            </a:r>
            <a:b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(843) 766-6662	O</a:t>
            </a:r>
            <a:b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en-US" sz="10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r>
            <a:br>
              <a:rPr lang="en-US" sz="10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lang="en-US" sz="10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mkschwerin@gmail.com</a:t>
            </a:r>
            <a: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r>
            <a:b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br>
            <a:r>
              <a:rPr kumimoji="0" lang="en-US" sz="10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www.findyourcharleston.com </a:t>
            </a:r>
            <a:endParaRPr kumimoji="0" lang="en-US" sz="1800" b="1" i="0" u="none" strike="noStrike" cap="none" normalizeH="0" baseline="0" dirty="0" smtClean="0">
              <a:ln>
                <a:noFill/>
              </a:ln>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7" name="WordArt 13"/>
          <p:cNvSpPr>
            <a:spLocks noChangeArrowheads="1" noChangeShapeType="1" noTextEdit="1"/>
          </p:cNvSpPr>
          <p:nvPr/>
        </p:nvSpPr>
        <p:spPr bwMode="auto">
          <a:xfrm>
            <a:off x="158749" y="4252582"/>
            <a:ext cx="6019801" cy="929196"/>
          </a:xfrm>
          <a:prstGeom prst="rect">
            <a:avLst/>
          </a:prstGeom>
        </p:spPr>
        <p:txBody>
          <a:bodyPr wrap="none" fromWordArt="1">
            <a:prstTxWarp prst="textPlain">
              <a:avLst>
                <a:gd name="adj" fmla="val 50000"/>
              </a:avLst>
            </a:prstTxWarp>
          </a:bodyPr>
          <a:lstStyle/>
          <a:p>
            <a:pPr algn="ctr"/>
            <a:r>
              <a:rPr lang="en-US" sz="3600" kern="10" spc="0" dirty="0" smtClean="0">
                <a:ln w="9525">
                  <a:solidFill>
                    <a:srgbClr val="24347B"/>
                  </a:solidFill>
                  <a:round/>
                  <a:headEnd/>
                  <a:tailEnd/>
                </a:ln>
                <a:solidFill>
                  <a:srgbClr val="9E9FA3"/>
                </a:solidFill>
                <a:effectLst>
                  <a:outerShdw dist="35921" dir="2700000" algn="ctr" rotWithShape="0">
                    <a:srgbClr val="000000"/>
                  </a:outerShdw>
                </a:effectLst>
                <a:latin typeface="Nyala"/>
              </a:rPr>
              <a:t>1069 Northbridge Terrace</a:t>
            </a:r>
            <a:endParaRPr lang="en-US" sz="3600" kern="10" spc="0" dirty="0" smtClean="0">
              <a:ln w="9525">
                <a:solidFill>
                  <a:srgbClr val="24347B"/>
                </a:solidFill>
                <a:round/>
                <a:headEnd/>
                <a:tailEnd/>
              </a:ln>
              <a:solidFill>
                <a:srgbClr val="9E9FA3"/>
              </a:solidFill>
              <a:effectLst>
                <a:outerShdw dist="35921" dir="2700000" algn="ctr" rotWithShape="0">
                  <a:srgbClr val="000000"/>
                </a:outerShdw>
              </a:effectLst>
              <a:latin typeface="Nyala"/>
            </a:endParaRPr>
          </a:p>
          <a:p>
            <a:pPr algn="r"/>
            <a:r>
              <a:rPr lang="en-US" sz="3600" kern="10" spc="0" dirty="0" smtClean="0">
                <a:ln w="9525">
                  <a:solidFill>
                    <a:srgbClr val="24347B"/>
                  </a:solidFill>
                  <a:round/>
                  <a:headEnd/>
                  <a:tailEnd/>
                </a:ln>
                <a:solidFill>
                  <a:srgbClr val="9E9FA3"/>
                </a:solidFill>
                <a:effectLst>
                  <a:outerShdw dist="35921" dir="2700000" algn="ctr" rotWithShape="0">
                    <a:srgbClr val="000000"/>
                  </a:outerShdw>
                </a:effectLst>
                <a:latin typeface="Nyala"/>
              </a:rPr>
              <a:t>MLS</a:t>
            </a:r>
            <a:r>
              <a:rPr lang="en-US" sz="3600" kern="10" dirty="0">
                <a:ln w="9525">
                  <a:solidFill>
                    <a:srgbClr val="24347B"/>
                  </a:solidFill>
                  <a:round/>
                  <a:headEnd/>
                  <a:tailEnd/>
                </a:ln>
                <a:solidFill>
                  <a:srgbClr val="9E9FA3"/>
                </a:solidFill>
                <a:effectLst>
                  <a:outerShdw dist="35921" dir="2700000" algn="ctr" rotWithShape="0">
                    <a:srgbClr val="000000"/>
                  </a:outerShdw>
                </a:effectLst>
                <a:latin typeface="Nyala"/>
              </a:rPr>
              <a:t># </a:t>
            </a:r>
            <a:r>
              <a:rPr lang="en-US" sz="3600" kern="10" dirty="0" smtClean="0">
                <a:ln w="9525">
                  <a:solidFill>
                    <a:srgbClr val="24347B"/>
                  </a:solidFill>
                  <a:round/>
                  <a:headEnd/>
                  <a:tailEnd/>
                </a:ln>
                <a:solidFill>
                  <a:srgbClr val="9E9FA3"/>
                </a:solidFill>
                <a:effectLst>
                  <a:outerShdw dist="35921" dir="2700000" algn="ctr" rotWithShape="0">
                    <a:srgbClr val="000000"/>
                  </a:outerShdw>
                </a:effectLst>
                <a:latin typeface="Nyala"/>
              </a:rPr>
              <a:t>1309014 ~ </a:t>
            </a:r>
            <a:r>
              <a:rPr lang="en-US" sz="3600" kern="10" spc="0" dirty="0" smtClean="0">
                <a:ln w="9525">
                  <a:solidFill>
                    <a:srgbClr val="24347B"/>
                  </a:solidFill>
                  <a:round/>
                  <a:headEnd/>
                  <a:tailEnd/>
                </a:ln>
                <a:solidFill>
                  <a:srgbClr val="9E9FA3"/>
                </a:solidFill>
                <a:effectLst>
                  <a:outerShdw dist="35921" dir="2700000" algn="ctr" rotWithShape="0">
                    <a:srgbClr val="000000"/>
                  </a:outerShdw>
                </a:effectLst>
                <a:latin typeface="Nyala"/>
              </a:rPr>
              <a:t>$339,000</a:t>
            </a:r>
            <a:endParaRPr lang="en-US" sz="3600" kern="10" spc="0" dirty="0">
              <a:ln w="9525">
                <a:solidFill>
                  <a:srgbClr val="24347B"/>
                </a:solidFill>
                <a:round/>
                <a:headEnd/>
                <a:tailEnd/>
              </a:ln>
              <a:solidFill>
                <a:srgbClr val="9E9FA3"/>
              </a:solidFill>
              <a:effectLst>
                <a:outerShdw dist="35921" dir="2700000" algn="ctr" rotWithShape="0">
                  <a:srgbClr val="000000"/>
                </a:outerShdw>
              </a:effectLst>
              <a:latin typeface="Nyala"/>
            </a:endParaRPr>
          </a:p>
        </p:txBody>
      </p:sp>
      <p:sp>
        <p:nvSpPr>
          <p:cNvPr id="10" name="Rectangle 9"/>
          <p:cNvSpPr/>
          <p:nvPr/>
        </p:nvSpPr>
        <p:spPr>
          <a:xfrm>
            <a:off x="0" y="5317391"/>
            <a:ext cx="6324599" cy="3293209"/>
          </a:xfrm>
          <a:prstGeom prst="rect">
            <a:avLst/>
          </a:prstGeom>
        </p:spPr>
        <p:txBody>
          <a:bodyPr wrap="square">
            <a:spAutoFit/>
          </a:bodyPr>
          <a:lstStyle/>
          <a:p>
            <a:pPr algn="ctr"/>
            <a:r>
              <a:rPr lang="en-US" sz="1300" dirty="0" smtClean="0">
                <a:solidFill>
                  <a:schemeClr val="accent2">
                    <a:lumMod val="50000"/>
                  </a:schemeClr>
                </a:solidFill>
                <a:latin typeface="Times New Roman" pitchFamily="18" charset="0"/>
                <a:cs typeface="Times New Roman" pitchFamily="18" charset="0"/>
              </a:rPr>
              <a:t>Enjoy </a:t>
            </a:r>
            <a:r>
              <a:rPr lang="en-US" sz="1300" dirty="0">
                <a:solidFill>
                  <a:schemeClr val="accent2">
                    <a:lumMod val="50000"/>
                  </a:schemeClr>
                </a:solidFill>
                <a:latin typeface="Times New Roman" pitchFamily="18" charset="0"/>
                <a:cs typeface="Times New Roman" pitchFamily="18" charset="0"/>
              </a:rPr>
              <a:t>this well-established neighborhood conveniently located to shopping and restaurants and just minutes from I-26, airport and downtown Charleston. Beautifully renovated and well- maintained home in Northbridge Terrace. Home boasts open great room concept with large renovated kitchen with stainless appliances, granite countertops and custom cabinets. Kitchen has plenty of storage, large island and open flow which is perfect for entertaining. Gleaming hardwood floors throughout home including bedrooms (Bathrooms are tiled). There is a formal dining room in addition to a built-in study area off kitchen area. Brick archway leads to a separate den/playroom with fireplace just off kitchen with access to backyard patio area. A beautiful 650sqft master suite has been added by previous owners with walk-in closet and bathroom complete with waterfall shower, separate tub and dual sinks. Laundry area has been moved from garage into the master bedroom for added convenience. Large backyard with stone patio perfect for grilling and storage shed. The neighborhood has swimming pool which buyers have option of joining, play park and tennis courts. Neighborhood also has $10/year voluntary dues. Orange Grove School is a charter school which is lottery based. Please do due diligence on schools, square footage and information Buyer deems important.</a:t>
            </a:r>
            <a:endParaRPr lang="en-US" sz="1300" dirty="0">
              <a:solidFill>
                <a:schemeClr val="accent2">
                  <a:lumMod val="50000"/>
                </a:schemeClr>
              </a:solidFill>
              <a:latin typeface="Times New Roman" pitchFamily="18" charset="0"/>
              <a:cs typeface="Times New Roman" pitchFamily="18" charset="0"/>
            </a:endParaRPr>
          </a:p>
        </p:txBody>
      </p:sp>
      <p:sp>
        <p:nvSpPr>
          <p:cNvPr id="8" name="AutoShape 15"/>
          <p:cNvSpPr>
            <a:spLocks noChangeArrowheads="1"/>
          </p:cNvSpPr>
          <p:nvPr/>
        </p:nvSpPr>
        <p:spPr bwMode="auto">
          <a:xfrm>
            <a:off x="76199" y="128364"/>
            <a:ext cx="6184900" cy="838200"/>
          </a:xfrm>
          <a:prstGeom prst="ribbon2">
            <a:avLst>
              <a:gd name="adj1" fmla="val 12500"/>
              <a:gd name="adj2" fmla="val 73713"/>
            </a:avLst>
          </a:prstGeom>
          <a:solidFill>
            <a:srgbClr val="FFFF00"/>
          </a:solidFill>
          <a:ln w="9525">
            <a:solidFill>
              <a:srgbClr val="000000"/>
            </a:solidFill>
            <a:round/>
            <a:headEnd/>
            <a:tailEnd/>
          </a:ln>
          <a:effectLst>
            <a:outerShdw dist="35921" dir="2700000" algn="ctr" rotWithShape="0">
              <a:schemeClr val="tx1"/>
            </a:outerShdw>
          </a:effec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400" dirty="0">
                <a:solidFill>
                  <a:schemeClr val="accent2">
                    <a:lumMod val="50000"/>
                  </a:schemeClr>
                </a:solidFill>
                <a:latin typeface="Tempus Sans ITC" pitchFamily="82" charset="0"/>
                <a:cs typeface="Times New Roman" pitchFamily="18" charset="0"/>
              </a:rPr>
              <a:t>Location</a:t>
            </a:r>
            <a:r>
              <a:rPr lang="en-US" sz="2400" dirty="0" smtClean="0">
                <a:solidFill>
                  <a:schemeClr val="accent2">
                    <a:lumMod val="50000"/>
                  </a:schemeClr>
                </a:solidFill>
                <a:latin typeface="Tempus Sans ITC" pitchFamily="82" charset="0"/>
                <a:cs typeface="Times New Roman" pitchFamily="18" charset="0"/>
              </a:rPr>
              <a:t>! Location! Location</a:t>
            </a:r>
            <a:r>
              <a:rPr lang="en-US" sz="2400" dirty="0">
                <a:solidFill>
                  <a:schemeClr val="accent2">
                    <a:lumMod val="50000"/>
                  </a:schemeClr>
                </a:solidFill>
                <a:latin typeface="Tempus Sans ITC" pitchFamily="82" charset="0"/>
                <a:cs typeface="Times New Roman" pitchFamily="18" charset="0"/>
              </a:rPr>
              <a:t>!</a:t>
            </a:r>
            <a:endParaRPr kumimoji="0" lang="en-US" sz="2400" b="0" i="0" u="none" strike="noStrike" cap="none" normalizeH="0" baseline="0" dirty="0" smtClean="0">
              <a:ln>
                <a:noFill/>
              </a:ln>
              <a:solidFill>
                <a:srgbClr val="002060"/>
              </a:solidFill>
              <a:effectLst>
                <a:outerShdw blurRad="38100" dist="38100" dir="2700000" algn="tl">
                  <a:srgbClr val="000000">
                    <a:alpha val="43137"/>
                  </a:srgbClr>
                </a:outerShdw>
              </a:effectLst>
              <a:latin typeface="Tempus Sans ITC" pitchFamily="82" charset="0"/>
              <a:cs typeface="Arial" pitchFamily="34" charset="0"/>
            </a:endParaRPr>
          </a:p>
        </p:txBody>
      </p:sp>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24599" y="137604"/>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24599" y="1181782"/>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24599" y="5358494"/>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24599" y="3270138"/>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599" y="2225960"/>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24599" y="4314316"/>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599" y="7446850"/>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4599" y="6402672"/>
            <a:ext cx="1343792" cy="100784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1264112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74</TotalTime>
  <Words>244</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Adjacency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2013-07-01T23:48:40Z</dcterms:modified>
</cp:coreProperties>
</file>