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BFDE"/>
    <a:srgbClr val="B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96" y="325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7/15/2013</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2.jpg"/><Relationship Id="rId7" Type="http://schemas.openxmlformats.org/officeDocument/2006/relationships/hyperlink" Target="mailto:jeffgbell@msn.com"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8.png"/><Relationship Id="rId4" Type="http://schemas.openxmlformats.org/officeDocument/2006/relationships/image" Target="../media/image3.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399" cy="5829300"/>
          </a:xfrm>
          <a:prstGeom prst="rect">
            <a:avLst/>
          </a:prstGeom>
        </p:spPr>
      </p:pic>
      <p:sp>
        <p:nvSpPr>
          <p:cNvPr id="3" name="Subtitle 2"/>
          <p:cNvSpPr>
            <a:spLocks noGrp="1"/>
          </p:cNvSpPr>
          <p:nvPr>
            <p:ph type="subTitle" idx="1"/>
          </p:nvPr>
        </p:nvSpPr>
        <p:spPr>
          <a:xfrm>
            <a:off x="1698000" y="5264122"/>
            <a:ext cx="4376400" cy="4101016"/>
          </a:xfrm>
        </p:spPr>
        <p:txBody>
          <a:bodyPr anchor="ctr">
            <a:noAutofit/>
          </a:bodyPr>
          <a:lstStyle/>
          <a:p>
            <a:r>
              <a:rPr lang="en-US" sz="1100" dirty="0" err="1"/>
              <a:t>Bayview</a:t>
            </a:r>
            <a:r>
              <a:rPr lang="en-US" sz="1100" dirty="0"/>
              <a:t> Farms is located in the heart of James Island.  It is a great family and professional neighborhood with one of the lowest HOA fees for common area upkeep and amenities.  Some of the amenities include two swimming pools, a clubhouse that can be reserved for social events, tennis courts, fenced playground area and lighted sidewalks.  </a:t>
            </a:r>
            <a:endParaRPr lang="en-US" sz="1100" dirty="0" smtClean="0"/>
          </a:p>
          <a:p>
            <a:endParaRPr lang="en-US" sz="1100" dirty="0"/>
          </a:p>
          <a:p>
            <a:r>
              <a:rPr lang="en-US" sz="1100" dirty="0"/>
              <a:t>The homeowner has taken great pride in the care of their home as you will see when visiting 1074 Wayfarer.  This immaculate 3-bedroom has an open living/dining room/kitchen areas, and a vaulted ceiling sun room (added in 2009).  With the addition of the sun room in 2009, there is a new HVAC, hot water heater, roof, deck, irrigation and privacy fenced in back yard.  </a:t>
            </a:r>
            <a:endParaRPr lang="en-US" sz="1100" dirty="0" smtClean="0"/>
          </a:p>
          <a:p>
            <a:endParaRPr lang="en-US" sz="1100" dirty="0"/>
          </a:p>
          <a:p>
            <a:r>
              <a:rPr lang="en-US" sz="1100" dirty="0"/>
              <a:t>There are hardwood floors throughout, new upgrades to both bathrooms with beautiful stone vanities, tiled floors and showers.  Bedroom closets have professionally installed California Closets.  All kitchen appliances and the washer and dryer convey at closing.  The third bedroom is set up as an office/study with no closet.  The homeowner is offering a $500 allowance to convert one of the two closets of the 2nd </a:t>
            </a:r>
            <a:r>
              <a:rPr lang="en-US" sz="1100" dirty="0" smtClean="0"/>
              <a:t>bedroom.</a:t>
            </a:r>
          </a:p>
          <a:p>
            <a:endParaRPr lang="en-US" sz="1100" dirty="0"/>
          </a:p>
          <a:p>
            <a:r>
              <a:rPr lang="en-US" sz="1100" dirty="0" smtClean="0"/>
              <a:t>This </a:t>
            </a:r>
            <a:r>
              <a:rPr lang="en-US" sz="1100" dirty="0"/>
              <a:t>home is move in ready, minutes from downtown Charleston and beaches. </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1492"/>
          <a:stretch/>
        </p:blipFill>
        <p:spPr>
          <a:xfrm>
            <a:off x="65804" y="5264121"/>
            <a:ext cx="1698000" cy="1127154"/>
          </a:xfrm>
          <a:prstGeom prst="rect">
            <a:avLst/>
          </a:prstGeom>
          <a:ln w="38100">
            <a:noFill/>
          </a:ln>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r="43002"/>
          <a:stretch/>
        </p:blipFill>
        <p:spPr>
          <a:xfrm>
            <a:off x="482939" y="6755857"/>
            <a:ext cx="863731" cy="1136521"/>
          </a:xfrm>
          <a:prstGeom prst="rect">
            <a:avLst/>
          </a:prstGeom>
          <a:ln w="38100">
            <a:noFill/>
          </a:ln>
        </p:spPr>
      </p:pic>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b="10925"/>
          <a:stretch/>
        </p:blipFill>
        <p:spPr>
          <a:xfrm>
            <a:off x="6019800" y="5264121"/>
            <a:ext cx="1687199" cy="1127154"/>
          </a:xfrm>
          <a:prstGeom prst="rect">
            <a:avLst/>
          </a:prstGeom>
          <a:ln w="38100">
            <a:noFill/>
          </a:ln>
        </p:spPr>
      </p:pic>
      <p:pic>
        <p:nvPicPr>
          <p:cNvPr id="11" name="Picture 10"/>
          <p:cNvPicPr>
            <a:picLocks noChangeAspect="1"/>
          </p:cNvPicPr>
          <p:nvPr/>
        </p:nvPicPr>
        <p:blipFill rotWithShape="1">
          <a:blip r:embed="rId6" cstate="print">
            <a:extLst>
              <a:ext uri="{28A0092B-C50C-407E-A947-70E740481C1C}">
                <a14:useLocalDpi xmlns:a14="http://schemas.microsoft.com/office/drawing/2010/main" val="0"/>
              </a:ext>
            </a:extLst>
          </a:blip>
          <a:srcRect r="44878"/>
          <a:stretch/>
        </p:blipFill>
        <p:spPr>
          <a:xfrm>
            <a:off x="6458790" y="6766252"/>
            <a:ext cx="820020" cy="1115732"/>
          </a:xfrm>
          <a:prstGeom prst="rect">
            <a:avLst/>
          </a:prstGeom>
          <a:ln w="38100">
            <a:noFill/>
          </a:ln>
        </p:spPr>
      </p:pic>
      <p:sp>
        <p:nvSpPr>
          <p:cNvPr id="2" name="Title 1"/>
          <p:cNvSpPr>
            <a:spLocks noGrp="1"/>
          </p:cNvSpPr>
          <p:nvPr>
            <p:ph type="ctrTitle"/>
          </p:nvPr>
        </p:nvSpPr>
        <p:spPr>
          <a:xfrm>
            <a:off x="0" y="4114800"/>
            <a:ext cx="7772400" cy="1069163"/>
          </a:xfrm>
        </p:spPr>
        <p:txBody>
          <a:bodyPr>
            <a:normAutofit fontScale="90000"/>
          </a:bodyPr>
          <a:lstStyle/>
          <a:p>
            <a:pPr algn="r"/>
            <a:r>
              <a:rPr lang="en-US" sz="3200" dirty="0">
                <a:effectLst>
                  <a:outerShdw blurRad="38100" dist="38100" dir="2700000" algn="tl">
                    <a:srgbClr val="000000">
                      <a:alpha val="43137"/>
                    </a:srgbClr>
                  </a:outerShdw>
                </a:effectLst>
                <a:latin typeface="Imprint MT Shadow" pitchFamily="82" charset="0"/>
              </a:rPr>
              <a:t>1074 Wayfarer Lane</a:t>
            </a:r>
            <a:br>
              <a:rPr lang="en-US" sz="3200" dirty="0">
                <a:effectLst>
                  <a:outerShdw blurRad="38100" dist="38100" dir="2700000" algn="tl">
                    <a:srgbClr val="000000">
                      <a:alpha val="43137"/>
                    </a:srgbClr>
                  </a:outerShdw>
                </a:effectLst>
                <a:latin typeface="Imprint MT Shadow" pitchFamily="82" charset="0"/>
              </a:rPr>
            </a:br>
            <a:r>
              <a:rPr lang="en-US" sz="1600" dirty="0" err="1">
                <a:effectLst>
                  <a:outerShdw blurRad="38100" dist="38100" dir="2700000" algn="tl">
                    <a:srgbClr val="000000">
                      <a:alpha val="43137"/>
                    </a:srgbClr>
                  </a:outerShdw>
                </a:effectLst>
                <a:latin typeface="Imprint MT Shadow" pitchFamily="82" charset="0"/>
              </a:rPr>
              <a:t>Bayview</a:t>
            </a:r>
            <a:r>
              <a:rPr lang="en-US" sz="1600" dirty="0">
                <a:effectLst>
                  <a:outerShdw blurRad="38100" dist="38100" dir="2700000" algn="tl">
                    <a:srgbClr val="000000">
                      <a:alpha val="43137"/>
                    </a:srgbClr>
                  </a:outerShdw>
                </a:effectLst>
                <a:latin typeface="Imprint MT Shadow" pitchFamily="82" charset="0"/>
              </a:rPr>
              <a:t> </a:t>
            </a:r>
            <a:r>
              <a:rPr lang="en-US" sz="1600" dirty="0" smtClean="0">
                <a:effectLst>
                  <a:outerShdw blurRad="38100" dist="38100" dir="2700000" algn="tl">
                    <a:srgbClr val="000000">
                      <a:alpha val="43137"/>
                    </a:srgbClr>
                  </a:outerShdw>
                </a:effectLst>
                <a:latin typeface="Imprint MT Shadow" pitchFamily="82" charset="0"/>
              </a:rPr>
              <a:t>Farms ~ Charleston</a:t>
            </a:r>
            <a:r>
              <a:rPr lang="en-US" sz="1600" dirty="0">
                <a:effectLst>
                  <a:outerShdw blurRad="38100" dist="38100" dir="2700000" algn="tl">
                    <a:srgbClr val="000000">
                      <a:alpha val="43137"/>
                    </a:srgbClr>
                  </a:outerShdw>
                </a:effectLst>
                <a:latin typeface="Imprint MT Shadow" pitchFamily="82" charset="0"/>
              </a:rPr>
              <a:t/>
            </a:r>
            <a:br>
              <a:rPr lang="en-US" sz="1600" dirty="0">
                <a:effectLst>
                  <a:outerShdw blurRad="38100" dist="38100" dir="2700000" algn="tl">
                    <a:srgbClr val="000000">
                      <a:alpha val="43137"/>
                    </a:srgbClr>
                  </a:outerShdw>
                </a:effectLst>
                <a:latin typeface="Imprint MT Shadow" pitchFamily="82" charset="0"/>
              </a:rPr>
            </a:br>
            <a:r>
              <a:rPr lang="en-US" sz="1600" dirty="0">
                <a:effectLst>
                  <a:outerShdw blurRad="38100" dist="38100" dir="2700000" algn="tl">
                    <a:srgbClr val="000000">
                      <a:alpha val="43137"/>
                    </a:srgbClr>
                  </a:outerShdw>
                </a:effectLst>
                <a:latin typeface="Imprint MT Shadow" pitchFamily="82" charset="0"/>
              </a:rPr>
              <a:t>MLS# </a:t>
            </a:r>
            <a:r>
              <a:rPr lang="en-US" sz="1600" dirty="0" smtClean="0">
                <a:effectLst>
                  <a:outerShdw blurRad="38100" dist="38100" dir="2700000" algn="tl">
                    <a:srgbClr val="000000">
                      <a:alpha val="43137"/>
                    </a:srgbClr>
                  </a:outerShdw>
                </a:effectLst>
                <a:latin typeface="Imprint MT Shadow" pitchFamily="82" charset="0"/>
              </a:rPr>
              <a:t>1314878 ~ $279,000</a:t>
            </a:r>
            <a:endParaRPr lang="en-US" sz="2000" dirty="0">
              <a:effectLst>
                <a:outerShdw blurRad="38100" dist="38100" dir="2700000" algn="tl">
                  <a:srgbClr val="000000">
                    <a:alpha val="43137"/>
                  </a:srgbClr>
                </a:outerShdw>
              </a:effectLst>
              <a:latin typeface="Imprint MT Shadow" pitchFamily="82" charset="0"/>
            </a:endParaRPr>
          </a:p>
        </p:txBody>
      </p:sp>
      <p:sp>
        <p:nvSpPr>
          <p:cNvPr id="12" name="Title 1"/>
          <p:cNvSpPr txBox="1">
            <a:spLocks/>
          </p:cNvSpPr>
          <p:nvPr/>
        </p:nvSpPr>
        <p:spPr>
          <a:xfrm>
            <a:off x="0" y="9365137"/>
            <a:ext cx="7772400" cy="693263"/>
          </a:xfrm>
          <a:prstGeom prst="rect">
            <a:avLst/>
          </a:prstGeom>
          <a:noFill/>
        </p:spPr>
        <p:txBody>
          <a:bodyPr vert="horz" lIns="101882" tIns="50941" rIns="101882" bIns="50941" rtlCol="0" anchor="ctr">
            <a:normAutofit fontScale="97500"/>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dirty="0" smtClean="0"/>
              <a:t>Jeffrey Bell	</a:t>
            </a:r>
            <a:r>
              <a:rPr lang="en-US" sz="1600" dirty="0" smtClean="0">
                <a:hlinkClick r:id="rId7"/>
              </a:rPr>
              <a:t>jeffgbell@msn.com</a:t>
            </a:r>
            <a:r>
              <a:rPr lang="en-US" sz="1600" dirty="0"/>
              <a:t>	</a:t>
            </a:r>
            <a:r>
              <a:rPr lang="en-US" sz="1400" dirty="0"/>
              <a:t>843-412-6566</a:t>
            </a:r>
            <a:r>
              <a:rPr lang="en-US" sz="1600" dirty="0" smtClean="0"/>
              <a:t>  {M}</a:t>
            </a:r>
          </a:p>
          <a:p>
            <a:r>
              <a:rPr lang="en-US" sz="1100" dirty="0"/>
              <a:t>Wilkinson &amp; Associates ERA </a:t>
            </a:r>
            <a:r>
              <a:rPr lang="en-US" sz="1100" dirty="0" smtClean="0"/>
              <a:t>Powered </a:t>
            </a:r>
            <a:r>
              <a:rPr lang="en-US" sz="1200" i="1" dirty="0" smtClean="0"/>
              <a:t>, 125 Wappoo Creek, Suite F, Charleston, SC 29412</a:t>
            </a:r>
            <a:endParaRPr lang="en-US" sz="1200" i="1" dirty="0"/>
          </a:p>
        </p:txBody>
      </p:sp>
      <p:pic>
        <p:nvPicPr>
          <p:cNvPr id="8" name="Picture 7"/>
          <p:cNvPicPr>
            <a:picLocks noChangeAspect="1"/>
          </p:cNvPicPr>
          <p:nvPr/>
        </p:nvPicPr>
        <p:blipFill rotWithShape="1">
          <a:blip r:embed="rId8" cstate="print">
            <a:extLst>
              <a:ext uri="{28A0092B-C50C-407E-A947-70E740481C1C}">
                <a14:useLocalDpi xmlns:a14="http://schemas.microsoft.com/office/drawing/2010/main" val="0"/>
              </a:ext>
            </a:extLst>
          </a:blip>
          <a:srcRect b="10172"/>
          <a:stretch/>
        </p:blipFill>
        <p:spPr>
          <a:xfrm>
            <a:off x="6019800" y="8256960"/>
            <a:ext cx="1687199" cy="1136678"/>
          </a:xfrm>
          <a:prstGeom prst="rect">
            <a:avLst/>
          </a:prstGeom>
          <a:ln w="38100">
            <a:noFill/>
          </a:ln>
        </p:spPr>
      </p:pic>
      <p:pic>
        <p:nvPicPr>
          <p:cNvPr id="10" name="Picture 9"/>
          <p:cNvPicPr>
            <a:picLocks noChangeAspect="1"/>
          </p:cNvPicPr>
          <p:nvPr/>
        </p:nvPicPr>
        <p:blipFill rotWithShape="1">
          <a:blip r:embed="rId9" cstate="print">
            <a:extLst>
              <a:ext uri="{28A0092B-C50C-407E-A947-70E740481C1C}">
                <a14:useLocalDpi xmlns:a14="http://schemas.microsoft.com/office/drawing/2010/main" val="0"/>
              </a:ext>
            </a:extLst>
          </a:blip>
          <a:srcRect t="10890"/>
          <a:stretch/>
        </p:blipFill>
        <p:spPr>
          <a:xfrm>
            <a:off x="64412" y="8256960"/>
            <a:ext cx="1700784" cy="1136678"/>
          </a:xfrm>
          <a:prstGeom prst="rect">
            <a:avLst/>
          </a:prstGeom>
          <a:ln w="38100">
            <a:noFill/>
          </a:ln>
        </p:spPr>
      </p:pic>
      <p:sp>
        <p:nvSpPr>
          <p:cNvPr id="13" name="Rectangle 12"/>
          <p:cNvSpPr/>
          <p:nvPr/>
        </p:nvSpPr>
        <p:spPr>
          <a:xfrm>
            <a:off x="109201" y="-533400"/>
            <a:ext cx="7663199" cy="461665"/>
          </a:xfrm>
          <a:prstGeom prst="rect">
            <a:avLst/>
          </a:prstGeom>
        </p:spPr>
        <p:txBody>
          <a:bodyPr wrap="square" anchor="ctr">
            <a:spAutoFit/>
          </a:bodyPr>
          <a:lstStyle/>
          <a:p>
            <a:pPr algn="ctr"/>
            <a:r>
              <a:rPr lang="en-US" sz="2400" dirty="0" smtClean="0">
                <a:latin typeface="ST Park Avenue" pitchFamily="66" charset="0"/>
              </a:rPr>
              <a:t>Beautiful Home on Tidal Creek in </a:t>
            </a:r>
            <a:r>
              <a:rPr lang="en-US" sz="2400" dirty="0" err="1" smtClean="0">
                <a:latin typeface="ST Park Avenue" pitchFamily="66" charset="0"/>
              </a:rPr>
              <a:t>Bayview</a:t>
            </a:r>
            <a:r>
              <a:rPr lang="en-US" sz="2400" dirty="0" smtClean="0">
                <a:latin typeface="ST Park Avenue" pitchFamily="66" charset="0"/>
              </a:rPr>
              <a:t> Farms</a:t>
            </a:r>
            <a:endParaRPr lang="en-US" sz="2400" dirty="0">
              <a:latin typeface="ST Park Avenue" pitchFamily="66" charset="0"/>
            </a:endParaRPr>
          </a:p>
        </p:txBody>
      </p:sp>
      <p:sp>
        <p:nvSpPr>
          <p:cNvPr id="17" name="Rectangle 16"/>
          <p:cNvSpPr/>
          <p:nvPr/>
        </p:nvSpPr>
        <p:spPr>
          <a:xfrm>
            <a:off x="-3048000" y="2209800"/>
            <a:ext cx="2895600" cy="1015663"/>
          </a:xfrm>
          <a:prstGeom prst="rect">
            <a:avLst/>
          </a:prstGeom>
        </p:spPr>
        <p:txBody>
          <a:bodyPr wrap="square">
            <a:spAutoFit/>
          </a:bodyPr>
          <a:lstStyle/>
          <a:p>
            <a:pPr algn="ctr"/>
            <a:r>
              <a:rPr lang="en-US" b="1" dirty="0">
                <a:solidFill>
                  <a:schemeClr val="bg1"/>
                </a:solidFill>
                <a:effectLst>
                  <a:outerShdw blurRad="38100" dist="38100" dir="2700000" algn="tl">
                    <a:srgbClr val="000000">
                      <a:alpha val="43137"/>
                    </a:srgbClr>
                  </a:outerShdw>
                </a:effectLst>
                <a:latin typeface="ST Park Avenue" pitchFamily="66" charset="0"/>
              </a:rPr>
              <a:t>Open House</a:t>
            </a:r>
            <a:br>
              <a:rPr lang="en-US" b="1" dirty="0">
                <a:solidFill>
                  <a:schemeClr val="bg1"/>
                </a:solidFill>
                <a:effectLst>
                  <a:outerShdw blurRad="38100" dist="38100" dir="2700000" algn="tl">
                    <a:srgbClr val="000000">
                      <a:alpha val="43137"/>
                    </a:srgbClr>
                  </a:outerShdw>
                </a:effectLst>
                <a:latin typeface="ST Park Avenue" pitchFamily="66" charset="0"/>
              </a:rPr>
            </a:br>
            <a:r>
              <a:rPr lang="en-US" b="1" dirty="0">
                <a:solidFill>
                  <a:schemeClr val="bg1"/>
                </a:solidFill>
                <a:effectLst>
                  <a:outerShdw blurRad="38100" dist="38100" dir="2700000" algn="tl">
                    <a:srgbClr val="000000">
                      <a:alpha val="43137"/>
                    </a:srgbClr>
                  </a:outerShdw>
                </a:effectLst>
                <a:latin typeface="ST Park Avenue" pitchFamily="66" charset="0"/>
              </a:rPr>
              <a:t>Dec 16</a:t>
            </a:r>
            <a:r>
              <a:rPr lang="en-US" b="1" baseline="30000" dirty="0">
                <a:solidFill>
                  <a:schemeClr val="bg1"/>
                </a:solidFill>
                <a:effectLst>
                  <a:outerShdw blurRad="38100" dist="38100" dir="2700000" algn="tl">
                    <a:srgbClr val="000000">
                      <a:alpha val="43137"/>
                    </a:srgbClr>
                  </a:outerShdw>
                </a:effectLst>
                <a:latin typeface="ST Park Avenue" pitchFamily="66" charset="0"/>
              </a:rPr>
              <a:t>th</a:t>
            </a:r>
            <a:r>
              <a:rPr lang="en-US" b="1" dirty="0">
                <a:solidFill>
                  <a:schemeClr val="bg1"/>
                </a:solidFill>
                <a:effectLst>
                  <a:outerShdw blurRad="38100" dist="38100" dir="2700000" algn="tl">
                    <a:srgbClr val="000000">
                      <a:alpha val="43137"/>
                    </a:srgbClr>
                  </a:outerShdw>
                </a:effectLst>
                <a:latin typeface="ST Park Avenue" pitchFamily="66" charset="0"/>
              </a:rPr>
              <a:t> 1:00-4:00</a:t>
            </a:r>
          </a:p>
          <a:p>
            <a:pPr algn="ctr"/>
            <a:r>
              <a:rPr lang="en-US" b="1" dirty="0">
                <a:solidFill>
                  <a:schemeClr val="bg1"/>
                </a:solidFill>
                <a:effectLst>
                  <a:outerShdw blurRad="38100" dist="38100" dir="2700000" algn="tl">
                    <a:srgbClr val="000000">
                      <a:alpha val="43137"/>
                    </a:srgbClr>
                  </a:outerShdw>
                </a:effectLst>
                <a:latin typeface="ST Park Avenue" pitchFamily="66" charset="0"/>
              </a:rPr>
              <a:t>Light Refreshments</a:t>
            </a:r>
          </a:p>
        </p:txBody>
      </p:sp>
      <p:pic>
        <p:nvPicPr>
          <p:cNvPr id="1026" name="B84E06F9-244E-42EE-BF6B-C342B46D04FC"/>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200" y="9527885"/>
            <a:ext cx="704850" cy="429038"/>
          </a:xfrm>
          <a:prstGeom prst="rect">
            <a:avLst/>
          </a:prstGeom>
          <a:noFill/>
          <a:ln w="38100">
            <a:noFill/>
            <a:miter lim="800000"/>
            <a:headEnd/>
            <a:tailEnd/>
          </a:ln>
          <a:extLst>
            <a:ext uri="{909E8E84-426E-40DD-AFC4-6F175D3DCCD1}">
              <a14:hiddenFill xmlns:a14="http://schemas.microsoft.com/office/drawing/2010/main">
                <a:solidFill>
                  <a:srgbClr val="FFFFFF"/>
                </a:solidFill>
              </a14:hiddenFill>
            </a:ext>
          </a:extLst>
        </p:spPr>
      </p:pic>
      <p:pic>
        <p:nvPicPr>
          <p:cNvPr id="16" name="B84E06F9-244E-42EE-BF6B-C342B46D04FC"/>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002149" y="9527885"/>
            <a:ext cx="704850" cy="429038"/>
          </a:xfrm>
          <a:prstGeom prst="rect">
            <a:avLst/>
          </a:prstGeom>
          <a:noFill/>
          <a:ln w="38100">
            <a:no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29576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771</TotalTime>
  <Words>239</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1074 Wayfarer Lane Bayview Farms ~ Charleston MLS# 1314878 ~ $279,000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17</cp:revision>
  <dcterms:created xsi:type="dcterms:W3CDTF">2006-08-16T00:00:00Z</dcterms:created>
  <dcterms:modified xsi:type="dcterms:W3CDTF">2013-07-15T13:00:43Z</dcterms:modified>
</cp:coreProperties>
</file>