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7772400" cy="10058400"/>
  <p:notesSz cx="6858000" cy="9144000"/>
  <p:defaultTextStyle>
    <a:defPPr>
      <a:defRPr lang="en-US"/>
    </a:defPPr>
    <a:lvl1pPr marL="0" algn="l" defTabSz="1018824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1pPr>
    <a:lvl2pPr marL="509412" algn="l" defTabSz="1018824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2pPr>
    <a:lvl3pPr marL="1018824" algn="l" defTabSz="1018824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3pPr>
    <a:lvl4pPr marL="1528237" algn="l" defTabSz="1018824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4pPr>
    <a:lvl5pPr marL="2037649" algn="l" defTabSz="1018824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5pPr>
    <a:lvl6pPr marL="2547061" algn="l" defTabSz="1018824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6pPr>
    <a:lvl7pPr marL="3056473" algn="l" defTabSz="1018824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7pPr>
    <a:lvl8pPr marL="3565886" algn="l" defTabSz="1018824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8pPr>
    <a:lvl9pPr marL="4075298" algn="l" defTabSz="1018824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168" userDrawn="1">
          <p15:clr>
            <a:srgbClr val="A4A3A4"/>
          </p15:clr>
        </p15:guide>
        <p15:guide id="2" pos="2448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>
        <p:scale>
          <a:sx n="75" d="100"/>
          <a:sy n="75" d="100"/>
        </p:scale>
        <p:origin x="2016" y="-330"/>
      </p:cViewPr>
      <p:guideLst>
        <p:guide orient="horz" pos="3168"/>
        <p:guide pos="2448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82930" y="3124626"/>
            <a:ext cx="6606540" cy="215603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65860" y="5699760"/>
            <a:ext cx="5440680" cy="257048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093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187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281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375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5469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0563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5657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0751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9/23/2015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9/23/2015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634990" y="402804"/>
            <a:ext cx="1748790" cy="8582236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88620" y="402804"/>
            <a:ext cx="5116830" cy="8582236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9/23/2015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9/23/2015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3966" y="6463454"/>
            <a:ext cx="6606540" cy="1997710"/>
          </a:xfrm>
        </p:spPr>
        <p:txBody>
          <a:bodyPr anchor="t"/>
          <a:lstStyle>
            <a:lvl1pPr algn="l">
              <a:defRPr sz="45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3966" y="4263180"/>
            <a:ext cx="6606540" cy="2200274"/>
          </a:xfrm>
        </p:spPr>
        <p:txBody>
          <a:bodyPr anchor="b"/>
          <a:lstStyle>
            <a:lvl1pPr marL="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509392" indent="0">
              <a:buNone/>
              <a:defRPr sz="1999">
                <a:solidFill>
                  <a:schemeClr val="tx1">
                    <a:tint val="75000"/>
                  </a:schemeClr>
                </a:solidFill>
              </a:defRPr>
            </a:lvl2pPr>
            <a:lvl3pPr marL="101878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5281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203756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54696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305635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56574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407513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9/23/2015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8620" y="2346962"/>
            <a:ext cx="3432810" cy="6638079"/>
          </a:xfrm>
        </p:spPr>
        <p:txBody>
          <a:bodyPr/>
          <a:lstStyle>
            <a:lvl1pPr>
              <a:defRPr sz="3100"/>
            </a:lvl1pPr>
            <a:lvl2pPr>
              <a:defRPr sz="2699"/>
            </a:lvl2pPr>
            <a:lvl3pPr>
              <a:defRPr sz="2200"/>
            </a:lvl3pPr>
            <a:lvl4pPr>
              <a:defRPr sz="1999"/>
            </a:lvl4pPr>
            <a:lvl5pPr>
              <a:defRPr sz="1999"/>
            </a:lvl5pPr>
            <a:lvl6pPr>
              <a:defRPr sz="1999"/>
            </a:lvl6pPr>
            <a:lvl7pPr>
              <a:defRPr sz="1999"/>
            </a:lvl7pPr>
            <a:lvl8pPr>
              <a:defRPr sz="1999"/>
            </a:lvl8pPr>
            <a:lvl9pPr>
              <a:defRPr sz="1999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950970" y="2346962"/>
            <a:ext cx="3432810" cy="6638079"/>
          </a:xfrm>
        </p:spPr>
        <p:txBody>
          <a:bodyPr/>
          <a:lstStyle>
            <a:lvl1pPr>
              <a:defRPr sz="3100"/>
            </a:lvl1pPr>
            <a:lvl2pPr>
              <a:defRPr sz="2699"/>
            </a:lvl2pPr>
            <a:lvl3pPr>
              <a:defRPr sz="2200"/>
            </a:lvl3pPr>
            <a:lvl4pPr>
              <a:defRPr sz="1999"/>
            </a:lvl4pPr>
            <a:lvl5pPr>
              <a:defRPr sz="1999"/>
            </a:lvl5pPr>
            <a:lvl6pPr>
              <a:defRPr sz="1999"/>
            </a:lvl6pPr>
            <a:lvl7pPr>
              <a:defRPr sz="1999"/>
            </a:lvl7pPr>
            <a:lvl8pPr>
              <a:defRPr sz="1999"/>
            </a:lvl8pPr>
            <a:lvl9pPr>
              <a:defRPr sz="1999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9/23/2015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8620" y="2251499"/>
            <a:ext cx="3434160" cy="938318"/>
          </a:xfrm>
        </p:spPr>
        <p:txBody>
          <a:bodyPr anchor="b"/>
          <a:lstStyle>
            <a:lvl1pPr marL="0" indent="0">
              <a:buNone/>
              <a:defRPr sz="2699" b="1"/>
            </a:lvl1pPr>
            <a:lvl2pPr marL="509392" indent="0">
              <a:buNone/>
              <a:defRPr sz="2200" b="1"/>
            </a:lvl2pPr>
            <a:lvl3pPr marL="1018784" indent="0">
              <a:buNone/>
              <a:defRPr sz="1999" b="1"/>
            </a:lvl3pPr>
            <a:lvl4pPr marL="1528177" indent="0">
              <a:buNone/>
              <a:defRPr sz="1800" b="1"/>
            </a:lvl4pPr>
            <a:lvl5pPr marL="2037569" indent="0">
              <a:buNone/>
              <a:defRPr sz="1800" b="1"/>
            </a:lvl5pPr>
            <a:lvl6pPr marL="2546960" indent="0">
              <a:buNone/>
              <a:defRPr sz="1800" b="1"/>
            </a:lvl6pPr>
            <a:lvl7pPr marL="3056352" indent="0">
              <a:buNone/>
              <a:defRPr sz="1800" b="1"/>
            </a:lvl7pPr>
            <a:lvl8pPr marL="3565745" indent="0">
              <a:buNone/>
              <a:defRPr sz="1800" b="1"/>
            </a:lvl8pPr>
            <a:lvl9pPr marL="4075137" indent="0">
              <a:buNone/>
              <a:defRPr sz="18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8620" y="3189817"/>
            <a:ext cx="3434160" cy="5795222"/>
          </a:xfrm>
        </p:spPr>
        <p:txBody>
          <a:bodyPr/>
          <a:lstStyle>
            <a:lvl1pPr>
              <a:defRPr sz="2699"/>
            </a:lvl1pPr>
            <a:lvl2pPr>
              <a:defRPr sz="2200"/>
            </a:lvl2pPr>
            <a:lvl3pPr>
              <a:defRPr sz="1999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48272" y="2251499"/>
            <a:ext cx="3435508" cy="938318"/>
          </a:xfrm>
        </p:spPr>
        <p:txBody>
          <a:bodyPr anchor="b"/>
          <a:lstStyle>
            <a:lvl1pPr marL="0" indent="0">
              <a:buNone/>
              <a:defRPr sz="2699" b="1"/>
            </a:lvl1pPr>
            <a:lvl2pPr marL="509392" indent="0">
              <a:buNone/>
              <a:defRPr sz="2200" b="1"/>
            </a:lvl2pPr>
            <a:lvl3pPr marL="1018784" indent="0">
              <a:buNone/>
              <a:defRPr sz="1999" b="1"/>
            </a:lvl3pPr>
            <a:lvl4pPr marL="1528177" indent="0">
              <a:buNone/>
              <a:defRPr sz="1800" b="1"/>
            </a:lvl4pPr>
            <a:lvl5pPr marL="2037569" indent="0">
              <a:buNone/>
              <a:defRPr sz="1800" b="1"/>
            </a:lvl5pPr>
            <a:lvl6pPr marL="2546960" indent="0">
              <a:buNone/>
              <a:defRPr sz="1800" b="1"/>
            </a:lvl6pPr>
            <a:lvl7pPr marL="3056352" indent="0">
              <a:buNone/>
              <a:defRPr sz="1800" b="1"/>
            </a:lvl7pPr>
            <a:lvl8pPr marL="3565745" indent="0">
              <a:buNone/>
              <a:defRPr sz="1800" b="1"/>
            </a:lvl8pPr>
            <a:lvl9pPr marL="4075137" indent="0">
              <a:buNone/>
              <a:defRPr sz="18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948272" y="3189817"/>
            <a:ext cx="3435508" cy="5795222"/>
          </a:xfrm>
        </p:spPr>
        <p:txBody>
          <a:bodyPr/>
          <a:lstStyle>
            <a:lvl1pPr>
              <a:defRPr sz="2699"/>
            </a:lvl1pPr>
            <a:lvl2pPr>
              <a:defRPr sz="2200"/>
            </a:lvl2pPr>
            <a:lvl3pPr>
              <a:defRPr sz="1999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9/23/2015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9/23/2015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9/23/2015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8621" y="400474"/>
            <a:ext cx="2557066" cy="1704340"/>
          </a:xfrm>
        </p:spPr>
        <p:txBody>
          <a:bodyPr anchor="b"/>
          <a:lstStyle>
            <a:lvl1pPr algn="l">
              <a:defRPr sz="22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38793" y="400474"/>
            <a:ext cx="4344988" cy="8584566"/>
          </a:xfrm>
        </p:spPr>
        <p:txBody>
          <a:bodyPr/>
          <a:lstStyle>
            <a:lvl1pPr>
              <a:defRPr sz="3600"/>
            </a:lvl1pPr>
            <a:lvl2pPr>
              <a:defRPr sz="3100"/>
            </a:lvl2pPr>
            <a:lvl3pPr>
              <a:defRPr sz="2699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88621" y="2104814"/>
            <a:ext cx="2557066" cy="6880226"/>
          </a:xfrm>
        </p:spPr>
        <p:txBody>
          <a:bodyPr/>
          <a:lstStyle>
            <a:lvl1pPr marL="0" indent="0">
              <a:buNone/>
              <a:defRPr sz="1600"/>
            </a:lvl1pPr>
            <a:lvl2pPr marL="509392" indent="0">
              <a:buNone/>
              <a:defRPr sz="1299"/>
            </a:lvl2pPr>
            <a:lvl3pPr marL="1018784" indent="0">
              <a:buNone/>
              <a:defRPr sz="1100"/>
            </a:lvl3pPr>
            <a:lvl4pPr marL="1528177" indent="0">
              <a:buNone/>
              <a:defRPr sz="1000"/>
            </a:lvl4pPr>
            <a:lvl5pPr marL="2037569" indent="0">
              <a:buNone/>
              <a:defRPr sz="1000"/>
            </a:lvl5pPr>
            <a:lvl6pPr marL="2546960" indent="0">
              <a:buNone/>
              <a:defRPr sz="1000"/>
            </a:lvl6pPr>
            <a:lvl7pPr marL="3056352" indent="0">
              <a:buNone/>
              <a:defRPr sz="1000"/>
            </a:lvl7pPr>
            <a:lvl8pPr marL="3565745" indent="0">
              <a:buNone/>
              <a:defRPr sz="1000"/>
            </a:lvl8pPr>
            <a:lvl9pPr marL="4075137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9/23/2015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3445" y="7040881"/>
            <a:ext cx="4663440" cy="831216"/>
          </a:xfrm>
        </p:spPr>
        <p:txBody>
          <a:bodyPr anchor="b"/>
          <a:lstStyle>
            <a:lvl1pPr algn="l">
              <a:defRPr sz="22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23445" y="898736"/>
            <a:ext cx="4663440" cy="6035040"/>
          </a:xfrm>
        </p:spPr>
        <p:txBody>
          <a:bodyPr/>
          <a:lstStyle>
            <a:lvl1pPr marL="0" indent="0">
              <a:buNone/>
              <a:defRPr sz="3600"/>
            </a:lvl1pPr>
            <a:lvl2pPr marL="509392" indent="0">
              <a:buNone/>
              <a:defRPr sz="3100"/>
            </a:lvl2pPr>
            <a:lvl3pPr marL="1018784" indent="0">
              <a:buNone/>
              <a:defRPr sz="2699"/>
            </a:lvl3pPr>
            <a:lvl4pPr marL="1528177" indent="0">
              <a:buNone/>
              <a:defRPr sz="2200"/>
            </a:lvl4pPr>
            <a:lvl5pPr marL="2037569" indent="0">
              <a:buNone/>
              <a:defRPr sz="2200"/>
            </a:lvl5pPr>
            <a:lvl6pPr marL="2546960" indent="0">
              <a:buNone/>
              <a:defRPr sz="2200"/>
            </a:lvl6pPr>
            <a:lvl7pPr marL="3056352" indent="0">
              <a:buNone/>
              <a:defRPr sz="2200"/>
            </a:lvl7pPr>
            <a:lvl8pPr marL="3565745" indent="0">
              <a:buNone/>
              <a:defRPr sz="2200"/>
            </a:lvl8pPr>
            <a:lvl9pPr marL="4075137" indent="0">
              <a:buNone/>
              <a:defRPr sz="22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23445" y="7872097"/>
            <a:ext cx="4663440" cy="1180464"/>
          </a:xfrm>
        </p:spPr>
        <p:txBody>
          <a:bodyPr/>
          <a:lstStyle>
            <a:lvl1pPr marL="0" indent="0">
              <a:buNone/>
              <a:defRPr sz="1600"/>
            </a:lvl1pPr>
            <a:lvl2pPr marL="509392" indent="0">
              <a:buNone/>
              <a:defRPr sz="1299"/>
            </a:lvl2pPr>
            <a:lvl3pPr marL="1018784" indent="0">
              <a:buNone/>
              <a:defRPr sz="1100"/>
            </a:lvl3pPr>
            <a:lvl4pPr marL="1528177" indent="0">
              <a:buNone/>
              <a:defRPr sz="1000"/>
            </a:lvl4pPr>
            <a:lvl5pPr marL="2037569" indent="0">
              <a:buNone/>
              <a:defRPr sz="1000"/>
            </a:lvl5pPr>
            <a:lvl6pPr marL="2546960" indent="0">
              <a:buNone/>
              <a:defRPr sz="1000"/>
            </a:lvl6pPr>
            <a:lvl7pPr marL="3056352" indent="0">
              <a:buNone/>
              <a:defRPr sz="1000"/>
            </a:lvl7pPr>
            <a:lvl8pPr marL="3565745" indent="0">
              <a:buNone/>
              <a:defRPr sz="1000"/>
            </a:lvl8pPr>
            <a:lvl9pPr marL="4075137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9/23/2015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88620" y="402802"/>
            <a:ext cx="6995160" cy="1676400"/>
          </a:xfrm>
          <a:prstGeom prst="rect">
            <a:avLst/>
          </a:prstGeom>
        </p:spPr>
        <p:txBody>
          <a:bodyPr vert="horz" lIns="101882" tIns="50941" rIns="101882" bIns="50941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8620" y="2346962"/>
            <a:ext cx="6995160" cy="6638079"/>
          </a:xfrm>
          <a:prstGeom prst="rect">
            <a:avLst/>
          </a:prstGeom>
        </p:spPr>
        <p:txBody>
          <a:bodyPr vert="horz" lIns="101882" tIns="50941" rIns="101882" bIns="50941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88620" y="9322648"/>
            <a:ext cx="1813560" cy="535516"/>
          </a:xfrm>
          <a:prstGeom prst="rect">
            <a:avLst/>
          </a:prstGeom>
        </p:spPr>
        <p:txBody>
          <a:bodyPr vert="horz" lIns="101882" tIns="50941" rIns="101882" bIns="50941" rtlCol="0" anchor="ctr"/>
          <a:lstStyle>
            <a:lvl1pPr algn="l">
              <a:defRPr sz="129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9/23/2015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655570" y="9322648"/>
            <a:ext cx="2461260" cy="535516"/>
          </a:xfrm>
          <a:prstGeom prst="rect">
            <a:avLst/>
          </a:prstGeom>
        </p:spPr>
        <p:txBody>
          <a:bodyPr vert="horz" lIns="101882" tIns="50941" rIns="101882" bIns="50941" rtlCol="0" anchor="ctr"/>
          <a:lstStyle>
            <a:lvl1pPr algn="ctr">
              <a:defRPr sz="129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570220" y="9322648"/>
            <a:ext cx="1813560" cy="535516"/>
          </a:xfrm>
          <a:prstGeom prst="rect">
            <a:avLst/>
          </a:prstGeom>
        </p:spPr>
        <p:txBody>
          <a:bodyPr vert="horz" lIns="101882" tIns="50941" rIns="101882" bIns="50941" rtlCol="0" anchor="ctr"/>
          <a:lstStyle>
            <a:lvl1pPr algn="r">
              <a:defRPr sz="129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1018784" rtl="0" eaLnBrk="1" latinLnBrk="0" hangingPunct="1">
        <a:spcBef>
          <a:spcPct val="0"/>
        </a:spcBef>
        <a:buNone/>
        <a:defRPr sz="4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82044" indent="-382044" algn="l" defTabSz="1018784" rtl="0" eaLnBrk="1" latinLnBrk="0" hangingPunct="1">
        <a:spcBef>
          <a:spcPct val="20000"/>
        </a:spcBef>
        <a:buFont typeface="Arial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827763" indent="-318371" algn="l" defTabSz="1018784" rtl="0" eaLnBrk="1" latinLnBrk="0" hangingPunct="1">
        <a:spcBef>
          <a:spcPct val="20000"/>
        </a:spcBef>
        <a:buFont typeface="Arial" pitchFamily="34" charset="0"/>
        <a:buChar char="–"/>
        <a:defRPr sz="3100" kern="1200">
          <a:solidFill>
            <a:schemeClr val="tx1"/>
          </a:solidFill>
          <a:latin typeface="+mn-lt"/>
          <a:ea typeface="+mn-ea"/>
          <a:cs typeface="+mn-cs"/>
        </a:defRPr>
      </a:lvl2pPr>
      <a:lvl3pPr marL="1273480" indent="-254697" algn="l" defTabSz="1018784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3pPr>
      <a:lvl4pPr marL="1782872" indent="-254697" algn="l" defTabSz="1018784" rtl="0" eaLnBrk="1" latinLnBrk="0" hangingPunct="1">
        <a:spcBef>
          <a:spcPct val="20000"/>
        </a:spcBef>
        <a:buFont typeface="Arial" pitchFamily="34" charset="0"/>
        <a:buChar char="–"/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2292264" indent="-254697" algn="l" defTabSz="1018784" rtl="0" eaLnBrk="1" latinLnBrk="0" hangingPunct="1">
        <a:spcBef>
          <a:spcPct val="20000"/>
        </a:spcBef>
        <a:buFont typeface="Arial" pitchFamily="34" charset="0"/>
        <a:buChar char="»"/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801656" indent="-254697" algn="l" defTabSz="1018784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311049" indent="-254697" algn="l" defTabSz="1018784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3820440" indent="-254697" algn="l" defTabSz="1018784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329832" indent="-254697" algn="l" defTabSz="1018784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18784" rtl="0" eaLnBrk="1" latinLnBrk="0" hangingPunct="1">
        <a:defRPr sz="1999" kern="1200">
          <a:solidFill>
            <a:schemeClr val="tx1"/>
          </a:solidFill>
          <a:latin typeface="+mn-lt"/>
          <a:ea typeface="+mn-ea"/>
          <a:cs typeface="+mn-cs"/>
        </a:defRPr>
      </a:lvl1pPr>
      <a:lvl2pPr marL="509392" algn="l" defTabSz="1018784" rtl="0" eaLnBrk="1" latinLnBrk="0" hangingPunct="1">
        <a:defRPr sz="1999" kern="1200">
          <a:solidFill>
            <a:schemeClr val="tx1"/>
          </a:solidFill>
          <a:latin typeface="+mn-lt"/>
          <a:ea typeface="+mn-ea"/>
          <a:cs typeface="+mn-cs"/>
        </a:defRPr>
      </a:lvl2pPr>
      <a:lvl3pPr marL="1018784" algn="l" defTabSz="1018784" rtl="0" eaLnBrk="1" latinLnBrk="0" hangingPunct="1">
        <a:defRPr sz="1999" kern="1200">
          <a:solidFill>
            <a:schemeClr val="tx1"/>
          </a:solidFill>
          <a:latin typeface="+mn-lt"/>
          <a:ea typeface="+mn-ea"/>
          <a:cs typeface="+mn-cs"/>
        </a:defRPr>
      </a:lvl3pPr>
      <a:lvl4pPr marL="1528177" algn="l" defTabSz="1018784" rtl="0" eaLnBrk="1" latinLnBrk="0" hangingPunct="1">
        <a:defRPr sz="1999" kern="1200">
          <a:solidFill>
            <a:schemeClr val="tx1"/>
          </a:solidFill>
          <a:latin typeface="+mn-lt"/>
          <a:ea typeface="+mn-ea"/>
          <a:cs typeface="+mn-cs"/>
        </a:defRPr>
      </a:lvl4pPr>
      <a:lvl5pPr marL="2037569" algn="l" defTabSz="1018784" rtl="0" eaLnBrk="1" latinLnBrk="0" hangingPunct="1">
        <a:defRPr sz="1999" kern="1200">
          <a:solidFill>
            <a:schemeClr val="tx1"/>
          </a:solidFill>
          <a:latin typeface="+mn-lt"/>
          <a:ea typeface="+mn-ea"/>
          <a:cs typeface="+mn-cs"/>
        </a:defRPr>
      </a:lvl5pPr>
      <a:lvl6pPr marL="2546960" algn="l" defTabSz="1018784" rtl="0" eaLnBrk="1" latinLnBrk="0" hangingPunct="1">
        <a:defRPr sz="1999" kern="1200">
          <a:solidFill>
            <a:schemeClr val="tx1"/>
          </a:solidFill>
          <a:latin typeface="+mn-lt"/>
          <a:ea typeface="+mn-ea"/>
          <a:cs typeface="+mn-cs"/>
        </a:defRPr>
      </a:lvl6pPr>
      <a:lvl7pPr marL="3056352" algn="l" defTabSz="1018784" rtl="0" eaLnBrk="1" latinLnBrk="0" hangingPunct="1">
        <a:defRPr sz="1999" kern="1200">
          <a:solidFill>
            <a:schemeClr val="tx1"/>
          </a:solidFill>
          <a:latin typeface="+mn-lt"/>
          <a:ea typeface="+mn-ea"/>
          <a:cs typeface="+mn-cs"/>
        </a:defRPr>
      </a:lvl7pPr>
      <a:lvl8pPr marL="3565745" algn="l" defTabSz="1018784" rtl="0" eaLnBrk="1" latinLnBrk="0" hangingPunct="1">
        <a:defRPr sz="1999" kern="1200">
          <a:solidFill>
            <a:schemeClr val="tx1"/>
          </a:solidFill>
          <a:latin typeface="+mn-lt"/>
          <a:ea typeface="+mn-ea"/>
          <a:cs typeface="+mn-cs"/>
        </a:defRPr>
      </a:lvl8pPr>
      <a:lvl9pPr marL="4075137" algn="l" defTabSz="1018784" rtl="0" eaLnBrk="1" latinLnBrk="0" hangingPunct="1">
        <a:defRPr sz="19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G"/><Relationship Id="rId3" Type="http://schemas.openxmlformats.org/officeDocument/2006/relationships/hyperlink" Target="mailto:teresa.porter@agentownedrealty.com" TargetMode="External"/><Relationship Id="rId7" Type="http://schemas.openxmlformats.org/officeDocument/2006/relationships/image" Target="../media/image4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gif"/><Relationship Id="rId5" Type="http://schemas.openxmlformats.org/officeDocument/2006/relationships/image" Target="../media/image2.jpg"/><Relationship Id="rId10" Type="http://schemas.openxmlformats.org/officeDocument/2006/relationships/image" Target="../media/image7.JPG"/><Relationship Id="rId4" Type="http://schemas.openxmlformats.org/officeDocument/2006/relationships/hyperlink" Target="http://www.agentownedrealty.com/" TargetMode="External"/><Relationship Id="rId9" Type="http://schemas.openxmlformats.org/officeDocument/2006/relationships/image" Target="../media/image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tx2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bg1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9940" y="463542"/>
            <a:ext cx="6631833" cy="46149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-344" y="38100"/>
            <a:ext cx="7772400" cy="425440"/>
          </a:xfrm>
        </p:spPr>
        <p:txBody>
          <a:bodyPr>
            <a:noAutofit/>
          </a:bodyPr>
          <a:lstStyle/>
          <a:p>
            <a:r>
              <a:rPr lang="en-US" sz="2800" b="1" i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Georgia" panose="02040502050405020303" pitchFamily="18" charset="0"/>
              </a:rPr>
              <a:t>Price </a:t>
            </a:r>
            <a:r>
              <a:rPr lang="en-US" sz="2800" b="1" i="1" dirty="0" smtClean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Georgia" panose="02040502050405020303" pitchFamily="18" charset="0"/>
              </a:rPr>
              <a:t>Reduction!</a:t>
            </a:r>
            <a:endParaRPr lang="en-US" sz="1400" i="1" dirty="0">
              <a:solidFill>
                <a:srgbClr val="FFFF00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Georgia" panose="02040502050405020303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006" y="5138371"/>
            <a:ext cx="7772400" cy="2140616"/>
          </a:xfrm>
        </p:spPr>
        <p:txBody>
          <a:bodyPr anchor="ctr">
            <a:noAutofit/>
          </a:bodyPr>
          <a:lstStyle/>
          <a:p>
            <a:pPr>
              <a:lnSpc>
                <a:spcPct val="150000"/>
              </a:lnSpc>
            </a:pPr>
            <a:r>
              <a:rPr lang="en-US" sz="1200" dirty="0">
                <a:solidFill>
                  <a:schemeClr val="tx1"/>
                </a:solidFill>
                <a:latin typeface="Georgia" panose="02040502050405020303" pitchFamily="18" charset="0"/>
              </a:rPr>
              <a:t>Just reduced to $115,000 and Seller will pay up to $3000 toward buyer's closing costs. Lovely brick ranch home located on quiet cul-de-sac. Living room and dining area have cathedral ceilings with wood beams, easily maintained laminate wood floors, Electric free-standing FP in living area. Kitchen has </a:t>
            </a:r>
            <a:r>
              <a:rPr lang="en-US" sz="1200" dirty="0" err="1">
                <a:solidFill>
                  <a:schemeClr val="tx1"/>
                </a:solidFill>
                <a:latin typeface="Georgia" panose="02040502050405020303" pitchFamily="18" charset="0"/>
              </a:rPr>
              <a:t>elec</a:t>
            </a:r>
            <a:r>
              <a:rPr lang="en-US" sz="1200" dirty="0">
                <a:solidFill>
                  <a:schemeClr val="tx1"/>
                </a:solidFill>
                <a:latin typeface="Georgia" panose="02040502050405020303" pitchFamily="18" charset="0"/>
              </a:rPr>
              <a:t>, self cleaning smooth top range (2001), dishwasher, Frigidaire refrigerator(6 months old), nice counter tops, lots of cabinets. Good sized master bedroom with full bath. The 3rd bedroom was converted to a den/study by previous owner but can be converted back to bedroom for around $2000. Nice covered front porch as well as a screened in back porch with adjoining covered patio. Large fenced back yard. 1 car garage. HVAC and thermostat replaced in 2012, new roof in 2003</a:t>
            </a:r>
            <a:endParaRPr lang="en-US" sz="1200" dirty="0">
              <a:solidFill>
                <a:schemeClr val="tx1"/>
              </a:solidFill>
              <a:latin typeface="Georgia" panose="02040502050405020303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918227" y="9104292"/>
            <a:ext cx="3758384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200" b="1" dirty="0">
                <a:latin typeface="Georgia" panose="02040502050405020303" pitchFamily="18" charset="0"/>
              </a:rPr>
              <a:t>Teresa Porter</a:t>
            </a:r>
          </a:p>
          <a:p>
            <a:pPr algn="r"/>
            <a:r>
              <a:rPr lang="en-US" sz="1100" dirty="0">
                <a:latin typeface="Georgia" panose="02040502050405020303" pitchFamily="18" charset="0"/>
              </a:rPr>
              <a:t>(843</a:t>
            </a:r>
            <a:r>
              <a:rPr lang="en-US" sz="1100" dirty="0">
                <a:latin typeface="Georgia" panose="02040502050405020303" pitchFamily="18" charset="0"/>
              </a:rPr>
              <a:t>) 300-5822</a:t>
            </a:r>
            <a:endParaRPr lang="en-US" sz="1100" dirty="0">
              <a:latin typeface="Georgia" panose="02040502050405020303" pitchFamily="18" charset="0"/>
            </a:endParaRPr>
          </a:p>
          <a:p>
            <a:pPr algn="r"/>
            <a:r>
              <a:rPr lang="en-US" sz="1100" dirty="0">
                <a:latin typeface="Georgia" panose="02040502050405020303" pitchFamily="18" charset="0"/>
                <a:hlinkClick r:id="rId3"/>
              </a:rPr>
              <a:t>teresa.porter@agentownedrealty.com</a:t>
            </a:r>
            <a:r>
              <a:rPr lang="en-US" sz="1100" dirty="0">
                <a:latin typeface="Georgia" panose="02040502050405020303" pitchFamily="18" charset="0"/>
              </a:rPr>
              <a:t> </a:t>
            </a:r>
            <a:endParaRPr lang="en-US" sz="1100" dirty="0">
              <a:latin typeface="Georgia" panose="02040502050405020303" pitchFamily="18" charset="0"/>
            </a:endParaRPr>
          </a:p>
          <a:p>
            <a:pPr algn="r"/>
            <a:r>
              <a:rPr lang="en-US" sz="1100" dirty="0">
                <a:latin typeface="Georgia" panose="02040502050405020303" pitchFamily="18" charset="0"/>
                <a:hlinkClick r:id="rId4"/>
              </a:rPr>
              <a:t>www.agentownedrealty.com</a:t>
            </a:r>
            <a:r>
              <a:rPr lang="en-US" sz="1100" dirty="0">
                <a:latin typeface="Georgia" panose="02040502050405020303" pitchFamily="18" charset="0"/>
              </a:rPr>
              <a:t> </a:t>
            </a:r>
            <a:endParaRPr lang="en-US" sz="1100" dirty="0">
              <a:latin typeface="Georgia" panose="02040502050405020303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1763" y="9104292"/>
            <a:ext cx="728323" cy="784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113244" y="9104293"/>
            <a:ext cx="1519141" cy="6956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-7726" y="9827568"/>
            <a:ext cx="7761076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900" dirty="0">
                <a:latin typeface="Georgia" panose="02040502050405020303" pitchFamily="18" charset="0"/>
              </a:rPr>
              <a:t>AgentOwned Preferred </a:t>
            </a:r>
            <a:r>
              <a:rPr lang="en-US" sz="900" dirty="0">
                <a:latin typeface="Georgia" panose="02040502050405020303" pitchFamily="18" charset="0"/>
              </a:rPr>
              <a:t>Group </a:t>
            </a:r>
            <a:r>
              <a:rPr lang="en-US" sz="900" dirty="0">
                <a:latin typeface="Georgia" panose="02040502050405020303" pitchFamily="18" charset="0"/>
                <a:cs typeface="Arial"/>
              </a:rPr>
              <a:t>· </a:t>
            </a:r>
            <a:r>
              <a:rPr lang="en-US" sz="900" dirty="0">
                <a:latin typeface="Georgia" panose="02040502050405020303" pitchFamily="18" charset="0"/>
              </a:rPr>
              <a:t>824 </a:t>
            </a:r>
            <a:r>
              <a:rPr lang="en-US" sz="900" dirty="0">
                <a:latin typeface="Georgia" panose="02040502050405020303" pitchFamily="18" charset="0"/>
              </a:rPr>
              <a:t>Johnnie </a:t>
            </a:r>
            <a:r>
              <a:rPr lang="en-US" sz="900" dirty="0" err="1">
                <a:latin typeface="Georgia" panose="02040502050405020303" pitchFamily="18" charset="0"/>
              </a:rPr>
              <a:t>Dodds</a:t>
            </a:r>
            <a:r>
              <a:rPr lang="en-US" sz="900" dirty="0">
                <a:latin typeface="Georgia" panose="02040502050405020303" pitchFamily="18" charset="0"/>
              </a:rPr>
              <a:t> </a:t>
            </a:r>
            <a:r>
              <a:rPr lang="en-US" sz="900" dirty="0">
                <a:latin typeface="Georgia" panose="02040502050405020303" pitchFamily="18" charset="0"/>
              </a:rPr>
              <a:t>Blvd </a:t>
            </a:r>
            <a:r>
              <a:rPr lang="en-US" sz="900" dirty="0">
                <a:latin typeface="Georgia" panose="02040502050405020303" pitchFamily="18" charset="0"/>
                <a:cs typeface="Arial"/>
              </a:rPr>
              <a:t>· </a:t>
            </a:r>
            <a:r>
              <a:rPr lang="en-US" sz="900" dirty="0">
                <a:latin typeface="Georgia" panose="02040502050405020303" pitchFamily="18" charset="0"/>
              </a:rPr>
              <a:t>Mt </a:t>
            </a:r>
            <a:r>
              <a:rPr lang="en-US" sz="900" dirty="0">
                <a:latin typeface="Georgia" panose="02040502050405020303" pitchFamily="18" charset="0"/>
              </a:rPr>
              <a:t>Pleasant, SC 29464</a:t>
            </a:r>
          </a:p>
        </p:txBody>
      </p:sp>
      <p:sp>
        <p:nvSpPr>
          <p:cNvPr id="5" name="Rectangle 4"/>
          <p:cNvSpPr/>
          <p:nvPr/>
        </p:nvSpPr>
        <p:spPr>
          <a:xfrm>
            <a:off x="-344" y="4119396"/>
            <a:ext cx="7772400" cy="800219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Georgia" panose="02040502050405020303" pitchFamily="18" charset="0"/>
              </a:rPr>
              <a:t>108 Pickett Court</a:t>
            </a:r>
          </a:p>
          <a:p>
            <a:pPr algn="ctr"/>
            <a:r>
              <a:rPr lang="en-US" sz="1800" dirty="0" err="1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Georgia" panose="02040502050405020303" pitchFamily="18" charset="0"/>
              </a:rPr>
              <a:t>Sangaree</a:t>
            </a:r>
            <a:r>
              <a:rPr lang="en-US" sz="1800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Georgia" panose="02040502050405020303" pitchFamily="18" charset="0"/>
              </a:rPr>
              <a:t> </a:t>
            </a:r>
            <a:r>
              <a:rPr lang="en-US" sz="1800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Georgia" panose="02040502050405020303" pitchFamily="18" charset="0"/>
                <a:cs typeface="Arial"/>
              </a:rPr>
              <a:t>·</a:t>
            </a:r>
            <a:r>
              <a:rPr lang="en-US" sz="1800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Georgia" panose="02040502050405020303" pitchFamily="18" charset="0"/>
              </a:rPr>
              <a:t> Summerville </a:t>
            </a:r>
            <a:r>
              <a:rPr lang="en-US" sz="1800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Georgia" panose="02040502050405020303" pitchFamily="18" charset="0"/>
                <a:cs typeface="Arial"/>
              </a:rPr>
              <a:t>·</a:t>
            </a:r>
            <a:r>
              <a:rPr lang="en-US" sz="1800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Georgia" panose="02040502050405020303" pitchFamily="18" charset="0"/>
              </a:rPr>
              <a:t> MLS# </a:t>
            </a:r>
            <a:r>
              <a:rPr lang="en-US" sz="1800" dirty="0" smtClean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Georgia" panose="02040502050405020303" pitchFamily="18" charset="0"/>
              </a:rPr>
              <a:t>15024077 </a:t>
            </a:r>
            <a:r>
              <a:rPr lang="en-US" sz="1800" dirty="0" smtClean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Georgia" panose="02040502050405020303" pitchFamily="18" charset="0"/>
                <a:cs typeface="Arial"/>
              </a:rPr>
              <a:t>·</a:t>
            </a:r>
            <a:r>
              <a:rPr lang="en-US" sz="1800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Georgia" panose="02040502050405020303" pitchFamily="18" charset="0"/>
              </a:rPr>
              <a:t> $115,000</a:t>
            </a:r>
            <a:endParaRPr lang="en-US" sz="1800" dirty="0">
              <a:latin typeface="Georgia" panose="02040502050405020303" pitchFamily="18" charset="0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60530" y="7482086"/>
            <a:ext cx="1709424" cy="128206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9376" y="7482086"/>
            <a:ext cx="1709424" cy="128206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001684" y="7497400"/>
            <a:ext cx="1710186" cy="128263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943600" y="7497744"/>
            <a:ext cx="1709729" cy="128229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0113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142</TotalTime>
  <Words>185</Words>
  <Application>Microsoft Office PowerPoint</Application>
  <PresentationFormat>Custom</PresentationFormat>
  <Paragraphs>9</Paragraphs>
  <Slides>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5" baseType="lpstr">
      <vt:lpstr>Arial</vt:lpstr>
      <vt:lpstr>Calibri</vt:lpstr>
      <vt:lpstr>Georgia</vt:lpstr>
      <vt:lpstr>Office Theme</vt:lpstr>
      <vt:lpstr>Price Reduction!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Great Johns Island Location! Hardwood Floors Galore!</dc:title>
  <dc:creator>CVH360</dc:creator>
  <cp:lastModifiedBy>A. Thomas</cp:lastModifiedBy>
  <cp:revision>21</cp:revision>
  <dcterms:created xsi:type="dcterms:W3CDTF">2006-08-16T00:00:00Z</dcterms:created>
  <dcterms:modified xsi:type="dcterms:W3CDTF">2015-09-23T17:29:10Z</dcterms:modified>
</cp:coreProperties>
</file>