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11/27/2016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400" b="1" u="sng">
                <a:solidFill>
                  <a:schemeClr val="tx1">
                    <a:lumMod val="65000"/>
                    <a:lumOff val="35000"/>
                  </a:schemeClr>
                </a:solidFill>
                <a:latin typeface="Century Gothic" panose="020B0502020202020204" pitchFamily="34" charset="0"/>
                <a:cs typeface="Microsoft Sans Serif" panose="020B0604020202020204" pitchFamily="34" charset="0"/>
              </a:rPr>
              <a:t>$18,000 </a:t>
            </a:r>
            <a:r>
              <a:rPr lang="en-US" sz="1400" b="1" u="sng" dirty="0">
                <a:solidFill>
                  <a:schemeClr val="tx1">
                    <a:lumMod val="65000"/>
                    <a:lumOff val="35000"/>
                  </a:schemeClr>
                </a:solidFill>
                <a:latin typeface="Century Gothic" panose="020B0502020202020204" pitchFamily="34" charset="0"/>
                <a:cs typeface="Microsoft Sans Serif" panose="020B0604020202020204" pitchFamily="34" charset="0"/>
              </a:rPr>
              <a:t>BELOW NEW CONSTRUCTION PRICES and MOVE-IN READY!</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a:t>
            </a:r>
          </a:p>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Why wait to build when you can be in this beautiful home in time for the holidays!!! There is so much to love about this fully upgraded Harbor Oak model from the </a:t>
            </a:r>
            <a:r>
              <a:rPr lang="en-US" sz="1200" dirty="0" err="1">
                <a:solidFill>
                  <a:schemeClr val="tx1">
                    <a:lumMod val="65000"/>
                    <a:lumOff val="35000"/>
                  </a:schemeClr>
                </a:solidFill>
                <a:latin typeface="Century Gothic" panose="020B0502020202020204" pitchFamily="34" charset="0"/>
                <a:cs typeface="Microsoft Sans Serif" panose="020B0604020202020204" pitchFamily="34" charset="0"/>
              </a:rPr>
              <a:t>Hardie</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Board Siding and Double Porches to the Light and Bright Open Floor Plan w/Hardwoods, Upgraded GE SS Appliances, Gorgeous Granite Counters and plenty of Cabinets in Eat-In Kitchen, Spacious Great Room w/Gas FP, Bedroom and full Bathroom on main level, Master Bedroom up plus two additional Bedrooms, Full Bathroom w/Double Vanity and a huge Loft(16x21). Master Suite offers Double-Door entry, Tray Ceiling, Sitting area, Gorgeous Spa Bathroom w/Tile walk-in Shower, Transom Window, Double Vanity w/lots of drawer and cabinet space. Tile in Bathrooms and Laundry Room, Carpet in Bedrooms and Loft. Access to Laundry Room upstairs from Hallway or Master Bedroom Oversized Closet. Every room is wired for TV, Cable and Ceiling Fans/Lights. Drop Zone by the Garage Door into the home. Heavy-Duty Sliding Glass Doors lead to the Screened Porch. Extra storage under the stairs. Builder is not offering </a:t>
            </a:r>
            <a:r>
              <a:rPr lang="en-US" sz="1200" dirty="0" err="1">
                <a:solidFill>
                  <a:schemeClr val="tx1">
                    <a:lumMod val="65000"/>
                    <a:lumOff val="35000"/>
                  </a:schemeClr>
                </a:solidFill>
                <a:latin typeface="Century Gothic" panose="020B0502020202020204" pitchFamily="34" charset="0"/>
                <a:cs typeface="Microsoft Sans Serif" panose="020B0604020202020204" pitchFamily="34" charset="0"/>
              </a:rPr>
              <a:t>Hardie</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Board Siding in the new phase, just vinyl.</a:t>
            </a:r>
          </a:p>
        </p:txBody>
      </p:sp>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61048"/>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13" name="Group 12"/>
          <p:cNvGrpSpPr/>
          <p:nvPr/>
        </p:nvGrpSpPr>
        <p:grpSpPr>
          <a:xfrm>
            <a:off x="0" y="0"/>
            <a:ext cx="7772400" cy="661720"/>
            <a:chOff x="0" y="115417"/>
            <a:chExt cx="7772400" cy="661720"/>
          </a:xfrm>
        </p:grpSpPr>
        <p:sp>
          <p:nvSpPr>
            <p:cNvPr id="6" name="Rectangle 5"/>
            <p:cNvSpPr/>
            <p:nvPr/>
          </p:nvSpPr>
          <p:spPr>
            <a:xfrm>
              <a:off x="0" y="1524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5417"/>
              <a:ext cx="7772400" cy="661720"/>
            </a:xfrm>
            <a:prstGeom prst="rect">
              <a:avLst/>
            </a:prstGeom>
          </p:spPr>
          <p:txBody>
            <a:bodyPr wrap="square" anchor="ctr">
              <a:spAutoFit/>
            </a:bodyPr>
            <a:lstStyle/>
            <a:p>
              <a:pPr algn="ctr"/>
              <a:r>
                <a:rPr lang="en-US" b="1" dirty="0">
                  <a:solidFill>
                    <a:schemeClr val="bg1"/>
                  </a:solidFill>
                  <a:latin typeface="Century Gothic" panose="020B0502020202020204" pitchFamily="34" charset="0"/>
                </a:rPr>
                <a:t>108 Riviera Drive</a:t>
              </a:r>
            </a:p>
            <a:p>
              <a:pPr algn="ctr"/>
              <a:r>
                <a:rPr lang="en-US" sz="1700" b="1" dirty="0">
                  <a:solidFill>
                    <a:schemeClr val="bg1"/>
                  </a:solidFill>
                  <a:latin typeface="Century Gothic" panose="020B0502020202020204" pitchFamily="34" charset="0"/>
                </a:rPr>
                <a:t>Pine Forest Country Club | Summerville | MLS# 16027500 | $345,000</a:t>
              </a:r>
            </a:p>
          </p:txBody>
        </p:sp>
      </p:gr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4800" y="282952"/>
            <a:ext cx="1828800" cy="1371600"/>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4615" y="8900924"/>
            <a:ext cx="1398015" cy="81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086600" y="8900924"/>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372" y="833049"/>
            <a:ext cx="5597174" cy="3842769"/>
          </a:xfrm>
          <a:prstGeom prst="rect">
            <a:avLst/>
          </a:prstGeom>
          <a:ln>
            <a:solidFill>
              <a:srgbClr val="FFC000"/>
            </a:solidFill>
          </a:ln>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78826" y="3551455"/>
            <a:ext cx="1684202" cy="1124362"/>
          </a:xfrm>
          <a:prstGeom prst="rect">
            <a:avLst/>
          </a:prstGeom>
          <a:ln>
            <a:solidFill>
              <a:srgbClr val="FFC000"/>
            </a:solidFill>
          </a:ln>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78826" y="2192252"/>
            <a:ext cx="1684202" cy="1124362"/>
          </a:xfrm>
          <a:prstGeom prst="rect">
            <a:avLst/>
          </a:prstGeom>
          <a:ln>
            <a:solidFill>
              <a:srgbClr val="FFC000"/>
            </a:solidFill>
          </a:ln>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9372" y="4910657"/>
            <a:ext cx="1684202" cy="1124362"/>
          </a:xfrm>
          <a:prstGeom prst="rect">
            <a:avLst/>
          </a:prstGeom>
          <a:ln>
            <a:solidFill>
              <a:srgbClr val="FFC000"/>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78826" y="833049"/>
            <a:ext cx="1684202" cy="1124362"/>
          </a:xfrm>
          <a:prstGeom prst="rect">
            <a:avLst/>
          </a:prstGeom>
          <a:ln>
            <a:solidFill>
              <a:srgbClr val="FFC000"/>
            </a:solidFill>
          </a:ln>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065856" y="4910656"/>
            <a:ext cx="1684203" cy="1124363"/>
          </a:xfrm>
          <a:prstGeom prst="rect">
            <a:avLst/>
          </a:prstGeom>
          <a:ln>
            <a:solidFill>
              <a:srgbClr val="FFC000"/>
            </a:solidFill>
          </a:ln>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022341" y="4910656"/>
            <a:ext cx="1684203" cy="1124363"/>
          </a:xfrm>
          <a:prstGeom prst="rect">
            <a:avLst/>
          </a:prstGeom>
          <a:ln>
            <a:solidFill>
              <a:srgbClr val="FFC000"/>
            </a:solidFill>
          </a:ln>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78825" y="4910656"/>
            <a:ext cx="1684203" cy="1124363"/>
          </a:xfrm>
          <a:prstGeom prst="rect">
            <a:avLst/>
          </a:prstGeom>
          <a:ln>
            <a:solidFill>
              <a:srgbClr val="FFC000"/>
            </a:solidFill>
          </a:ln>
        </p:spPr>
      </p:pic>
      <p:sp>
        <p:nvSpPr>
          <p:cNvPr id="14" name="Rectangle 13"/>
          <p:cNvSpPr/>
          <p:nvPr/>
        </p:nvSpPr>
        <p:spPr>
          <a:xfrm>
            <a:off x="109372" y="4064913"/>
            <a:ext cx="7553657" cy="430887"/>
          </a:xfrm>
          <a:prstGeom prst="rect">
            <a:avLst/>
          </a:prstGeom>
        </p:spPr>
        <p:txBody>
          <a:bodyPr wrap="square">
            <a:spAutoFit/>
          </a:bodyPr>
          <a:lstStyle/>
          <a:p>
            <a:r>
              <a:rPr lang="en-US" sz="2200" b="1" i="1" dirty="0">
                <a:effectLst>
                  <a:outerShdw blurRad="38100" dist="38100" dir="2700000" algn="tl">
                    <a:schemeClr val="bg1">
                      <a:lumMod val="95000"/>
                      <a:alpha val="43000"/>
                    </a:schemeClr>
                  </a:outerShdw>
                </a:effectLst>
                <a:latin typeface="Century Gothic" panose="020B0502020202020204" pitchFamily="34" charset="0"/>
              </a:rPr>
              <a:t>New Price $345,000</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261</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27</cp:revision>
  <dcterms:created xsi:type="dcterms:W3CDTF">2006-08-16T00:00:00Z</dcterms:created>
  <dcterms:modified xsi:type="dcterms:W3CDTF">2016-11-27T20:23:28Z</dcterms:modified>
</cp:coreProperties>
</file>